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6"/>
  </p:notesMasterIdLst>
  <p:sldIdLst>
    <p:sldId id="256" r:id="rId4"/>
    <p:sldId id="257" r:id="rId5"/>
    <p:sldId id="292" r:id="rId6"/>
    <p:sldId id="258" r:id="rId7"/>
    <p:sldId id="259" r:id="rId8"/>
    <p:sldId id="261" r:id="rId9"/>
    <p:sldId id="291" r:id="rId10"/>
    <p:sldId id="293" r:id="rId11"/>
    <p:sldId id="260" r:id="rId12"/>
    <p:sldId id="263" r:id="rId13"/>
    <p:sldId id="264" r:id="rId14"/>
    <p:sldId id="265" r:id="rId15"/>
    <p:sldId id="266" r:id="rId16"/>
    <p:sldId id="268" r:id="rId17"/>
    <p:sldId id="267" r:id="rId18"/>
    <p:sldId id="270" r:id="rId19"/>
    <p:sldId id="269" r:id="rId20"/>
    <p:sldId id="281" r:id="rId21"/>
    <p:sldId id="282" r:id="rId22"/>
    <p:sldId id="283" r:id="rId23"/>
    <p:sldId id="284" r:id="rId24"/>
    <p:sldId id="285" r:id="rId25"/>
    <p:sldId id="286" r:id="rId26"/>
    <p:sldId id="271" r:id="rId27"/>
    <p:sldId id="272" r:id="rId28"/>
    <p:sldId id="273" r:id="rId29"/>
    <p:sldId id="275" r:id="rId30"/>
    <p:sldId id="276" r:id="rId31"/>
    <p:sldId id="277" r:id="rId32"/>
    <p:sldId id="287" r:id="rId33"/>
    <p:sldId id="288" r:id="rId34"/>
    <p:sldId id="290" r:id="rId3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160" userDrawn="1">
          <p15:clr>
            <a:srgbClr val="A4A3A4"/>
          </p15:clr>
        </p15:guide>
        <p15:guide id="4"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LIS Lorianne M * HECC" initials="ELM*H" lastIdx="1" clrIdx="0">
    <p:extLst>
      <p:ext uri="{19B8F6BF-5375-455C-9EA6-DF929625EA0E}">
        <p15:presenceInfo xmlns:p15="http://schemas.microsoft.com/office/powerpoint/2012/main" userId="S-1-5-21-1716519713-1322901394-3601925403-2833" providerId="AD"/>
      </p:ext>
    </p:extLst>
  </p:cmAuthor>
  <p:cmAuthor id="2" name="ELLIS Lorianne M * HECC" initials="ELM*H [2]" lastIdx="19" clrIdx="1">
    <p:extLst>
      <p:ext uri="{19B8F6BF-5375-455C-9EA6-DF929625EA0E}">
        <p15:presenceInfo xmlns:p15="http://schemas.microsoft.com/office/powerpoint/2012/main" userId="S::Lorianne.M.Ellis@hecc.oregon.gov::f5bce2f4-3ac4-4c74-bf73-94a6ccf2c196" providerId="AD"/>
      </p:ext>
    </p:extLst>
  </p:cmAuthor>
  <p:cmAuthor id="3" name="REESER Kurt *HECC" initials="RK*" lastIdx="2" clrIdx="2">
    <p:extLst>
      <p:ext uri="{19B8F6BF-5375-455C-9EA6-DF929625EA0E}">
        <p15:presenceInfo xmlns:p15="http://schemas.microsoft.com/office/powerpoint/2012/main" userId="REESER Kurt *HEC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A476E"/>
    <a:srgbClr val="8B0C23"/>
    <a:srgbClr val="F7DB69"/>
    <a:srgbClr val="6E9E75"/>
    <a:srgbClr val="C0E1ED"/>
    <a:srgbClr val="EBF0EC"/>
    <a:srgbClr val="C0E1DF"/>
    <a:srgbClr val="00416A"/>
    <a:srgbClr val="517A94"/>
    <a:srgbClr val="89AE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48" autoAdjust="0"/>
    <p:restoredTop sz="69828" autoAdjust="0"/>
  </p:normalViewPr>
  <p:slideViewPr>
    <p:cSldViewPr snapToGrid="0" showGuides="1">
      <p:cViewPr varScale="1">
        <p:scale>
          <a:sx n="66" d="100"/>
          <a:sy n="66" d="100"/>
        </p:scale>
        <p:origin x="852" y="52"/>
      </p:cViewPr>
      <p:guideLst>
        <p:guide orient="horz" pos="2160"/>
        <p:guide pos="3840"/>
      </p:guideLst>
    </p:cSldViewPr>
  </p:slideViewPr>
  <p:notesTextViewPr>
    <p:cViewPr>
      <p:scale>
        <a:sx n="3" d="2"/>
        <a:sy n="3" d="2"/>
      </p:scale>
      <p:origin x="0" y="0"/>
    </p:cViewPr>
  </p:notesTextViewPr>
  <p:sorterViewPr>
    <p:cViewPr>
      <p:scale>
        <a:sx n="150" d="100"/>
        <a:sy n="150" d="100"/>
      </p:scale>
      <p:origin x="0" y="-38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041358466555317"/>
          <c:y val="0.15039608685277975"/>
          <c:w val="0.58271358267716533"/>
          <c:h val="0.87407032024665843"/>
        </c:manualLayout>
      </c:layout>
      <c:doughnutChart>
        <c:varyColors val="1"/>
        <c:ser>
          <c:idx val="0"/>
          <c:order val="0"/>
          <c:tx>
            <c:strRef>
              <c:f>Sheet1!$B$1</c:f>
              <c:strCache>
                <c:ptCount val="1"/>
                <c:pt idx="0">
                  <c:v>Sales</c:v>
                </c:pt>
              </c:strCache>
            </c:strRef>
          </c:tx>
          <c:spPr>
            <a:effectLst>
              <a:outerShdw blurRad="50800" dist="38100" dir="2700000" algn="tl" rotWithShape="0">
                <a:prstClr val="black">
                  <a:alpha val="40000"/>
                </a:prstClr>
              </a:outerShdw>
            </a:effectLst>
          </c:spPr>
          <c:dPt>
            <c:idx val="0"/>
            <c:bubble3D val="0"/>
            <c:spPr>
              <a:solidFill>
                <a:srgbClr val="1A476E"/>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6-ACF1-4217-BAFA-CEFC7DB66D1A}"/>
              </c:ext>
            </c:extLst>
          </c:dPt>
          <c:dPt>
            <c:idx val="1"/>
            <c:bubble3D val="0"/>
            <c:spPr>
              <a:solidFill>
                <a:srgbClr val="165870"/>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ACF1-4217-BAFA-CEFC7DB66D1A}"/>
              </c:ext>
            </c:extLst>
          </c:dPt>
          <c:dPt>
            <c:idx val="2"/>
            <c:bubble3D val="0"/>
            <c:spPr>
              <a:solidFill>
                <a:srgbClr val="126871"/>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4-ACF1-4217-BAFA-CEFC7DB66D1A}"/>
              </c:ext>
            </c:extLst>
          </c:dPt>
          <c:dPt>
            <c:idx val="3"/>
            <c:bubble3D val="0"/>
            <c:spPr>
              <a:solidFill>
                <a:srgbClr val="0E797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ACF1-4217-BAFA-CEFC7DB66D1A}"/>
              </c:ext>
            </c:extLst>
          </c:dPt>
          <c:dPt>
            <c:idx val="4"/>
            <c:bubble3D val="0"/>
            <c:spPr>
              <a:solidFill>
                <a:schemeClr val="bg1"/>
              </a:solidFill>
              <a:ln w="19050">
                <a:solidFill>
                  <a:schemeClr val="lt1"/>
                </a:solidFill>
              </a:ln>
              <a:effectLst/>
            </c:spPr>
            <c:extLst>
              <c:ext xmlns:c16="http://schemas.microsoft.com/office/drawing/2014/chart" uri="{C3380CC4-5D6E-409C-BE32-E72D297353CC}">
                <c16:uniqueId val="{00000002-ACF1-4217-BAFA-CEFC7DB66D1A}"/>
              </c:ext>
            </c:extLst>
          </c:dPt>
          <c:cat>
            <c:strRef>
              <c:f>Sheet1!$A$2:$A$6</c:f>
              <c:strCache>
                <c:ptCount val="4"/>
                <c:pt idx="0">
                  <c:v>1st Qtr</c:v>
                </c:pt>
                <c:pt idx="1">
                  <c:v>2nd Qtr</c:v>
                </c:pt>
                <c:pt idx="2">
                  <c:v>3rd Qtr</c:v>
                </c:pt>
                <c:pt idx="3">
                  <c:v>4th Qtr</c:v>
                </c:pt>
              </c:strCache>
            </c:strRef>
          </c:cat>
          <c:val>
            <c:numRef>
              <c:f>Sheet1!$B$2:$B$6</c:f>
              <c:numCache>
                <c:formatCode>General</c:formatCode>
                <c:ptCount val="5"/>
                <c:pt idx="0">
                  <c:v>3</c:v>
                </c:pt>
                <c:pt idx="1">
                  <c:v>3</c:v>
                </c:pt>
                <c:pt idx="2">
                  <c:v>3</c:v>
                </c:pt>
                <c:pt idx="3">
                  <c:v>3</c:v>
                </c:pt>
                <c:pt idx="4">
                  <c:v>12</c:v>
                </c:pt>
              </c:numCache>
            </c:numRef>
          </c:val>
          <c:extLst>
            <c:ext xmlns:c16="http://schemas.microsoft.com/office/drawing/2014/chart" uri="{C3380CC4-5D6E-409C-BE32-E72D297353CC}">
              <c16:uniqueId val="{00000000-ACF1-4217-BAFA-CEFC7DB66D1A}"/>
            </c:ext>
          </c:extLst>
        </c:ser>
        <c:dLbls>
          <c:showLegendKey val="0"/>
          <c:showVal val="0"/>
          <c:showCatName val="0"/>
          <c:showSerName val="0"/>
          <c:showPercent val="0"/>
          <c:showBubbleSize val="0"/>
          <c:showLeaderLines val="1"/>
        </c:dLbls>
        <c:firstSliceAng val="9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6D6ECA0-89F3-4750-9FC7-9EB950102C06}" type="datetimeFigureOut">
              <a:rPr lang="en-US" smtClean="0"/>
              <a:t>11/3/2022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D3AA7B4-90AA-494E-B684-F5CA56736B59}" type="slidenum">
              <a:rPr lang="en-US" smtClean="0"/>
              <a:t>‹#›</a:t>
            </a:fld>
            <a:endParaRPr lang="en-US"/>
          </a:p>
        </p:txBody>
      </p:sp>
    </p:spTree>
    <p:extLst>
      <p:ext uri="{BB962C8B-B14F-4D97-AF65-F5344CB8AC3E}">
        <p14:creationId xmlns:p14="http://schemas.microsoft.com/office/powerpoint/2010/main" val="3719946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3AA7B4-90AA-494E-B684-F5CA56736B59}" type="slidenum">
              <a:rPr lang="en-US" smtClean="0"/>
              <a:t>1</a:t>
            </a:fld>
            <a:endParaRPr lang="en-US"/>
          </a:p>
        </p:txBody>
      </p:sp>
    </p:spTree>
    <p:extLst>
      <p:ext uri="{BB962C8B-B14F-4D97-AF65-F5344CB8AC3E}">
        <p14:creationId xmlns:p14="http://schemas.microsoft.com/office/powerpoint/2010/main" val="3829032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r>
              <a:rPr lang="en-US" dirty="0"/>
              <a:t>Creating an OSAC portal account is easy, but a few things can be tricky. </a:t>
            </a:r>
          </a:p>
          <a:p>
            <a:pPr marL="232943" indent="-232943">
              <a:buAutoNum type="arabicPeriod"/>
            </a:pPr>
            <a:r>
              <a:rPr lang="en-US" dirty="0"/>
              <a:t>Make sure to use your legal name and the name that matches your FAFSA or ORSAA application</a:t>
            </a:r>
          </a:p>
          <a:p>
            <a:pPr marL="232943" indent="-232943">
              <a:buAutoNum type="arabicPeriod"/>
            </a:pPr>
            <a:r>
              <a:rPr lang="en-US" dirty="0"/>
              <a:t>Remember your password is 12 characters and has specific requirements</a:t>
            </a:r>
          </a:p>
          <a:p>
            <a:pPr marL="232943" indent="-232943">
              <a:buAutoNum type="arabicPeriod"/>
            </a:pPr>
            <a:r>
              <a:rPr lang="en-US" dirty="0"/>
              <a:t>Students should sign up with </a:t>
            </a:r>
            <a:r>
              <a:rPr lang="en-US" b="1" dirty="0"/>
              <a:t>a personal email account, </a:t>
            </a:r>
            <a:r>
              <a:rPr lang="en-US" dirty="0"/>
              <a:t>not a high school or college-operated email account, so that they will have access to their portal account indefinitely. Students are encouraged to check their email and portal account regularly during the spring to check for any award notifications.</a:t>
            </a:r>
          </a:p>
          <a:p>
            <a:endParaRPr lang="en-US" dirty="0"/>
          </a:p>
          <a:p>
            <a:r>
              <a:rPr lang="en-US" dirty="0"/>
              <a:t>Remember to stay organized, it is hard to reset a username and password so make sure to keep track of your username and password</a:t>
            </a:r>
          </a:p>
          <a:p>
            <a:pPr marL="232943" indent="-232943">
              <a:buAutoNum type="arabicPeriod"/>
            </a:pPr>
            <a:endParaRPr lang="en-US" dirty="0"/>
          </a:p>
        </p:txBody>
      </p:sp>
      <p:sp>
        <p:nvSpPr>
          <p:cNvPr id="4" name="Slide Number Placeholder 3"/>
          <p:cNvSpPr>
            <a:spLocks noGrp="1"/>
          </p:cNvSpPr>
          <p:nvPr>
            <p:ph type="sldNum" sz="quarter" idx="5"/>
          </p:nvPr>
        </p:nvSpPr>
        <p:spPr/>
        <p:txBody>
          <a:bodyPr/>
          <a:lstStyle/>
          <a:p>
            <a:fld id="{CF5A3D93-748B-4AC8-B1BE-8E93ACB29EA3}" type="slidenum">
              <a:rPr lang="en-US" smtClean="0"/>
              <a:t>10</a:t>
            </a:fld>
            <a:endParaRPr lang="en-US"/>
          </a:p>
        </p:txBody>
      </p:sp>
    </p:spTree>
    <p:extLst>
      <p:ext uri="{BB962C8B-B14F-4D97-AF65-F5344CB8AC3E}">
        <p14:creationId xmlns:p14="http://schemas.microsoft.com/office/powerpoint/2010/main" val="440762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Notes:</a:t>
            </a: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Oregon Opportunity Grant is Oregon’s largest need-based grant program for Oregon students planning to go to college. </a:t>
            </a:r>
            <a:r>
              <a:rPr lang="en-US" sz="1100" baseline="0" dirty="0"/>
              <a:t>Students are eligible to receive this grant up to four years.</a:t>
            </a:r>
          </a:p>
          <a:p>
            <a:pPr marL="0" marR="0" lvl="0" indent="0">
              <a:lnSpc>
                <a:spcPct val="107000"/>
              </a:lnSpc>
              <a:spcBef>
                <a:spcPts val="0"/>
              </a:spcBef>
              <a:spcAft>
                <a:spcPts val="800"/>
              </a:spcAft>
              <a:buFont typeface="Symbol" panose="05050102010706020507" pitchFamily="18" charset="2"/>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100" u="sng" dirty="0">
                <a:effectLst/>
                <a:latin typeface="Calibri" panose="020F0502020204030204" pitchFamily="34" charset="0"/>
                <a:ea typeface="Calibri" panose="020F0502020204030204" pitchFamily="34" charset="0"/>
                <a:cs typeface="Times New Roman" panose="02020603050405020304" pitchFamily="18" charset="0"/>
              </a:rPr>
              <a:t>Eligibility</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Open to Oregon residents who attend an eligible postsecondary school in Oregon</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Haven’t already earned a baccalaureate degree</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Enrolled at least half-time (award will be prorated for half-time enrollment)</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Maintain satisfactory academic progress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Priority goes to those with financial need</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Must meet EFC limit and FAFSA/ORSAA cutoff date</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Additional eligibility requirements for ORSAA students (must meet tuition equity requirements)</a:t>
            </a:r>
          </a:p>
          <a:p>
            <a:pPr marL="342900" marR="0" lvl="0" indent="-342900">
              <a:lnSpc>
                <a:spcPct val="107000"/>
              </a:lnSpc>
              <a:spcBef>
                <a:spcPts val="0"/>
              </a:spcBef>
              <a:spcAft>
                <a:spcPts val="800"/>
              </a:spcAft>
              <a:buFont typeface="Symbol" panose="05050102010706020507" pitchFamily="18" charset="2"/>
              <a:buChar char=""/>
            </a:pPr>
            <a:r>
              <a:rPr lang="en-US" sz="1100" u="sng" dirty="0">
                <a:effectLst/>
                <a:latin typeface="Calibri" panose="020F0502020204030204" pitchFamily="34" charset="0"/>
                <a:ea typeface="Calibri" panose="020F0502020204030204" pitchFamily="34" charset="0"/>
                <a:cs typeface="Times New Roman" panose="02020603050405020304" pitchFamily="18" charset="0"/>
              </a:rPr>
              <a:t>File the FAFSA/ORSAA</a:t>
            </a:r>
            <a:r>
              <a:rPr lang="en-US" sz="1100" dirty="0">
                <a:effectLst/>
                <a:latin typeface="Calibri" panose="020F0502020204030204" pitchFamily="34" charset="0"/>
                <a:ea typeface="Calibri" panose="020F0502020204030204" pitchFamily="34" charset="0"/>
                <a:cs typeface="Times New Roman" panose="02020603050405020304" pitchFamily="18" charset="0"/>
              </a:rPr>
              <a:t>: all FAFSA and ORSAA filers are automatically considered for the Oregon Opportunity Grant and will be notified of their award via email.	</a:t>
            </a:r>
          </a:p>
          <a:p>
            <a:pPr marL="742950" marR="0" lvl="1" indent="-285750">
              <a:lnSpc>
                <a:spcPct val="107000"/>
              </a:lnSpc>
              <a:spcBef>
                <a:spcPts val="0"/>
              </a:spcBef>
              <a:spcAft>
                <a:spcPts val="800"/>
              </a:spcAft>
              <a:buFont typeface="Courier New" panose="02070309020205020404" pitchFamily="49" charset="0"/>
              <a:buChar char="o"/>
            </a:pPr>
            <a:r>
              <a:rPr lang="en-US" sz="1100" u="sng" dirty="0">
                <a:effectLst/>
                <a:latin typeface="Calibri" panose="020F0502020204030204" pitchFamily="34" charset="0"/>
                <a:ea typeface="Calibri" panose="020F0502020204030204" pitchFamily="34" charset="0"/>
                <a:cs typeface="Times New Roman" panose="02020603050405020304" pitchFamily="18" charset="0"/>
              </a:rPr>
              <a:t>File as soon as possible </a:t>
            </a:r>
            <a:r>
              <a:rPr lang="en-US" sz="1100" dirty="0">
                <a:effectLst/>
                <a:latin typeface="Calibri" panose="020F0502020204030204" pitchFamily="34" charset="0"/>
                <a:ea typeface="Calibri" panose="020F0502020204030204" pitchFamily="34" charset="0"/>
                <a:cs typeface="Times New Roman" panose="02020603050405020304" pitchFamily="18" charset="0"/>
              </a:rPr>
              <a:t>once it opens on October 1. OOG funds are awarded until funds are depleted.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2023-23 FAFSA/ORSAA cutoff is July 31, 2022 </a:t>
            </a:r>
            <a:r>
              <a:rPr lang="en-US" sz="1100" b="0" dirty="0">
                <a:effectLst/>
                <a:latin typeface="Calibri" panose="020F0502020204030204" pitchFamily="34" charset="0"/>
                <a:ea typeface="Calibri" panose="020F0502020204030204" pitchFamily="34" charset="0"/>
                <a:cs typeface="Times New Roman" panose="02020603050405020304" pitchFamily="18" charset="0"/>
              </a:rPr>
              <a:t>(as of September 2022)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List an eligible Oregon school on your FAFSA/ORSAA</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Resolve any errors as quickly as possible, OSAC cannot award OOG to FAFSA/ORSAA with error codes </a:t>
            </a:r>
          </a:p>
          <a:p>
            <a:pPr marL="285750" marR="0" lvl="0"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OOG is not available for out of state and for-profit schools</a:t>
            </a:r>
          </a:p>
          <a:p>
            <a:pPr marL="285750" marR="0" lvl="0"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OOG does not award funds for summer quarter</a:t>
            </a:r>
          </a:p>
          <a:p>
            <a:pPr marL="0" marR="0">
              <a:lnSpc>
                <a:spcPct val="107000"/>
              </a:lnSpc>
              <a:spcBef>
                <a:spcPts val="0"/>
              </a:spcBef>
              <a:spcAft>
                <a:spcPts val="800"/>
              </a:spcAft>
            </a:pPr>
            <a:endParaRPr lang="en-US" sz="1100" b="1"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Priority</a:t>
            </a:r>
            <a:r>
              <a:rPr lang="en-US" sz="1100" dirty="0">
                <a:effectLst/>
                <a:latin typeface="Calibri" panose="020F0502020204030204" pitchFamily="34" charset="0"/>
                <a:ea typeface="Calibri" panose="020F0502020204030204" pitchFamily="34" charset="0"/>
                <a:cs typeface="Times New Roman" panose="02020603050405020304" pitchFamily="18" charset="0"/>
              </a:rPr>
              <a:t>: goes to those with financial need, based on the applicant’s EFC. Applying does NOT guarantee an award. </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EFC limit for 2022/23 is $8,000 </a:t>
            </a:r>
            <a:r>
              <a:rPr lang="en-US" sz="1100" dirty="0">
                <a:effectLst/>
                <a:latin typeface="Calibri" panose="020F0502020204030204" pitchFamily="34" charset="0"/>
                <a:ea typeface="Calibri" panose="020F0502020204030204" pitchFamily="34" charset="0"/>
                <a:cs typeface="Times New Roman" panose="02020603050405020304" pitchFamily="18" charset="0"/>
              </a:rPr>
              <a:t>(increase over several previous years at $3,500). </a:t>
            </a:r>
          </a:p>
          <a:p>
            <a:pPr marL="0" marR="0" lvl="0" indent="0">
              <a:lnSpc>
                <a:spcPct val="107000"/>
              </a:lnSpc>
              <a:spcBef>
                <a:spcPts val="0"/>
              </a:spcBef>
              <a:spcAft>
                <a:spcPts val="800"/>
              </a:spcAft>
              <a:buFont typeface="+mj-lt"/>
              <a:buNone/>
              <a:tabLst>
                <a:tab pos="4572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Funds are only disbursed for the fall, winter, and spring terms each year.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OOG does not disburse grant funds during the summer.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D3AA7B4-90AA-494E-B684-F5CA56736B59}" type="slidenum">
              <a:rPr lang="en-US" smtClean="0"/>
              <a:t>11</a:t>
            </a:fld>
            <a:endParaRPr lang="en-US"/>
          </a:p>
        </p:txBody>
      </p:sp>
    </p:spTree>
    <p:extLst>
      <p:ext uri="{BB962C8B-B14F-4D97-AF65-F5344CB8AC3E}">
        <p14:creationId xmlns:p14="http://schemas.microsoft.com/office/powerpoint/2010/main" val="2668567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Notes: </a:t>
            </a:r>
          </a:p>
          <a:p>
            <a:r>
              <a:rPr lang="en-US" sz="1200" dirty="0"/>
              <a:t>Oregon Promise</a:t>
            </a:r>
            <a:r>
              <a:rPr lang="en-US" sz="1200" baseline="0" dirty="0"/>
              <a:t> helps pay tuition at an Oregon community college up to 90 credits for recent high school and GED test graduates</a:t>
            </a:r>
            <a:endParaRPr lang="en-US" sz="1200" dirty="0"/>
          </a:p>
          <a:p>
            <a:endParaRPr lang="en-US" sz="1200" u="sng" dirty="0"/>
          </a:p>
          <a:p>
            <a:r>
              <a:rPr lang="en-US" sz="1200" b="1" i="0" kern="1200" dirty="0">
                <a:solidFill>
                  <a:schemeClr val="tx1"/>
                </a:solidFill>
                <a:effectLst/>
                <a:latin typeface="+mn-lt"/>
                <a:ea typeface="+mn-ea"/>
                <a:cs typeface="+mn-cs"/>
              </a:rPr>
              <a:t>Eligibility</a:t>
            </a:r>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pPr marL="228600" indent="-228600">
              <a:buFont typeface="+mj-lt"/>
              <a:buAutoNum type="arabicPeriod"/>
            </a:pPr>
            <a:r>
              <a:rPr lang="en-US" sz="1200" b="0" i="0" kern="1200" dirty="0">
                <a:solidFill>
                  <a:schemeClr val="tx1"/>
                </a:solidFill>
                <a:effectLst/>
                <a:latin typeface="+mn-lt"/>
                <a:ea typeface="+mn-ea"/>
                <a:cs typeface="+mn-cs"/>
              </a:rPr>
              <a:t>Be </a:t>
            </a:r>
            <a:r>
              <a:rPr lang="en-US" sz="1200" b="1" i="0" kern="1200" dirty="0">
                <a:solidFill>
                  <a:schemeClr val="tx1"/>
                </a:solidFill>
                <a:effectLst/>
                <a:latin typeface="+mn-lt"/>
                <a:ea typeface="+mn-ea"/>
                <a:cs typeface="+mn-cs"/>
              </a:rPr>
              <a:t>a recent </a:t>
            </a:r>
            <a:r>
              <a:rPr lang="en-US" sz="1200" b="0" i="0" kern="1200" dirty="0">
                <a:solidFill>
                  <a:schemeClr val="tx1"/>
                </a:solidFill>
                <a:effectLst/>
                <a:latin typeface="+mn-lt"/>
                <a:ea typeface="+mn-ea"/>
                <a:cs typeface="+mn-cs"/>
              </a:rPr>
              <a:t>Oregon high school </a:t>
            </a:r>
            <a:r>
              <a:rPr lang="en-US" sz="1200" b="1" i="0" kern="1200" dirty="0">
                <a:solidFill>
                  <a:schemeClr val="tx1"/>
                </a:solidFill>
                <a:effectLst/>
                <a:latin typeface="+mn-lt"/>
                <a:ea typeface="+mn-ea"/>
                <a:cs typeface="+mn-cs"/>
              </a:rPr>
              <a:t>graduate</a:t>
            </a:r>
            <a:r>
              <a:rPr lang="en-US" sz="1200" b="0" i="0" kern="1200" dirty="0">
                <a:solidFill>
                  <a:schemeClr val="tx1"/>
                </a:solidFill>
                <a:effectLst/>
                <a:latin typeface="+mn-lt"/>
                <a:ea typeface="+mn-ea"/>
                <a:cs typeface="+mn-cs"/>
              </a:rPr>
              <a:t> or Oregon GED Test graduate</a:t>
            </a:r>
          </a:p>
          <a:p>
            <a:pPr marL="228600" indent="-228600">
              <a:buFont typeface="+mj-lt"/>
              <a:buAutoNum type="arabicPeriod"/>
            </a:pPr>
            <a:r>
              <a:rPr lang="en-US" sz="1200" b="0" i="0" kern="1200" dirty="0">
                <a:solidFill>
                  <a:schemeClr val="tx1"/>
                </a:solidFill>
                <a:effectLst/>
                <a:latin typeface="+mn-lt"/>
                <a:ea typeface="+mn-ea"/>
                <a:cs typeface="+mn-cs"/>
              </a:rPr>
              <a:t>Have documentation</a:t>
            </a:r>
            <a:r>
              <a:rPr lang="en-US" sz="1200" b="0" i="0" kern="1200" baseline="0" dirty="0">
                <a:solidFill>
                  <a:schemeClr val="tx1"/>
                </a:solidFill>
                <a:effectLst/>
                <a:latin typeface="+mn-lt"/>
                <a:ea typeface="+mn-ea"/>
                <a:cs typeface="+mn-cs"/>
              </a:rPr>
              <a:t> for</a:t>
            </a:r>
            <a:r>
              <a:rPr lang="en-US" sz="1200" b="0" i="0" kern="1200" dirty="0">
                <a:solidFill>
                  <a:schemeClr val="tx1"/>
                </a:solidFill>
                <a:effectLst/>
                <a:latin typeface="+mn-lt"/>
                <a:ea typeface="+mn-ea"/>
                <a:cs typeface="+mn-cs"/>
              </a:rPr>
              <a:t> a cumulative </a:t>
            </a:r>
            <a:r>
              <a:rPr lang="en-US" sz="1200" b="1" i="0" kern="1200" dirty="0">
                <a:solidFill>
                  <a:schemeClr val="tx1"/>
                </a:solidFill>
                <a:effectLst/>
                <a:latin typeface="+mn-lt"/>
                <a:ea typeface="+mn-ea"/>
                <a:cs typeface="+mn-cs"/>
              </a:rPr>
              <a:t>high school GPA of 2.0 or higher</a:t>
            </a:r>
            <a:r>
              <a:rPr lang="en-US" sz="1200" b="1" i="0" kern="1200" baseline="0" dirty="0">
                <a:solidFill>
                  <a:schemeClr val="tx1"/>
                </a:solidFill>
                <a:effectLst/>
                <a:latin typeface="+mn-lt"/>
                <a:ea typeface="+mn-ea"/>
                <a:cs typeface="+mn-cs"/>
              </a:rPr>
              <a:t> </a:t>
            </a:r>
            <a:r>
              <a:rPr lang="en-US" sz="1200" b="0" i="0" kern="1200" baseline="0" dirty="0">
                <a:solidFill>
                  <a:schemeClr val="tx1"/>
                </a:solidFill>
                <a:effectLst/>
                <a:latin typeface="+mn-lt"/>
                <a:ea typeface="+mn-ea"/>
                <a:cs typeface="+mn-cs"/>
              </a:rPr>
              <a:t>(or pass all GED tests)</a:t>
            </a:r>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Transcript</a:t>
            </a:r>
            <a:r>
              <a:rPr lang="en-US" sz="1200" b="0" i="0" kern="1200" baseline="0" dirty="0">
                <a:solidFill>
                  <a:schemeClr val="tx1"/>
                </a:solidFill>
                <a:effectLst/>
                <a:latin typeface="+mn-lt"/>
                <a:ea typeface="+mn-ea"/>
                <a:cs typeface="+mn-cs"/>
              </a:rPr>
              <a:t> is either provided by student or though the high school registrar completing the GPA verification process in the OSAC partner portal.</a:t>
            </a:r>
            <a:endParaRPr lang="en-US" sz="1200" b="0" i="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mn-lt"/>
                <a:ea typeface="+mn-ea"/>
                <a:cs typeface="+mn-cs"/>
              </a:rPr>
              <a:t>Be</a:t>
            </a:r>
            <a:r>
              <a:rPr lang="en-US" sz="1200" b="0" i="0" kern="1200" baseline="0" dirty="0">
                <a:solidFill>
                  <a:schemeClr val="tx1"/>
                </a:solidFill>
                <a:effectLst/>
                <a:latin typeface="+mn-lt"/>
                <a:ea typeface="+mn-ea"/>
                <a:cs typeface="+mn-cs"/>
              </a:rPr>
              <a:t> </a:t>
            </a:r>
            <a:r>
              <a:rPr lang="en-US" sz="1200" b="1" i="0" kern="1200" baseline="0" dirty="0">
                <a:solidFill>
                  <a:schemeClr val="tx1"/>
                </a:solidFill>
                <a:effectLst/>
                <a:latin typeface="+mn-lt"/>
                <a:ea typeface="+mn-ea"/>
                <a:cs typeface="+mn-cs"/>
              </a:rPr>
              <a:t>e</a:t>
            </a:r>
            <a:r>
              <a:rPr lang="en-US" sz="1200" b="1" i="0" kern="1200" dirty="0">
                <a:solidFill>
                  <a:schemeClr val="tx1"/>
                </a:solidFill>
                <a:effectLst/>
                <a:latin typeface="+mn-lt"/>
                <a:ea typeface="+mn-ea"/>
                <a:cs typeface="+mn-cs"/>
              </a:rPr>
              <a:t>nrolled at least half-time </a:t>
            </a:r>
            <a:r>
              <a:rPr lang="en-US" sz="1200" b="0" i="0" kern="1200" dirty="0">
                <a:solidFill>
                  <a:schemeClr val="tx1"/>
                </a:solidFill>
                <a:effectLst/>
                <a:latin typeface="+mn-lt"/>
                <a:ea typeface="+mn-ea"/>
                <a:cs typeface="+mn-cs"/>
              </a:rPr>
              <a:t>at an Oregon community college </a:t>
            </a:r>
            <a:r>
              <a:rPr lang="en-US" sz="1200" b="1" i="0" kern="1200" dirty="0">
                <a:solidFill>
                  <a:schemeClr val="tx1"/>
                </a:solidFill>
                <a:effectLst/>
                <a:latin typeface="+mn-lt"/>
                <a:ea typeface="+mn-ea"/>
                <a:cs typeface="+mn-cs"/>
              </a:rPr>
              <a:t>within 6 months of high school graduation </a:t>
            </a:r>
            <a:r>
              <a:rPr lang="en-US" sz="1200" b="0" i="0" kern="1200" dirty="0">
                <a:solidFill>
                  <a:schemeClr val="tx1"/>
                </a:solidFill>
                <a:effectLst/>
                <a:latin typeface="+mn-lt"/>
                <a:ea typeface="+mn-ea"/>
                <a:cs typeface="+mn-cs"/>
              </a:rPr>
              <a:t>or GED completion</a:t>
            </a:r>
            <a:r>
              <a:rPr lang="en-US" sz="1200" b="0" i="0" kern="1200" baseline="0" dirty="0">
                <a:solidFill>
                  <a:schemeClr val="tx1"/>
                </a:solidFill>
                <a:effectLst/>
                <a:latin typeface="+mn-lt"/>
                <a:ea typeface="+mn-ea"/>
                <a:cs typeface="+mn-cs"/>
              </a:rPr>
              <a:t> (typically the next college term excluding summer)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mn-lt"/>
                <a:ea typeface="+mn-ea"/>
                <a:cs typeface="+mn-cs"/>
              </a:rPr>
              <a:t>Be an </a:t>
            </a:r>
            <a:r>
              <a:rPr lang="en-US" sz="1200" b="1" i="0" kern="1200" dirty="0">
                <a:solidFill>
                  <a:schemeClr val="tx1"/>
                </a:solidFill>
                <a:effectLst/>
                <a:latin typeface="+mn-lt"/>
                <a:ea typeface="+mn-ea"/>
                <a:cs typeface="+mn-cs"/>
              </a:rPr>
              <a:t>Oregon resident </a:t>
            </a:r>
            <a:r>
              <a:rPr lang="en-US" sz="1200" b="0" i="0" kern="1200" dirty="0">
                <a:solidFill>
                  <a:schemeClr val="tx1"/>
                </a:solidFill>
                <a:effectLst/>
                <a:latin typeface="+mn-lt"/>
                <a:ea typeface="+mn-ea"/>
                <a:cs typeface="+mn-cs"/>
              </a:rPr>
              <a:t>for at least 12 months prior to college attendance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i="0" kern="1200" dirty="0">
              <a:solidFill>
                <a:schemeClr val="tx1"/>
              </a:solidFill>
              <a:effectLst/>
              <a:latin typeface="+mn-lt"/>
              <a:ea typeface="+mn-ea"/>
              <a:cs typeface="+mn-cs"/>
            </a:endParaRPr>
          </a:p>
          <a:p>
            <a:r>
              <a:rPr lang="en-US" sz="1400" b="1" dirty="0"/>
              <a:t>Keeping Eligibility:</a:t>
            </a:r>
          </a:p>
          <a:p>
            <a:pPr marL="342900" indent="-342900">
              <a:buFont typeface="+mj-lt"/>
              <a:buAutoNum type="arabicPeriod"/>
            </a:pPr>
            <a:r>
              <a:rPr lang="en-US" sz="1400" dirty="0"/>
              <a:t>Maintain good satisfactory</a:t>
            </a:r>
            <a:r>
              <a:rPr lang="en-US" sz="1400" baseline="0" dirty="0"/>
              <a:t> academic progress with community college</a:t>
            </a:r>
            <a:endParaRPr lang="en-US" sz="1400" dirty="0"/>
          </a:p>
          <a:p>
            <a:pPr marL="342900" indent="-342900">
              <a:buFont typeface="+mj-lt"/>
              <a:buAutoNum type="arabicPeriod"/>
            </a:pPr>
            <a:r>
              <a:rPr lang="en-US" sz="1400" dirty="0"/>
              <a:t>Be enrolled in at</a:t>
            </a:r>
            <a:r>
              <a:rPr lang="en-US" sz="1400" baseline="0" dirty="0"/>
              <a:t> least 6</a:t>
            </a:r>
            <a:r>
              <a:rPr lang="en-US" sz="1400" dirty="0"/>
              <a:t> credits per term</a:t>
            </a:r>
          </a:p>
          <a:p>
            <a:pPr marL="342900" indent="-342900">
              <a:buFont typeface="+mj-lt"/>
              <a:buAutoNum type="arabicPeriod"/>
            </a:pPr>
            <a:r>
              <a:rPr lang="en-US" sz="1400" dirty="0"/>
              <a:t>Have</a:t>
            </a:r>
            <a:r>
              <a:rPr lang="en-US" sz="1400" baseline="0" dirty="0"/>
              <a:t> n</a:t>
            </a:r>
            <a:r>
              <a:rPr lang="en-US" sz="1400" dirty="0"/>
              <a:t>o gaps in enrollment (except summers)</a:t>
            </a:r>
          </a:p>
          <a:p>
            <a:pPr marL="342900" indent="-342900">
              <a:buFont typeface="+mj-lt"/>
              <a:buAutoNum type="arabicPeriod"/>
            </a:pPr>
            <a:r>
              <a:rPr lang="en-US" sz="1400" dirty="0"/>
              <a:t>No more than 90 college credits attempted or completed (includes credits attempted while in HS and dual enrollment)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baseline="0" dirty="0">
                <a:solidFill>
                  <a:schemeClr val="tx1"/>
                </a:solidFill>
                <a:effectLst/>
                <a:latin typeface="+mn-lt"/>
                <a:ea typeface="+mn-ea"/>
                <a:cs typeface="+mn-cs"/>
              </a:rPr>
              <a:t>Submit FAFSA/ORSAA by June 1 each year</a:t>
            </a:r>
            <a:endParaRPr lang="en-US" sz="1100" b="0" i="0" kern="1200" dirty="0">
              <a:solidFill>
                <a:schemeClr val="tx1"/>
              </a:solidFill>
              <a:effectLst/>
              <a:latin typeface="+mn-lt"/>
              <a:ea typeface="+mn-ea"/>
              <a:cs typeface="+mn-cs"/>
            </a:endParaRPr>
          </a:p>
          <a:p>
            <a:pPr marL="342900" indent="-342900">
              <a:buFont typeface="+mj-lt"/>
              <a:buAutoNum type="arabicPeriod"/>
            </a:pP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kern="1200" dirty="0">
                <a:solidFill>
                  <a:schemeClr val="tx1"/>
                </a:solidFill>
                <a:effectLst/>
                <a:latin typeface="+mn-lt"/>
                <a:ea typeface="+mn-ea"/>
                <a:cs typeface="+mn-cs"/>
              </a:rPr>
              <a:t>EFC Disclaimer</a:t>
            </a:r>
            <a:r>
              <a:rPr lang="en-US" sz="1200" b="0" i="0" u="none"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dirty="0"/>
              <a:t>Your eligibility may be determined by your Expected Family Contribution (EFC) and this criteria is subject</a:t>
            </a:r>
            <a:r>
              <a:rPr lang="en-US" sz="1200" baseline="0" dirty="0"/>
              <a:t> to change</a:t>
            </a:r>
            <a:r>
              <a:rPr lang="en-US" sz="1200" dirty="0"/>
              <a:t>.</a:t>
            </a:r>
            <a:r>
              <a:rPr lang="en-US" sz="1200" b="0" i="0" u="none" kern="1200" baseline="0" dirty="0">
                <a:solidFill>
                  <a:schemeClr val="tx1"/>
                </a:solidFill>
                <a:effectLst/>
                <a:latin typeface="+mn-lt"/>
                <a:ea typeface="+mn-ea"/>
                <a:cs typeface="+mn-cs"/>
              </a:rPr>
              <a:t> The EFC limit would typically be much higher than the limit for the OOG </a:t>
            </a:r>
            <a:r>
              <a:rPr lang="en-US" sz="1200" kern="1200" dirty="0">
                <a:solidFill>
                  <a:schemeClr val="tx1"/>
                </a:solidFill>
                <a:effectLst/>
                <a:latin typeface="+mn-lt"/>
                <a:ea typeface="+mn-ea"/>
                <a:cs typeface="+mn-cs"/>
              </a:rPr>
              <a:t>or Federal Pell Grant. </a:t>
            </a:r>
            <a:r>
              <a:rPr lang="en-US" sz="1200" b="1" kern="1200" dirty="0">
                <a:solidFill>
                  <a:schemeClr val="tx1"/>
                </a:solidFill>
                <a:effectLst/>
                <a:latin typeface="+mn-lt"/>
                <a:ea typeface="+mn-ea"/>
                <a:cs typeface="+mn-cs"/>
              </a:rPr>
              <a:t>OSAC encourages all interested students to apply by their deadline, regardless of their income level or EFC</a:t>
            </a:r>
            <a:r>
              <a:rPr lang="en-US" sz="1200" kern="1200" dirty="0">
                <a:solidFill>
                  <a:schemeClr val="tx1"/>
                </a:solidFill>
                <a:effectLst/>
                <a:latin typeface="+mn-lt"/>
                <a:ea typeface="+mn-ea"/>
                <a:cs typeface="+mn-cs"/>
              </a:rPr>
              <a:t>. EFC limits are determined in the spring prior to the new academic year.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1" i="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i="1" kern="1200" baseline="0" dirty="0">
                <a:solidFill>
                  <a:schemeClr val="tx1"/>
                </a:solidFill>
                <a:effectLst/>
                <a:latin typeface="+mn-lt"/>
                <a:ea typeface="+mn-ea"/>
                <a:cs typeface="+mn-cs"/>
              </a:rPr>
              <a:t>Even if there is a tentative EFC limit set and the application is still open, STILL APPLY. </a:t>
            </a:r>
            <a:r>
              <a:rPr lang="en-US" sz="1200" b="0" i="1" kern="1200" baseline="0" dirty="0">
                <a:solidFill>
                  <a:schemeClr val="tx1"/>
                </a:solidFill>
                <a:effectLst/>
                <a:latin typeface="+mn-lt"/>
                <a:ea typeface="+mn-ea"/>
                <a:cs typeface="+mn-cs"/>
              </a:rPr>
              <a:t>The application will not stop a student from submitting their application if they are over an EFC limit since the EFC limit can change later after the application closes when OSAC re-evaluates total applicant pool and available funds. </a:t>
            </a:r>
            <a:endParaRPr lang="en-US" b="1" i="1" dirty="0"/>
          </a:p>
          <a:p>
            <a:endParaRPr lang="en-US" dirty="0"/>
          </a:p>
        </p:txBody>
      </p:sp>
      <p:sp>
        <p:nvSpPr>
          <p:cNvPr id="4" name="Slide Number Placeholder 3"/>
          <p:cNvSpPr>
            <a:spLocks noGrp="1"/>
          </p:cNvSpPr>
          <p:nvPr>
            <p:ph type="sldNum" sz="quarter" idx="5"/>
          </p:nvPr>
        </p:nvSpPr>
        <p:spPr/>
        <p:txBody>
          <a:bodyPr/>
          <a:lstStyle/>
          <a:p>
            <a:fld id="{7D3AA7B4-90AA-494E-B684-F5CA56736B59}" type="slidenum">
              <a:rPr lang="en-US" smtClean="0"/>
              <a:t>12</a:t>
            </a:fld>
            <a:endParaRPr lang="en-US"/>
          </a:p>
        </p:txBody>
      </p:sp>
    </p:spTree>
    <p:extLst>
      <p:ext uri="{BB962C8B-B14F-4D97-AF65-F5344CB8AC3E}">
        <p14:creationId xmlns:p14="http://schemas.microsoft.com/office/powerpoint/2010/main" val="3924049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aseline="0" dirty="0"/>
              <a:t>Notes:</a:t>
            </a:r>
          </a:p>
          <a:p>
            <a:pPr marL="0" indent="0">
              <a:buFont typeface="Arial" panose="020B0604020202020204" pitchFamily="34" charset="0"/>
              <a:buNone/>
            </a:pPr>
            <a:r>
              <a:rPr lang="en-US" sz="1200" baseline="0" dirty="0"/>
              <a:t>OSAC </a:t>
            </a:r>
            <a:r>
              <a:rPr lang="en-US" sz="1200" b="1" baseline="0" dirty="0"/>
              <a:t>encourages</a:t>
            </a:r>
            <a:r>
              <a:rPr lang="en-US" sz="1200" baseline="0" dirty="0"/>
              <a:t> </a:t>
            </a:r>
            <a:r>
              <a:rPr lang="en-US" sz="1200" b="1" baseline="0" dirty="0"/>
              <a:t>every eligible student to apply </a:t>
            </a:r>
            <a:r>
              <a:rPr lang="en-US" sz="1200" baseline="0" dirty="0"/>
              <a:t>for the Oregon Promise, even if they feel confident that they will not be attending an Oregon community college. Students who are unsure of their postsecondary plans should definitely be applying.</a:t>
            </a:r>
          </a:p>
          <a:p>
            <a:pPr marL="0" indent="0">
              <a:buFont typeface="Arial" panose="020B0604020202020204" pitchFamily="34" charset="0"/>
              <a:buNone/>
            </a:pPr>
            <a:endParaRPr lang="en-US" sz="1200" baseline="0" dirty="0"/>
          </a:p>
          <a:p>
            <a:pPr marL="0" indent="0">
              <a:buFont typeface="Arial" panose="020B0604020202020204" pitchFamily="34" charset="0"/>
              <a:buNone/>
            </a:pPr>
            <a:r>
              <a:rPr lang="en-US" sz="1200" b="0" i="0" kern="1200" dirty="0">
                <a:solidFill>
                  <a:schemeClr val="tx1"/>
                </a:solidFill>
                <a:effectLst/>
                <a:latin typeface="+mn-lt"/>
                <a:ea typeface="+mn-ea"/>
                <a:cs typeface="+mn-cs"/>
              </a:rPr>
              <a:t>For full-time students, awards range </a:t>
            </a:r>
            <a:r>
              <a:rPr lang="en-US" sz="1200" b="1" i="0" u="none" kern="1200" dirty="0">
                <a:solidFill>
                  <a:schemeClr val="tx1"/>
                </a:solidFill>
                <a:effectLst/>
                <a:latin typeface="+mn-lt"/>
                <a:ea typeface="+mn-ea"/>
                <a:cs typeface="+mn-cs"/>
              </a:rPr>
              <a:t>from $2,000 for the year up to </a:t>
            </a:r>
            <a:r>
              <a:rPr lang="en-US" sz="1200" b="0" i="0" u="none" kern="1200" dirty="0">
                <a:solidFill>
                  <a:schemeClr val="tx1"/>
                </a:solidFill>
                <a:effectLst/>
                <a:latin typeface="+mn-lt"/>
                <a:ea typeface="+mn-ea"/>
                <a:cs typeface="+mn-cs"/>
              </a:rPr>
              <a:t>the average cost of tuition across all community</a:t>
            </a:r>
            <a:r>
              <a:rPr lang="en-US" sz="1200" b="0" i="0" u="none" kern="1200" baseline="0" dirty="0">
                <a:solidFill>
                  <a:schemeClr val="tx1"/>
                </a:solidFill>
                <a:effectLst/>
                <a:latin typeface="+mn-lt"/>
                <a:ea typeface="+mn-ea"/>
                <a:cs typeface="+mn-cs"/>
              </a:rPr>
              <a:t> colleges at 12 credits per term. S</a:t>
            </a:r>
            <a:r>
              <a:rPr lang="en-US" sz="1200" b="0" i="0" kern="1200" dirty="0">
                <a:solidFill>
                  <a:schemeClr val="tx1"/>
                </a:solidFill>
                <a:effectLst/>
                <a:latin typeface="+mn-lt"/>
                <a:ea typeface="+mn-ea"/>
                <a:cs typeface="+mn-cs"/>
              </a:rPr>
              <a:t>tudents’ award amount depend on their financial need and other state and federal grants that they have been awarded, as the grant is a “last dollar grant”</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For 2022-23, the </a:t>
            </a:r>
            <a:r>
              <a:rPr lang="en-US" sz="1200" b="1" i="0" kern="1200" dirty="0">
                <a:solidFill>
                  <a:schemeClr val="tx1"/>
                </a:solidFill>
                <a:effectLst/>
                <a:latin typeface="+mn-lt"/>
                <a:ea typeface="+mn-ea"/>
                <a:cs typeface="+mn-cs"/>
              </a:rPr>
              <a:t>maximum award</a:t>
            </a:r>
            <a:r>
              <a:rPr lang="en-US" sz="1200" b="1" i="0" kern="1200" baseline="0" dirty="0">
                <a:solidFill>
                  <a:schemeClr val="tx1"/>
                </a:solidFill>
                <a:effectLst/>
                <a:latin typeface="+mn-lt"/>
                <a:ea typeface="+mn-ea"/>
                <a:cs typeface="+mn-cs"/>
              </a:rPr>
              <a:t> amount will be $4,128</a:t>
            </a:r>
            <a:r>
              <a:rPr lang="en-US" sz="1200" b="0" i="0" kern="1200" baseline="0" dirty="0">
                <a:solidFill>
                  <a:schemeClr val="tx1"/>
                </a:solidFill>
                <a:effectLst/>
                <a:latin typeface="+mn-lt"/>
                <a:ea typeface="+mn-ea"/>
                <a:cs typeface="+mn-cs"/>
              </a:rPr>
              <a:t>. </a:t>
            </a:r>
            <a:endParaRPr lang="en-US" sz="1200" b="1"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D3AA7B4-90AA-494E-B684-F5CA56736B59}" type="slidenum">
              <a:rPr lang="en-US" smtClean="0"/>
              <a:t>13</a:t>
            </a:fld>
            <a:endParaRPr lang="en-US"/>
          </a:p>
        </p:txBody>
      </p:sp>
    </p:spTree>
    <p:extLst>
      <p:ext uri="{BB962C8B-B14F-4D97-AF65-F5344CB8AC3E}">
        <p14:creationId xmlns:p14="http://schemas.microsoft.com/office/powerpoint/2010/main" val="3463959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b="0" i="0" kern="1200" baseline="0" dirty="0">
              <a:solidFill>
                <a:schemeClr val="tx1"/>
              </a:solidFill>
              <a:effectLst/>
              <a:latin typeface="+mn-lt"/>
              <a:ea typeface="+mn-ea"/>
              <a:cs typeface="+mn-cs"/>
            </a:endParaRPr>
          </a:p>
          <a:p>
            <a:pPr marL="0" indent="0">
              <a:buFont typeface="Arial" panose="020B0604020202020204" pitchFamily="34" charset="0"/>
              <a:buNone/>
            </a:pPr>
            <a:r>
              <a:rPr lang="en-US" dirty="0"/>
              <a:t>Notes: </a:t>
            </a:r>
          </a:p>
          <a:p>
            <a:pPr marL="0" indent="0">
              <a:buFont typeface="Arial" panose="020B0604020202020204" pitchFamily="34" charset="0"/>
              <a:buNone/>
            </a:pPr>
            <a:r>
              <a:rPr lang="en-US" sz="1200" b="0" i="0" kern="1200" dirty="0">
                <a:solidFill>
                  <a:schemeClr val="tx1"/>
                </a:solidFill>
                <a:effectLst/>
                <a:latin typeface="+mn-lt"/>
                <a:ea typeface="+mn-ea"/>
                <a:cs typeface="+mn-cs"/>
              </a:rPr>
              <a:t>Most</a:t>
            </a:r>
            <a:r>
              <a:rPr lang="en-US" sz="1200" b="0" i="0" kern="1200" baseline="0" dirty="0">
                <a:solidFill>
                  <a:schemeClr val="tx1"/>
                </a:solidFill>
                <a:effectLst/>
                <a:latin typeface="+mn-lt"/>
                <a:ea typeface="+mn-ea"/>
                <a:cs typeface="+mn-cs"/>
              </a:rPr>
              <a:t> students (high school seniors graduating in May or June) </a:t>
            </a:r>
            <a:r>
              <a:rPr lang="en-US" sz="1200" b="1" i="0" kern="1200" baseline="0" dirty="0">
                <a:solidFill>
                  <a:schemeClr val="tx1"/>
                </a:solidFill>
                <a:effectLst/>
                <a:latin typeface="+mn-lt"/>
                <a:ea typeface="+mn-ea"/>
                <a:cs typeface="+mn-cs"/>
              </a:rPr>
              <a:t>will have an Oregon Promise deadline of June 1. </a:t>
            </a:r>
            <a:r>
              <a:rPr lang="en-US" sz="1200" b="0" i="0" kern="1200" baseline="0" dirty="0">
                <a:solidFill>
                  <a:schemeClr val="tx1"/>
                </a:solidFill>
                <a:effectLst/>
                <a:latin typeface="+mn-lt"/>
                <a:ea typeface="+mn-ea"/>
                <a:cs typeface="+mn-cs"/>
              </a:rPr>
              <a:t>This means that students should complete their application and FAFSA/ORSAA </a:t>
            </a:r>
            <a:r>
              <a:rPr lang="en-US" sz="1200" b="1" i="0" kern="1200" baseline="0" dirty="0">
                <a:solidFill>
                  <a:schemeClr val="tx1"/>
                </a:solidFill>
                <a:effectLst/>
                <a:latin typeface="+mn-lt"/>
                <a:ea typeface="+mn-ea"/>
                <a:cs typeface="+mn-cs"/>
              </a:rPr>
              <a:t>before</a:t>
            </a:r>
            <a:r>
              <a:rPr lang="en-US" sz="1200" b="0" i="0" kern="1200" baseline="0" dirty="0">
                <a:solidFill>
                  <a:schemeClr val="tx1"/>
                </a:solidFill>
                <a:effectLst/>
                <a:latin typeface="+mn-lt"/>
                <a:ea typeface="+mn-ea"/>
                <a:cs typeface="+mn-cs"/>
              </a:rPr>
              <a:t> graduation. High school students graduating in May or June only need at least one term of completed senior grades to be reviewed for the grant. </a:t>
            </a:r>
          </a:p>
          <a:p>
            <a:pPr marL="0" indent="0">
              <a:buFont typeface="Arial" panose="020B0604020202020204" pitchFamily="34" charset="0"/>
              <a:buNone/>
            </a:pPr>
            <a:endParaRPr lang="en-US" sz="1200" b="0" i="0" kern="1200" baseline="0" dirty="0">
              <a:solidFill>
                <a:schemeClr val="tx1"/>
              </a:solidFill>
              <a:effectLst/>
              <a:latin typeface="+mn-lt"/>
              <a:ea typeface="+mn-ea"/>
              <a:cs typeface="+mn-cs"/>
            </a:endParaRPr>
          </a:p>
          <a:p>
            <a:pPr marL="0" indent="0">
              <a:buFont typeface="Arial" panose="020B0604020202020204" pitchFamily="34" charset="0"/>
              <a:buNone/>
            </a:pPr>
            <a:r>
              <a:rPr lang="en-US" sz="1200" b="0" i="0" kern="1200" baseline="0" dirty="0">
                <a:solidFill>
                  <a:schemeClr val="tx1"/>
                </a:solidFill>
                <a:effectLst/>
                <a:latin typeface="+mn-lt"/>
                <a:ea typeface="+mn-ea"/>
                <a:cs typeface="+mn-cs"/>
              </a:rPr>
              <a:t>GED Test graduates must submit immediately after completing their fourth and final test. </a:t>
            </a:r>
          </a:p>
          <a:p>
            <a:pPr marL="0" indent="0">
              <a:buFont typeface="Arial" panose="020B0604020202020204" pitchFamily="34" charset="0"/>
              <a:buNone/>
            </a:pPr>
            <a:endParaRPr lang="en-US" sz="1200" b="0" i="0" kern="1200" baseline="0" dirty="0">
              <a:solidFill>
                <a:schemeClr val="tx1"/>
              </a:solidFill>
              <a:effectLst/>
              <a:latin typeface="+mn-lt"/>
              <a:ea typeface="+mn-ea"/>
              <a:cs typeface="+mn-cs"/>
            </a:endParaRPr>
          </a:p>
          <a:p>
            <a:pPr marL="0" indent="0">
              <a:buFont typeface="Arial" panose="020B0604020202020204" pitchFamily="34" charset="0"/>
              <a:buNone/>
            </a:pPr>
            <a:r>
              <a:rPr lang="en-US" sz="1200" b="0" i="0" kern="1200" baseline="0" dirty="0">
                <a:solidFill>
                  <a:schemeClr val="tx1"/>
                </a:solidFill>
                <a:effectLst/>
                <a:latin typeface="+mn-lt"/>
                <a:ea typeface="+mn-ea"/>
                <a:cs typeface="+mn-cs"/>
              </a:rPr>
              <a:t>The application for students graduating between July 1, 2022 – and June 30, 2023 will open October 1.</a:t>
            </a:r>
            <a:endParaRPr lang="en-US" dirty="0"/>
          </a:p>
          <a:p>
            <a:endParaRPr lang="en-US" dirty="0"/>
          </a:p>
        </p:txBody>
      </p:sp>
      <p:sp>
        <p:nvSpPr>
          <p:cNvPr id="4" name="Slide Number Placeholder 3"/>
          <p:cNvSpPr>
            <a:spLocks noGrp="1"/>
          </p:cNvSpPr>
          <p:nvPr>
            <p:ph type="sldNum" sz="quarter" idx="5"/>
          </p:nvPr>
        </p:nvSpPr>
        <p:spPr/>
        <p:txBody>
          <a:bodyPr/>
          <a:lstStyle/>
          <a:p>
            <a:fld id="{7D3AA7B4-90AA-494E-B684-F5CA56736B59}" type="slidenum">
              <a:rPr lang="en-US" smtClean="0"/>
              <a:t>14</a:t>
            </a:fld>
            <a:endParaRPr lang="en-US"/>
          </a:p>
        </p:txBody>
      </p:sp>
    </p:spTree>
    <p:extLst>
      <p:ext uri="{BB962C8B-B14F-4D97-AF65-F5344CB8AC3E}">
        <p14:creationId xmlns:p14="http://schemas.microsoft.com/office/powerpoint/2010/main" val="3436879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dirty="0">
                <a:latin typeface="+mn-lt"/>
              </a:rPr>
              <a:t>Chafee Education &amp; Training Grant</a:t>
            </a:r>
            <a:r>
              <a:rPr lang="en-US" sz="1200" b="0" u="sng" dirty="0">
                <a:latin typeface="+mn-lt"/>
              </a:rPr>
              <a:t>:</a:t>
            </a:r>
            <a:r>
              <a:rPr lang="en-US" sz="1200" b="0" u="none" baseline="0" dirty="0">
                <a:latin typeface="+mn-lt"/>
              </a:rPr>
              <a:t> </a:t>
            </a:r>
            <a:r>
              <a:rPr lang="en-US" sz="1200" baseline="0" dirty="0">
                <a:latin typeface="+mn-lt"/>
              </a:rPr>
              <a:t>f</a:t>
            </a:r>
            <a:r>
              <a:rPr lang="en-US" sz="1200" dirty="0">
                <a:latin typeface="+mn-lt"/>
              </a:rPr>
              <a:t>ederal grant (FAFSA required) for current and former foster youth under 26 years old</a:t>
            </a:r>
            <a:endParaRPr lang="en-US" sz="1200" b="0" i="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sng" kern="1200" dirty="0">
                <a:solidFill>
                  <a:schemeClr val="tx1"/>
                </a:solidFill>
                <a:effectLst/>
                <a:latin typeface="+mn-lt"/>
                <a:ea typeface="+mn-ea"/>
                <a:cs typeface="+mn-cs"/>
              </a:rPr>
              <a:t>Funding</a:t>
            </a:r>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Award amounts may vary and will be awarded based on availability of funds. Students can use</a:t>
            </a:r>
            <a:r>
              <a:rPr lang="en-US" sz="1200" b="0" i="0" kern="1200" baseline="0" dirty="0">
                <a:solidFill>
                  <a:schemeClr val="tx1"/>
                </a:solidFill>
                <a:effectLst/>
                <a:latin typeface="+mn-lt"/>
                <a:ea typeface="+mn-ea"/>
                <a:cs typeface="+mn-cs"/>
              </a:rPr>
              <a:t> funds for up to 5 years of postsecondary education or until the term in which they turn 26, whichever comes first.</a:t>
            </a:r>
            <a:r>
              <a:rPr lang="en-US" sz="1200" b="0" i="0" kern="1200" dirty="0">
                <a:solidFill>
                  <a:schemeClr val="tx1"/>
                </a:solidFill>
                <a:effectLst/>
                <a:latin typeface="+mn-lt"/>
                <a:ea typeface="+mn-ea"/>
                <a:cs typeface="+mn-cs"/>
              </a:rPr>
              <a:t> The</a:t>
            </a:r>
            <a:r>
              <a:rPr lang="en-US" sz="1200" b="0" i="0" kern="1200" baseline="0" dirty="0">
                <a:solidFill>
                  <a:schemeClr val="tx1"/>
                </a:solidFill>
                <a:effectLst/>
                <a:latin typeface="+mn-lt"/>
                <a:ea typeface="+mn-ea"/>
                <a:cs typeface="+mn-cs"/>
              </a:rPr>
              <a:t> program is federally-funded, but </a:t>
            </a:r>
            <a:r>
              <a:rPr lang="en-US" sz="1200" dirty="0">
                <a:latin typeface="+mn-lt"/>
              </a:rPr>
              <a:t>OSAC</a:t>
            </a:r>
            <a:r>
              <a:rPr lang="en-US" sz="1200" baseline="0" dirty="0">
                <a:latin typeface="+mn-lt"/>
              </a:rPr>
              <a:t> disburses the funds and f</a:t>
            </a:r>
            <a:r>
              <a:rPr lang="en-US" sz="1200" dirty="0">
                <a:latin typeface="+mn-lt"/>
              </a:rPr>
              <a:t>oster status is</a:t>
            </a:r>
            <a:r>
              <a:rPr lang="en-US" sz="1200" baseline="0" dirty="0">
                <a:latin typeface="+mn-lt"/>
              </a:rPr>
              <a:t> confirmed by the Oregon Dept of Human Services: </a:t>
            </a:r>
            <a:r>
              <a:rPr lang="en-US" u="sng" dirty="0"/>
              <a:t>https://www.oregon.gov/dhs/</a:t>
            </a:r>
            <a:endParaRPr lang="en-US" sz="1200" b="0" i="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sng" dirty="0"/>
              <a:t>Application</a:t>
            </a:r>
            <a:r>
              <a:rPr lang="en-US" sz="1200" baseline="0" dirty="0">
                <a:latin typeface="+mn-lt"/>
              </a:rPr>
              <a:t> is available in the Student Portal from </a:t>
            </a:r>
            <a:r>
              <a:rPr lang="en-US" sz="1200" b="1" baseline="0" dirty="0">
                <a:latin typeface="+mn-lt"/>
              </a:rPr>
              <a:t>November 1 to March 1</a:t>
            </a:r>
            <a:r>
              <a:rPr lang="en-US" sz="1200" baseline="0" dirty="0">
                <a:latin typeface="+mn-lt"/>
              </a:rPr>
              <a:t>. </a:t>
            </a:r>
            <a:endParaRPr lang="en-US" sz="1200" b="1" kern="1200" baseline="0" dirty="0">
              <a:solidFill>
                <a:schemeClr val="bg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u="sng" kern="1200" dirty="0">
                <a:solidFill>
                  <a:schemeClr val="bg1"/>
                </a:solidFill>
                <a:latin typeface="+mn-lt"/>
                <a:ea typeface="+mn-ea"/>
                <a:cs typeface="+mn-cs"/>
              </a:rPr>
              <a:t>Eligibility</a:t>
            </a:r>
            <a:r>
              <a:rPr lang="en-US" sz="1200" b="1" kern="1200" dirty="0">
                <a:solidFill>
                  <a:schemeClr val="bg1"/>
                </a:solidFill>
                <a:latin typeface="+mn-lt"/>
                <a:ea typeface="+mn-ea"/>
                <a:cs typeface="+mn-cs"/>
              </a:rPr>
              <a:t>:</a:t>
            </a:r>
            <a:r>
              <a:rPr lang="en-US" sz="1200" b="1" kern="1200" baseline="0" dirty="0">
                <a:solidFill>
                  <a:schemeClr val="bg1"/>
                </a:solidFill>
                <a:latin typeface="+mn-lt"/>
                <a:ea typeface="+mn-ea"/>
                <a:cs typeface="+mn-cs"/>
              </a:rPr>
              <a:t> </a:t>
            </a:r>
            <a:r>
              <a:rPr lang="en-US" sz="1200" kern="1200" dirty="0">
                <a:solidFill>
                  <a:schemeClr val="bg1"/>
                </a:solidFill>
                <a:latin typeface="+mn-lt"/>
                <a:ea typeface="+mn-ea"/>
                <a:cs typeface="+mn-cs"/>
              </a:rPr>
              <a:t>currently be in child welfare foster care</a:t>
            </a:r>
            <a:r>
              <a:rPr lang="en-US" sz="1200" kern="1200" baseline="0" dirty="0">
                <a:solidFill>
                  <a:schemeClr val="bg1"/>
                </a:solidFill>
                <a:latin typeface="+mn-lt"/>
                <a:ea typeface="+mn-ea"/>
                <a:cs typeface="+mn-cs"/>
              </a:rPr>
              <a:t> </a:t>
            </a:r>
            <a:r>
              <a:rPr lang="en-US" sz="1200" b="1" kern="1200" baseline="0" dirty="0">
                <a:solidFill>
                  <a:schemeClr val="bg1"/>
                </a:solidFill>
                <a:latin typeface="+mn-lt"/>
                <a:ea typeface="+mn-ea"/>
                <a:cs typeface="+mn-cs"/>
              </a:rPr>
              <a:t>OR</a:t>
            </a:r>
            <a:r>
              <a:rPr lang="en-US" sz="1200" kern="1200" baseline="0" dirty="0">
                <a:solidFill>
                  <a:schemeClr val="bg1"/>
                </a:solidFill>
                <a:latin typeface="+mn-lt"/>
                <a:ea typeface="+mn-ea"/>
                <a:cs typeface="+mn-cs"/>
              </a:rPr>
              <a:t> h</a:t>
            </a:r>
            <a:r>
              <a:rPr lang="en-US" sz="1200" kern="1200" dirty="0">
                <a:solidFill>
                  <a:schemeClr val="bg1"/>
                </a:solidFill>
                <a:latin typeface="+mn-lt"/>
                <a:ea typeface="+mn-ea"/>
                <a:cs typeface="+mn-cs"/>
              </a:rPr>
              <a:t>ad been in child welfare foster care for at least 180 days after your 14th birthday and </a:t>
            </a:r>
            <a:r>
              <a:rPr lang="en-US" sz="1200" b="0" kern="1200" dirty="0">
                <a:solidFill>
                  <a:schemeClr val="bg1"/>
                </a:solidFill>
                <a:latin typeface="+mn-lt"/>
                <a:ea typeface="+mn-ea"/>
                <a:cs typeface="+mn-cs"/>
              </a:rPr>
              <a:t>exited substitute care at age 16 or older</a:t>
            </a:r>
            <a:r>
              <a:rPr lang="en-US" sz="1200" b="0" kern="1200" baseline="0" dirty="0">
                <a:solidFill>
                  <a:schemeClr val="bg1"/>
                </a:solidFill>
                <a:latin typeface="+mn-lt"/>
                <a:ea typeface="+mn-ea"/>
                <a:cs typeface="+mn-cs"/>
              </a:rPr>
              <a:t> </a:t>
            </a:r>
            <a:r>
              <a:rPr lang="en-US" sz="1200" b="1" kern="1200" baseline="0" dirty="0">
                <a:solidFill>
                  <a:schemeClr val="bg1"/>
                </a:solidFill>
                <a:latin typeface="+mn-lt"/>
                <a:ea typeface="+mn-ea"/>
                <a:cs typeface="+mn-cs"/>
              </a:rPr>
              <a:t>OR</a:t>
            </a:r>
            <a:r>
              <a:rPr lang="en-US" sz="1200" b="0" kern="1200" baseline="0" dirty="0">
                <a:solidFill>
                  <a:schemeClr val="bg1"/>
                </a:solidFill>
                <a:latin typeface="+mn-lt"/>
                <a:ea typeface="+mn-ea"/>
                <a:cs typeface="+mn-cs"/>
              </a:rPr>
              <a:t> </a:t>
            </a:r>
            <a:r>
              <a:rPr lang="en-US" sz="1200" kern="1200" dirty="0">
                <a:solidFill>
                  <a:schemeClr val="bg1"/>
                </a:solidFill>
                <a:latin typeface="+mn-lt"/>
                <a:ea typeface="+mn-ea"/>
                <a:cs typeface="+mn-cs"/>
              </a:rPr>
              <a:t>be</a:t>
            </a:r>
            <a:r>
              <a:rPr lang="en-US" sz="1200" kern="1200" baseline="0" dirty="0">
                <a:solidFill>
                  <a:schemeClr val="bg1"/>
                </a:solidFill>
                <a:latin typeface="+mn-lt"/>
                <a:ea typeface="+mn-ea"/>
                <a:cs typeface="+mn-cs"/>
              </a:rPr>
              <a:t> a former foster youth who was adopted or entered into a guardianship on or after your 13th birthday </a:t>
            </a:r>
            <a:r>
              <a:rPr lang="en-US" sz="1200" b="1" kern="1200" baseline="0" dirty="0">
                <a:solidFill>
                  <a:schemeClr val="bg1"/>
                </a:solidFill>
                <a:latin typeface="+mn-lt"/>
                <a:ea typeface="+mn-ea"/>
                <a:cs typeface="+mn-cs"/>
              </a:rPr>
              <a:t>AND</a:t>
            </a:r>
            <a:r>
              <a:rPr lang="en-US" sz="1200" kern="1200" baseline="0" dirty="0">
                <a:solidFill>
                  <a:schemeClr val="bg1"/>
                </a:solidFill>
                <a:latin typeface="+mn-lt"/>
                <a:ea typeface="+mn-ea"/>
                <a:cs typeface="+mn-cs"/>
              </a:rPr>
              <a:t> your adoption/guardianship was finalized after 9/1/15. Must also be enrolled at least half-time and maintain satisfactory academic progress.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kern="1200" baseline="0" dirty="0">
              <a:solidFill>
                <a:schemeClr val="bg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kern="1200" baseline="0" dirty="0">
                <a:solidFill>
                  <a:schemeClr val="bg1"/>
                </a:solidFill>
                <a:latin typeface="+mn-lt"/>
                <a:ea typeface="+mn-ea"/>
                <a:cs typeface="+mn-cs"/>
              </a:rPr>
              <a:t>Oregon Tribal Student Grant: </a:t>
            </a:r>
            <a:r>
              <a:rPr lang="en-US" sz="1200" kern="1200" baseline="0" dirty="0">
                <a:solidFill>
                  <a:schemeClr val="bg1"/>
                </a:solidFill>
                <a:latin typeface="+mn-lt"/>
                <a:ea typeface="+mn-ea"/>
                <a:cs typeface="+mn-cs"/>
              </a:rPr>
              <a:t>A state grant, FAFSA or ORSAA required for individuals who are members of one of Oregon’s Federally recognized tribes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baseline="0" dirty="0">
                <a:solidFill>
                  <a:schemeClr val="bg1"/>
                </a:solidFill>
                <a:latin typeface="+mn-lt"/>
                <a:ea typeface="+mn-ea"/>
                <a:cs typeface="+mn-cs"/>
              </a:rPr>
              <a:t>Funding: Award amounts vary, but will cover up to the cost of attendance at Oregon Public institutions for students pursuing their first Associate, Bachelor’s, or Master’s degree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baseline="0" dirty="0">
                <a:solidFill>
                  <a:schemeClr val="bg1"/>
                </a:solidFill>
                <a:latin typeface="+mn-lt"/>
                <a:ea typeface="+mn-ea"/>
                <a:cs typeface="+mn-cs"/>
              </a:rPr>
              <a:t>Application: Priority deadline to apply is Aug 1</a:t>
            </a:r>
            <a:r>
              <a:rPr lang="en-US" sz="1200" kern="1200" baseline="30000" dirty="0">
                <a:solidFill>
                  <a:schemeClr val="bg1"/>
                </a:solidFill>
                <a:latin typeface="+mn-lt"/>
                <a:ea typeface="+mn-ea"/>
                <a:cs typeface="+mn-cs"/>
              </a:rPr>
              <a:t>st</a:t>
            </a:r>
            <a:r>
              <a:rPr lang="en-US" sz="1200" kern="1200" baseline="0" dirty="0">
                <a:solidFill>
                  <a:schemeClr val="bg1"/>
                </a:solidFill>
                <a:latin typeface="+mn-lt"/>
                <a:ea typeface="+mn-ea"/>
                <a:cs typeface="+mn-cs"/>
              </a:rPr>
              <a:t>, additional application dates will be announced if funding allows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baseline="0" dirty="0">
                <a:solidFill>
                  <a:schemeClr val="bg1"/>
                </a:solidFill>
                <a:latin typeface="+mn-lt"/>
                <a:ea typeface="+mn-ea"/>
                <a:cs typeface="+mn-cs"/>
              </a:rPr>
              <a:t>Eligibility: Must be an enrolled member of one of Oregon’s 9 Federally recognized tribes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baseline="0" dirty="0">
                <a:solidFill>
                  <a:schemeClr val="bg1"/>
                </a:solidFill>
                <a:latin typeface="+mn-lt"/>
                <a:ea typeface="+mn-ea"/>
                <a:cs typeface="+mn-cs"/>
              </a:rPr>
              <a:t>Note: This grant is currently funded for the 22-23 academic year. Future funding will depend on the legislature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kern="1200" baseline="0" dirty="0">
              <a:solidFill>
                <a:schemeClr val="bg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kern="1200" dirty="0">
                <a:solidFill>
                  <a:schemeClr val="bg1"/>
                </a:solidFill>
                <a:latin typeface="+mn-lt"/>
                <a:ea typeface="+mn-ea"/>
                <a:cs typeface="+mn-cs"/>
              </a:rPr>
              <a:t>ONGSTA</a:t>
            </a:r>
            <a:endParaRPr lang="en-US" sz="1200" b="1" u="none" kern="1200" baseline="0" dirty="0">
              <a:solidFill>
                <a:schemeClr val="bg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u="sng" kern="1200" baseline="0" dirty="0">
                <a:solidFill>
                  <a:schemeClr val="bg1"/>
                </a:solidFill>
                <a:latin typeface="+mn-lt"/>
                <a:ea typeface="+mn-ea"/>
                <a:cs typeface="+mn-cs"/>
              </a:rPr>
              <a:t>Overview</a:t>
            </a:r>
            <a:r>
              <a:rPr lang="en-US" sz="1200" b="0" kern="1200" baseline="0" dirty="0">
                <a:solidFill>
                  <a:schemeClr val="bg1"/>
                </a:solidFill>
                <a:latin typeface="+mn-lt"/>
                <a:ea typeface="+mn-ea"/>
                <a:cs typeface="+mn-cs"/>
              </a:rPr>
              <a:t>: To provide funding for tuition (at in-state residency rates) for Oregon community colleges (up to 90 credits) and public universities (up to 180 credits) for current Oregon National Guard members.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u="sng" kern="1200" baseline="0" dirty="0">
                <a:solidFill>
                  <a:schemeClr val="bg1"/>
                </a:solidFill>
                <a:latin typeface="+mn-lt"/>
                <a:ea typeface="+mn-ea"/>
                <a:cs typeface="+mn-cs"/>
              </a:rPr>
              <a:t>Guard Qualifications</a:t>
            </a:r>
            <a:r>
              <a:rPr lang="en-US" sz="1200" b="0" kern="1200" baseline="0" dirty="0">
                <a:solidFill>
                  <a:schemeClr val="bg1"/>
                </a:solidFill>
                <a:latin typeface="+mn-lt"/>
                <a:ea typeface="+mn-ea"/>
                <a:cs typeface="+mn-cs"/>
              </a:rPr>
              <a:t>: </a:t>
            </a:r>
            <a:r>
              <a:rPr lang="en-US" sz="1200" kern="1200" baseline="0" dirty="0">
                <a:solidFill>
                  <a:schemeClr val="bg1"/>
                </a:solidFill>
                <a:latin typeface="+mn-lt"/>
                <a:ea typeface="+mn-ea"/>
                <a:cs typeface="+mn-cs"/>
              </a:rPr>
              <a:t>C</a:t>
            </a:r>
            <a:r>
              <a:rPr lang="en-US" sz="1200" kern="1200" dirty="0">
                <a:solidFill>
                  <a:schemeClr val="bg1"/>
                </a:solidFill>
                <a:latin typeface="+mn-lt"/>
                <a:ea typeface="+mn-ea"/>
                <a:cs typeface="+mn-cs"/>
              </a:rPr>
              <a:t>omplete any military basic training,</a:t>
            </a:r>
            <a:r>
              <a:rPr lang="en-US" sz="1200" kern="1200" baseline="0" dirty="0">
                <a:solidFill>
                  <a:schemeClr val="bg1"/>
                </a:solidFill>
                <a:latin typeface="+mn-lt"/>
                <a:ea typeface="+mn-ea"/>
                <a:cs typeface="+mn-cs"/>
              </a:rPr>
              <a:t> </a:t>
            </a:r>
            <a:r>
              <a:rPr lang="en-US" sz="1200" kern="1200" dirty="0">
                <a:solidFill>
                  <a:schemeClr val="bg1"/>
                </a:solidFill>
                <a:latin typeface="+mn-lt"/>
                <a:ea typeface="+mn-ea"/>
                <a:cs typeface="+mn-cs"/>
              </a:rPr>
              <a:t>be currently drilling, have a current passing Annual Physical Fitness Test (APFT) score, be a member of the Oregon National (air</a:t>
            </a:r>
            <a:r>
              <a:rPr lang="en-US" sz="1200" kern="1200" baseline="0" dirty="0">
                <a:solidFill>
                  <a:schemeClr val="bg1"/>
                </a:solidFill>
                <a:latin typeface="+mn-lt"/>
                <a:ea typeface="+mn-ea"/>
                <a:cs typeface="+mn-cs"/>
              </a:rPr>
              <a:t> or army) </a:t>
            </a:r>
            <a:r>
              <a:rPr lang="en-US" sz="1200" kern="1200" dirty="0">
                <a:solidFill>
                  <a:schemeClr val="bg1"/>
                </a:solidFill>
                <a:latin typeface="+mn-lt"/>
                <a:ea typeface="+mn-ea"/>
                <a:cs typeface="+mn-cs"/>
              </a:rPr>
              <a:t>Guard, and not currently the subject of any adverse actions.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u="sng" kern="1200" dirty="0">
                <a:solidFill>
                  <a:schemeClr val="bg1"/>
                </a:solidFill>
                <a:latin typeface="+mn-lt"/>
                <a:ea typeface="+mn-ea"/>
                <a:cs typeface="+mn-cs"/>
              </a:rPr>
              <a:t>Education Qualifications</a:t>
            </a:r>
            <a:r>
              <a:rPr lang="en-US" sz="1200" kern="1200" dirty="0">
                <a:solidFill>
                  <a:schemeClr val="bg1"/>
                </a:solidFill>
                <a:latin typeface="+mn-lt"/>
                <a:ea typeface="+mn-ea"/>
                <a:cs typeface="+mn-cs"/>
              </a:rPr>
              <a:t>: Not have achieved a prior baccalaureate degree, not be default/owe a refund on any federal Title IV loan, be enrolled and in good standing in an</a:t>
            </a:r>
            <a:r>
              <a:rPr lang="en-US" sz="1200" kern="1200" baseline="0" dirty="0">
                <a:solidFill>
                  <a:schemeClr val="bg1"/>
                </a:solidFill>
                <a:latin typeface="+mn-lt"/>
                <a:ea typeface="+mn-ea"/>
                <a:cs typeface="+mn-cs"/>
              </a:rPr>
              <a:t> a</a:t>
            </a:r>
            <a:r>
              <a:rPr lang="en-US" sz="1200" kern="1200" dirty="0">
                <a:solidFill>
                  <a:schemeClr val="bg1"/>
                </a:solidFill>
                <a:latin typeface="+mn-lt"/>
                <a:ea typeface="+mn-ea"/>
                <a:cs typeface="+mn-cs"/>
              </a:rPr>
              <a:t>ssociate/baccalaureate degree program at an eligible Oregon institution, accept any other federal</a:t>
            </a:r>
            <a:r>
              <a:rPr lang="en-US" sz="1200" kern="1200" baseline="0" dirty="0">
                <a:solidFill>
                  <a:schemeClr val="bg1"/>
                </a:solidFill>
                <a:latin typeface="+mn-lt"/>
                <a:ea typeface="+mn-ea"/>
                <a:cs typeface="+mn-cs"/>
              </a:rPr>
              <a:t> and state grants offered, and complete your guard-specific tuition-assistance application. (</a:t>
            </a:r>
            <a:r>
              <a:rPr lang="en-US" dirty="0">
                <a:effectLst/>
              </a:rPr>
              <a:t>The GI Bill is not considered in the ONGSTA calculation.)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u="sng" dirty="0">
                <a:effectLst/>
              </a:rPr>
              <a:t>Application </a:t>
            </a:r>
            <a:r>
              <a:rPr lang="en-US" b="1" u="sng" dirty="0">
                <a:effectLst/>
              </a:rPr>
              <a:t>Deadlines</a:t>
            </a:r>
            <a:r>
              <a:rPr lang="en-US" b="1" dirty="0">
                <a:effectLst/>
              </a:rPr>
              <a:t>: Sept 1 </a:t>
            </a:r>
            <a:r>
              <a:rPr lang="en-US" dirty="0">
                <a:effectLst/>
              </a:rPr>
              <a:t>(fall</a:t>
            </a:r>
            <a:r>
              <a:rPr lang="en-US" baseline="0" dirty="0">
                <a:effectLst/>
              </a:rPr>
              <a:t> term), Nov </a:t>
            </a:r>
            <a:r>
              <a:rPr lang="en-US" dirty="0">
                <a:effectLst/>
              </a:rPr>
              <a:t>1 (winter term),</a:t>
            </a:r>
            <a:r>
              <a:rPr lang="en-US" baseline="0" dirty="0">
                <a:effectLst/>
              </a:rPr>
              <a:t> Mar </a:t>
            </a:r>
            <a:r>
              <a:rPr lang="en-US" dirty="0">
                <a:effectLst/>
              </a:rPr>
              <a:t>1 (spring term),</a:t>
            </a:r>
            <a:r>
              <a:rPr lang="en-US" baseline="0" dirty="0">
                <a:effectLst/>
              </a:rPr>
              <a:t> June 1 (summer term)</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baseline="0" dirty="0">
              <a:effectLs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u="none" kern="1200" baseline="0" dirty="0">
                <a:solidFill>
                  <a:schemeClr val="bg1"/>
                </a:solidFill>
                <a:latin typeface="+mn-lt"/>
                <a:ea typeface="+mn-ea"/>
                <a:cs typeface="+mn-cs"/>
              </a:rPr>
              <a:t>Deceased or Disabled Public Safety Officer Grant </a:t>
            </a:r>
            <a:r>
              <a:rPr lang="en-US" sz="1200" kern="1200" baseline="0" dirty="0">
                <a:solidFill>
                  <a:schemeClr val="bg1"/>
                </a:solidFill>
                <a:latin typeface="+mn-lt"/>
                <a:ea typeface="+mn-ea"/>
                <a:cs typeface="+mn-cs"/>
              </a:rPr>
              <a:t>Applicants for awards must be dependents of a public safety officer in the state of Oregon who was killed or disabled in the line of duty (as defined by ORS 243.954).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u="sng" kern="1200" baseline="0" dirty="0">
                <a:solidFill>
                  <a:schemeClr val="bg1"/>
                </a:solidFill>
                <a:latin typeface="+mn-lt"/>
                <a:ea typeface="+mn-ea"/>
                <a:cs typeface="+mn-cs"/>
              </a:rPr>
              <a:t>Eligible dependents include:</a:t>
            </a:r>
            <a:r>
              <a:rPr lang="en-US" sz="1200" kern="1200" baseline="0" dirty="0">
                <a:solidFill>
                  <a:schemeClr val="bg1"/>
                </a:solidFill>
                <a:latin typeface="+mn-lt"/>
                <a:ea typeface="+mn-ea"/>
                <a:cs typeface="+mn-cs"/>
              </a:rPr>
              <a:t> the natural child, adopted child, or stepchild of eligible public safety officers.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u="sng" kern="1200" baseline="0" dirty="0">
                <a:solidFill>
                  <a:schemeClr val="bg1"/>
                </a:solidFill>
                <a:latin typeface="+mn-lt"/>
                <a:ea typeface="+mn-ea"/>
                <a:cs typeface="+mn-cs"/>
              </a:rPr>
              <a:t>Eligible public safety officers include</a:t>
            </a:r>
            <a:r>
              <a:rPr lang="en-US" sz="1200" kern="1200" baseline="0" dirty="0">
                <a:solidFill>
                  <a:schemeClr val="bg1"/>
                </a:solidFill>
                <a:latin typeface="+mn-lt"/>
                <a:ea typeface="+mn-ea"/>
                <a:cs typeface="+mn-cs"/>
              </a:rPr>
              <a:t>: Corrections officers, Fire service professionals, Parole and probation officers, Police officers, Reserve officers, and Youth correction officers.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u="sng" kern="1200" baseline="0" dirty="0">
                <a:solidFill>
                  <a:schemeClr val="bg1"/>
                </a:solidFill>
                <a:latin typeface="+mn-lt"/>
                <a:ea typeface="+mn-ea"/>
                <a:cs typeface="+mn-cs"/>
              </a:rPr>
              <a:t>Award</a:t>
            </a:r>
            <a:r>
              <a:rPr lang="en-US" sz="1200" kern="1200" baseline="0" dirty="0">
                <a:solidFill>
                  <a:schemeClr val="bg1"/>
                </a:solidFill>
                <a:latin typeface="+mn-lt"/>
                <a:ea typeface="+mn-ea"/>
                <a:cs typeface="+mn-cs"/>
              </a:rPr>
              <a:t> can be for up to full tuition and fees, depending on the applicant’s financial resources and the cost of attendance.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u="sng" kern="1200" baseline="0" dirty="0">
                <a:solidFill>
                  <a:schemeClr val="bg1"/>
                </a:solidFill>
                <a:latin typeface="+mn-lt"/>
                <a:ea typeface="+mn-ea"/>
                <a:cs typeface="+mn-cs"/>
              </a:rPr>
              <a:t>Timeline</a:t>
            </a:r>
            <a:r>
              <a:rPr lang="en-US" sz="1200" kern="1200" baseline="0" dirty="0">
                <a:solidFill>
                  <a:schemeClr val="bg1"/>
                </a:solidFill>
                <a:latin typeface="+mn-lt"/>
                <a:ea typeface="+mn-ea"/>
                <a:cs typeface="+mn-cs"/>
              </a:rPr>
              <a:t>: There is no formal application deadline, but students are encouraged to apply just after the completion of their FAFSA application. </a:t>
            </a:r>
          </a:p>
          <a:p>
            <a:pPr marL="457200" marR="0" lvl="1" indent="0" algn="l" defTabSz="914400" rtl="0" eaLnBrk="1" fontAlgn="auto" latinLnBrk="0" hangingPunct="1">
              <a:lnSpc>
                <a:spcPct val="100000"/>
              </a:lnSpc>
              <a:spcBef>
                <a:spcPts val="0"/>
              </a:spcBef>
              <a:spcAft>
                <a:spcPts val="0"/>
              </a:spcAft>
              <a:buClrTx/>
              <a:buSzTx/>
              <a:buFont typeface="+mj-lt"/>
              <a:buNone/>
              <a:tabLst/>
              <a:defRPr/>
            </a:pPr>
            <a:endParaRPr lang="en-US" sz="1200" b="0" u="none" kern="1200" baseline="0" dirty="0">
              <a:solidFill>
                <a:schemeClr val="bg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u="none" kern="1200" baseline="0" dirty="0">
                <a:solidFill>
                  <a:schemeClr val="bg1"/>
                </a:solidFill>
                <a:latin typeface="+mn-lt"/>
                <a:ea typeface="+mn-ea"/>
                <a:cs typeface="+mn-cs"/>
              </a:rPr>
              <a:t>Barber &amp; Hairdresser Grant</a:t>
            </a:r>
            <a:endParaRPr lang="en-US" sz="1200" b="0" u="none" kern="1200" baseline="0" dirty="0">
              <a:solidFill>
                <a:schemeClr val="bg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u="sng" kern="1200" baseline="0" dirty="0">
                <a:solidFill>
                  <a:schemeClr val="bg1"/>
                </a:solidFill>
                <a:latin typeface="+mn-lt"/>
                <a:ea typeface="+mn-ea"/>
                <a:cs typeface="+mn-cs"/>
              </a:rPr>
              <a:t>Application</a:t>
            </a:r>
            <a:r>
              <a:rPr lang="en-US" sz="1200" b="0" u="none" kern="1200" baseline="0" dirty="0">
                <a:solidFill>
                  <a:schemeClr val="bg1"/>
                </a:solidFill>
                <a:latin typeface="+mn-lt"/>
                <a:ea typeface="+mn-ea"/>
                <a:cs typeface="+mn-cs"/>
              </a:rPr>
              <a:t>: Students apply by completing the FAFSA and attending an eligible school</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u="sng" kern="1200" baseline="0" dirty="0">
                <a:solidFill>
                  <a:schemeClr val="bg1"/>
                </a:solidFill>
                <a:latin typeface="+mn-lt"/>
                <a:ea typeface="+mn-ea"/>
                <a:cs typeface="+mn-cs"/>
              </a:rPr>
              <a:t>Eligibility</a:t>
            </a:r>
            <a:r>
              <a:rPr lang="en-US" sz="1200" b="0" kern="1200" baseline="0" dirty="0">
                <a:solidFill>
                  <a:schemeClr val="bg1"/>
                </a:solidFill>
                <a:latin typeface="+mn-lt"/>
                <a:ea typeface="+mn-ea"/>
                <a:cs typeface="+mn-cs"/>
              </a:rPr>
              <a:t>: students who have financial need and chosen by their school’s financial aid office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kern="1200" baseline="0" dirty="0">
              <a:solidFill>
                <a:schemeClr val="bg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u="none" kern="1200" baseline="0" dirty="0">
                <a:solidFill>
                  <a:schemeClr val="bg1"/>
                </a:solidFill>
                <a:latin typeface="+mn-lt"/>
                <a:ea typeface="+mn-ea"/>
                <a:cs typeface="+mn-cs"/>
              </a:rPr>
              <a:t>Student Child Care Grant: </a:t>
            </a:r>
            <a:r>
              <a:rPr lang="en-US" sz="1200" kern="1200" baseline="0" dirty="0">
                <a:solidFill>
                  <a:schemeClr val="bg1"/>
                </a:solidFill>
                <a:latin typeface="+mn-lt"/>
                <a:ea typeface="+mn-ea"/>
                <a:cs typeface="+mn-cs"/>
              </a:rPr>
              <a:t>The application process will open from January to May 31.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u="sng" kern="1200" baseline="0" dirty="0">
                <a:solidFill>
                  <a:schemeClr val="bg1"/>
                </a:solidFill>
                <a:latin typeface="+mn-lt"/>
                <a:ea typeface="+mn-ea"/>
                <a:cs typeface="+mn-cs"/>
              </a:rPr>
              <a:t>Children</a:t>
            </a:r>
            <a:r>
              <a:rPr lang="en-US" sz="1200" kern="1200" baseline="0" dirty="0">
                <a:solidFill>
                  <a:schemeClr val="bg1"/>
                </a:solidFill>
                <a:latin typeface="+mn-lt"/>
                <a:ea typeface="+mn-ea"/>
                <a:cs typeface="+mn-cs"/>
              </a:rPr>
              <a:t>: awards based on the number of and ages of children</a:t>
            </a:r>
            <a:r>
              <a:rPr lang="en-US" sz="1200" b="0" kern="1200" baseline="0" dirty="0">
                <a:solidFill>
                  <a:schemeClr val="bg1"/>
                </a:solidFill>
                <a:latin typeface="+mn-lt"/>
                <a:ea typeface="+mn-ea"/>
                <a:cs typeface="+mn-cs"/>
              </a:rPr>
              <a:t>. Children must be age 12 and under </a:t>
            </a:r>
            <a:r>
              <a:rPr lang="en-US" sz="1200" kern="1200" baseline="0" dirty="0">
                <a:solidFill>
                  <a:schemeClr val="bg1"/>
                </a:solidFill>
                <a:latin typeface="+mn-lt"/>
                <a:ea typeface="+mn-ea"/>
                <a:cs typeface="+mn-cs"/>
              </a:rPr>
              <a:t>(or, if over 12, satisfy requirements for special needs). Must utilize a registered Oregon childcare provider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u="sng" kern="1200" baseline="0" dirty="0">
                <a:solidFill>
                  <a:schemeClr val="bg1"/>
                </a:solidFill>
                <a:latin typeface="+mn-lt"/>
                <a:ea typeface="+mn-ea"/>
                <a:cs typeface="+mn-cs"/>
              </a:rPr>
              <a:t>Priority</a:t>
            </a:r>
            <a:r>
              <a:rPr lang="en-US" sz="1200" b="0" kern="1200" baseline="0" dirty="0">
                <a:solidFill>
                  <a:schemeClr val="bg1"/>
                </a:solidFill>
                <a:latin typeface="+mn-lt"/>
                <a:ea typeface="+mn-ea"/>
                <a:cs typeface="+mn-cs"/>
              </a:rPr>
              <a:t> goes to prior-year recipients </a:t>
            </a:r>
            <a:r>
              <a:rPr lang="en-US" sz="1200" kern="1200" baseline="0" dirty="0">
                <a:solidFill>
                  <a:schemeClr val="bg1"/>
                </a:solidFill>
                <a:latin typeface="+mn-lt"/>
                <a:ea typeface="+mn-ea"/>
                <a:cs typeface="+mn-cs"/>
              </a:rPr>
              <a:t>who continue to meet all eligibility criteria, and subsequently to new applicants based on need, credits earned to-date, and enrollment status. Student cannot not be in default on any federal Title IV loans.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kern="1200" baseline="0" dirty="0">
              <a:solidFill>
                <a:schemeClr val="bg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baseline="0" dirty="0">
                <a:solidFill>
                  <a:schemeClr val="bg1"/>
                </a:solidFill>
                <a:latin typeface="+mn-lt"/>
                <a:ea typeface="+mn-ea"/>
                <a:cs typeface="+mn-cs"/>
              </a:rPr>
              <a:t>Optional- Pause the presentation and use the OSAC Grants Madness Bracket Game as an activity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kern="1200" baseline="0" dirty="0">
              <a:solidFill>
                <a:schemeClr val="bg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baseline="0" dirty="0">
              <a:effectLst/>
            </a:endParaRPr>
          </a:p>
          <a:p>
            <a:pPr marL="228600" marR="0" lvl="0" indent="-228600" algn="l" defTabSz="914400" rtl="0" eaLnBrk="1" fontAlgn="auto" latinLnBrk="0" hangingPunct="1">
              <a:lnSpc>
                <a:spcPct val="100000"/>
              </a:lnSpc>
              <a:spcBef>
                <a:spcPts val="0"/>
              </a:spcBef>
              <a:spcAft>
                <a:spcPts val="0"/>
              </a:spcAft>
              <a:buClrTx/>
              <a:buSzTx/>
              <a:buFont typeface="+mj-lt"/>
              <a:buAutoNum type="alphaUcPeriod"/>
              <a:tabLst/>
              <a:defRPr/>
            </a:pPr>
            <a:endParaRPr lang="en-US" sz="1200" kern="1200" baseline="0" dirty="0">
              <a:solidFill>
                <a:schemeClr val="bg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D3AA7B4-90AA-494E-B684-F5CA56736B59}" type="slidenum">
              <a:rPr lang="en-US" smtClean="0"/>
              <a:t>15</a:t>
            </a:fld>
            <a:endParaRPr lang="en-US"/>
          </a:p>
        </p:txBody>
      </p:sp>
    </p:spTree>
    <p:extLst>
      <p:ext uri="{BB962C8B-B14F-4D97-AF65-F5344CB8AC3E}">
        <p14:creationId xmlns:p14="http://schemas.microsoft.com/office/powerpoint/2010/main" val="2926449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r>
              <a:rPr lang="en-US" dirty="0"/>
              <a:t>One application for up to 600 scholarships… work smarter not harder</a:t>
            </a:r>
          </a:p>
          <a:p>
            <a:endParaRPr lang="en-US" dirty="0"/>
          </a:p>
          <a:p>
            <a:r>
              <a:rPr lang="en-US" dirty="0"/>
              <a:t>The OSAC Scholarship has five sections: </a:t>
            </a:r>
          </a:p>
          <a:p>
            <a:r>
              <a:rPr lang="en-US" b="1" dirty="0"/>
              <a:t>Student Profile-</a:t>
            </a:r>
            <a:r>
              <a:rPr lang="en-US" b="0" dirty="0"/>
              <a:t> Which contains background and student demographic questions including questions about where you are intending to go to school and what you are considering studying. </a:t>
            </a:r>
          </a:p>
          <a:p>
            <a:r>
              <a:rPr lang="en-US" b="1" dirty="0"/>
              <a:t>Personal Statements- </a:t>
            </a:r>
            <a:r>
              <a:rPr lang="en-US" b="0" dirty="0"/>
              <a:t>Three or more essays that help describe who you are and what makes you unique. More information on the essays in a few slides</a:t>
            </a:r>
          </a:p>
          <a:p>
            <a:r>
              <a:rPr lang="en-US" b="1" dirty="0"/>
              <a:t>Transcripts- </a:t>
            </a:r>
            <a:r>
              <a:rPr lang="en-US" b="0" dirty="0"/>
              <a:t>Transcripts are a list of your classes and grades, these must be uploaded into the portal to have a complete application. More information on transcripts in a few slides</a:t>
            </a:r>
          </a:p>
          <a:p>
            <a:r>
              <a:rPr lang="en-US" b="1" dirty="0"/>
              <a:t>Activities Chart- </a:t>
            </a:r>
            <a:r>
              <a:rPr lang="en-US" b="0" dirty="0"/>
              <a:t> A list of important or interesting things you’ve done outside of class-time. More information on the Activities Chart in a few slides</a:t>
            </a:r>
          </a:p>
          <a:p>
            <a:r>
              <a:rPr lang="en-US" b="1" dirty="0"/>
              <a:t>Other Documentation- </a:t>
            </a:r>
            <a:r>
              <a:rPr lang="en-US" b="0" dirty="0"/>
              <a:t>Some scholarship might require additional information like letters of recommendation or additional essays. It is important to read these instructions carefully</a:t>
            </a:r>
          </a:p>
          <a:p>
            <a:endParaRPr lang="en-US" b="0" dirty="0"/>
          </a:p>
          <a:p>
            <a:endParaRPr lang="en-US" b="1" dirty="0"/>
          </a:p>
        </p:txBody>
      </p:sp>
      <p:sp>
        <p:nvSpPr>
          <p:cNvPr id="4" name="Slide Number Placeholder 3"/>
          <p:cNvSpPr>
            <a:spLocks noGrp="1"/>
          </p:cNvSpPr>
          <p:nvPr>
            <p:ph type="sldNum" sz="quarter" idx="5"/>
          </p:nvPr>
        </p:nvSpPr>
        <p:spPr/>
        <p:txBody>
          <a:bodyPr/>
          <a:lstStyle/>
          <a:p>
            <a:pPr defTabSz="931774">
              <a:defRPr/>
            </a:pPr>
            <a:fld id="{CF5A3D93-748B-4AC8-B1BE-8E93ACB29EA3}" type="slidenum">
              <a:rPr lang="en-US">
                <a:solidFill>
                  <a:prstClr val="black"/>
                </a:solidFill>
                <a:latin typeface="Calibri" panose="020F0502020204030204"/>
              </a:rPr>
              <a:pPr defTabSz="931774">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367965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r>
              <a:rPr lang="en-US" dirty="0"/>
              <a:t>Remember that the FAFSA opens on Oct 1</a:t>
            </a:r>
            <a:r>
              <a:rPr lang="en-US" baseline="30000" dirty="0"/>
              <a:t>st</a:t>
            </a:r>
            <a:r>
              <a:rPr lang="en-US" dirty="0"/>
              <a:t> and you should try and complete it before Thanksgiving (Be Thankful for Money, file a FAFSA or ORSAA) or before you submit your scholarship application. </a:t>
            </a:r>
          </a:p>
          <a:p>
            <a:r>
              <a:rPr lang="en-US" dirty="0"/>
              <a:t>The scholarship application opens on November 1st and the early bird deadline is February 15 with the final deadline being March 1</a:t>
            </a:r>
            <a:r>
              <a:rPr lang="en-US" baseline="30000" dirty="0"/>
              <a:t>st. </a:t>
            </a:r>
          </a:p>
          <a:p>
            <a:endParaRPr lang="en-US" dirty="0"/>
          </a:p>
          <a:p>
            <a:endParaRPr lang="en-US" dirty="0"/>
          </a:p>
        </p:txBody>
      </p:sp>
      <p:sp>
        <p:nvSpPr>
          <p:cNvPr id="4" name="Slide Number Placeholder 3"/>
          <p:cNvSpPr>
            <a:spLocks noGrp="1"/>
          </p:cNvSpPr>
          <p:nvPr>
            <p:ph type="sldNum" sz="quarter" idx="5"/>
          </p:nvPr>
        </p:nvSpPr>
        <p:spPr/>
        <p:txBody>
          <a:bodyPr/>
          <a:lstStyle/>
          <a:p>
            <a:fld id="{CF5A3D93-748B-4AC8-B1BE-8E93ACB29EA3}" type="slidenum">
              <a:rPr lang="en-US" smtClean="0"/>
              <a:t>17</a:t>
            </a:fld>
            <a:endParaRPr lang="en-US"/>
          </a:p>
        </p:txBody>
      </p:sp>
    </p:spTree>
    <p:extLst>
      <p:ext uri="{BB962C8B-B14F-4D97-AF65-F5344CB8AC3E}">
        <p14:creationId xmlns:p14="http://schemas.microsoft.com/office/powerpoint/2010/main" val="1012885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Notes</a:t>
            </a:r>
          </a:p>
          <a:p>
            <a:pPr marL="232943" indent="-232943">
              <a:buFont typeface="+mj-lt"/>
              <a:buAutoNum type="arabicPeriod"/>
            </a:pPr>
            <a:r>
              <a:rPr lang="en-US" dirty="0"/>
              <a:t>Check your Student Portal often for your </a:t>
            </a:r>
            <a:r>
              <a:rPr lang="en-US" b="1" dirty="0"/>
              <a:t>application status message</a:t>
            </a:r>
            <a:r>
              <a:rPr lang="en-US" dirty="0"/>
              <a:t>. If it says “Review Pending,” keep checking back until it says “Valid Application Accepted.”  If it says, “Application Problem,” make the correction and submit by the deadline indicated in your status message. </a:t>
            </a:r>
          </a:p>
          <a:p>
            <a:pPr marL="232943" indent="-232943">
              <a:buFont typeface="+mj-lt"/>
              <a:buAutoNum type="arabicPeriod"/>
            </a:pPr>
            <a:r>
              <a:rPr lang="en-US" b="1" dirty="0"/>
              <a:t>Keep your email address on file up-to-date</a:t>
            </a:r>
            <a:r>
              <a:rPr lang="en-US" dirty="0"/>
              <a:t>. This is one of the ways OSAC notifies you about scholarships. Also keep your name, address, phone number, email, college, or mage updated in the portal. </a:t>
            </a:r>
          </a:p>
          <a:p>
            <a:pPr marL="232943" indent="-232943">
              <a:buFont typeface="+mj-lt"/>
              <a:buAutoNum type="arabicPeriod"/>
            </a:pPr>
            <a:r>
              <a:rPr lang="en-US" dirty="0"/>
              <a:t>Check </a:t>
            </a:r>
            <a:r>
              <a:rPr lang="en-US" b="1" dirty="0"/>
              <a:t>April through August to see if you have been awarded </a:t>
            </a:r>
            <a:r>
              <a:rPr lang="en-US" dirty="0"/>
              <a:t>a scholarship and if awarded, accept or decline it online. CHECK YOUR PROFILE FREQUENTLY for the status of scholarships. </a:t>
            </a:r>
          </a:p>
          <a:p>
            <a:endParaRPr lang="en-US" u="sng" dirty="0"/>
          </a:p>
          <a:p>
            <a:r>
              <a:rPr lang="en-US" u="sng" dirty="0"/>
              <a:t>If awarded:</a:t>
            </a:r>
          </a:p>
          <a:p>
            <a:pPr marL="174708" indent="-174708" defTabSz="931774">
              <a:buFont typeface="Arial" panose="020B0604020202020204" pitchFamily="34" charset="0"/>
              <a:buChar char="•"/>
              <a:defRPr/>
            </a:pPr>
            <a:r>
              <a:rPr lang="en-US" dirty="0"/>
              <a:t>Log into your Student Portal and </a:t>
            </a:r>
            <a:r>
              <a:rPr lang="en-US" b="1" dirty="0"/>
              <a:t>accept your scholarship award</a:t>
            </a:r>
            <a:r>
              <a:rPr lang="en-US" dirty="0"/>
              <a:t>. Failure to accept this award may delay or terminate your award and delay awarding an alternate recipient.</a:t>
            </a:r>
          </a:p>
          <a:p>
            <a:pPr marL="174708" indent="-174708">
              <a:buFont typeface="Arial" panose="020B0604020202020204" pitchFamily="34" charset="0"/>
              <a:buChar char="•"/>
            </a:pPr>
            <a:r>
              <a:rPr lang="en-US" dirty="0"/>
              <a:t>Write a </a:t>
            </a:r>
            <a:r>
              <a:rPr lang="en-US" b="1" dirty="0"/>
              <a:t>thank you letter </a:t>
            </a:r>
            <a:r>
              <a:rPr lang="en-US" dirty="0"/>
              <a:t>to the donor of your scholarship award. The address will be provided during the award acceptance process. </a:t>
            </a:r>
          </a:p>
          <a:p>
            <a:pPr marL="174708" indent="-174708">
              <a:buFont typeface="Arial" panose="020B0604020202020204" pitchFamily="34" charset="0"/>
              <a:buChar char="•"/>
            </a:pPr>
            <a:r>
              <a:rPr lang="en-US" dirty="0"/>
              <a:t>OSAC sends funds to your school’s financial aid office prior to the beginning of each term/semester. Your scholarship award is prorated for each term/semester. </a:t>
            </a:r>
            <a:r>
              <a:rPr lang="en-US" b="1" dirty="0"/>
              <a:t>If you do not attend school for a term(s), you will not receive that portion of your award</a:t>
            </a:r>
            <a:r>
              <a:rPr lang="en-US" dirty="0"/>
              <a:t>. You must maintain the required enrollment status and satisfactory academic progress to receive disbursements throughout the year. Scholarships must be used for educational expenses as defined by your school (tuition, student fees, room and board, books, transportation, and education-related personal costs).</a:t>
            </a:r>
          </a:p>
          <a:p>
            <a:endParaRPr lang="en-US" dirty="0"/>
          </a:p>
        </p:txBody>
      </p:sp>
      <p:sp>
        <p:nvSpPr>
          <p:cNvPr id="4" name="Slide Number Placeholder 3"/>
          <p:cNvSpPr>
            <a:spLocks noGrp="1"/>
          </p:cNvSpPr>
          <p:nvPr>
            <p:ph type="sldNum" sz="quarter" idx="5"/>
          </p:nvPr>
        </p:nvSpPr>
        <p:spPr/>
        <p:txBody>
          <a:bodyPr/>
          <a:lstStyle/>
          <a:p>
            <a:pPr defTabSz="931774">
              <a:defRPr/>
            </a:pPr>
            <a:fld id="{CF5A3D93-748B-4AC8-B1BE-8E93ACB29EA3}" type="slidenum">
              <a:rPr lang="en-US">
                <a:solidFill>
                  <a:prstClr val="black"/>
                </a:solidFill>
                <a:latin typeface="Calibri" panose="020F0502020204030204"/>
              </a:rPr>
              <a:pPr defTabSz="931774">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2332732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pPr marL="0" lvl="1" defTabSz="1004633">
              <a:buSzPct val="65000"/>
              <a:defRPr/>
            </a:pPr>
            <a:r>
              <a:rPr lang="en-US" b="1" dirty="0"/>
              <a:t>OSAC Scholarships:</a:t>
            </a:r>
          </a:p>
          <a:p>
            <a:pPr marL="0" lvl="1" defTabSz="1004633">
              <a:buSzPct val="65000"/>
              <a:defRPr/>
            </a:pPr>
            <a:r>
              <a:rPr lang="en-US" dirty="0"/>
              <a:t>OSAC’s private scholarship opportunities are the result of generous donations from individuals, businesses, civic organizations, employers, foundations and financial institutions.  These scholarships are for Oregon graduating high school seniors, college undergraduates, graduate students, community college students, and transfer students. Some private scholarships are specifically designated for students with specific needs or circumstances, such as part-time and returning older students, military veterans, foster youth, home-schooled students, and GED students.</a:t>
            </a:r>
          </a:p>
          <a:p>
            <a:pPr marL="0" lvl="1">
              <a:buSzPct val="65000"/>
            </a:pPr>
            <a:endParaRPr lang="en-US" dirty="0"/>
          </a:p>
          <a:p>
            <a:pPr marL="0" lvl="1">
              <a:buSzPct val="65000"/>
            </a:pPr>
            <a:r>
              <a:rPr lang="en-US" b="1" dirty="0"/>
              <a:t>Amount details:</a:t>
            </a:r>
          </a:p>
          <a:p>
            <a:pPr marL="178027" lvl="1" indent="-178027">
              <a:buSzPct val="65000"/>
              <a:buFont typeface="Arial" panose="020B0604020202020204" pitchFamily="34" charset="0"/>
              <a:buChar char="•"/>
            </a:pPr>
            <a:r>
              <a:rPr lang="en-US" dirty="0"/>
              <a:t>Award amounts range from $500 to $40,000.  </a:t>
            </a:r>
          </a:p>
          <a:p>
            <a:pPr marL="178027" lvl="1" indent="-178027">
              <a:buSzPct val="65000"/>
              <a:buFont typeface="Arial" panose="020B0604020202020204" pitchFamily="34" charset="0"/>
              <a:buChar char="•"/>
            </a:pPr>
            <a:r>
              <a:rPr lang="en-US" dirty="0">
                <a:cs typeface="Arial" pitchFamily="34" charset="0"/>
              </a:rPr>
              <a:t>30% of the awards are for at least $5,000. </a:t>
            </a:r>
          </a:p>
          <a:p>
            <a:pPr marL="178027" lvl="1" indent="-178027">
              <a:buSzPct val="65000"/>
              <a:buFont typeface="Arial" panose="020B0604020202020204" pitchFamily="34" charset="0"/>
              <a:buChar char="•"/>
            </a:pPr>
            <a:r>
              <a:rPr lang="en-US" dirty="0"/>
              <a:t>Over 75% of OSAC scholarships are available to students who are not citizens</a:t>
            </a:r>
            <a:r>
              <a:rPr lang="en-US" dirty="0">
                <a:cs typeface="Arial" pitchFamily="34" charset="0"/>
              </a:rPr>
              <a:t>.</a:t>
            </a:r>
            <a:endParaRPr lang="en-US" b="1" dirty="0"/>
          </a:p>
          <a:p>
            <a:endParaRPr lang="en-US" dirty="0"/>
          </a:p>
          <a:p>
            <a:r>
              <a:rPr lang="en-US" dirty="0"/>
              <a:t>A lot of times students don’t think that they can find a scholarship… we have over 600 scholarships chances are we have some that will work for you. Here are some examples (read slide) </a:t>
            </a:r>
          </a:p>
        </p:txBody>
      </p:sp>
      <p:sp>
        <p:nvSpPr>
          <p:cNvPr id="4" name="Slide Number Placeholder 3"/>
          <p:cNvSpPr>
            <a:spLocks noGrp="1"/>
          </p:cNvSpPr>
          <p:nvPr>
            <p:ph type="sldNum" sz="quarter" idx="5"/>
          </p:nvPr>
        </p:nvSpPr>
        <p:spPr/>
        <p:txBody>
          <a:bodyPr/>
          <a:lstStyle/>
          <a:p>
            <a:pPr defTabSz="931774">
              <a:defRPr/>
            </a:pPr>
            <a:fld id="{CF5A3D93-748B-4AC8-B1BE-8E93ACB29EA3}" type="slidenum">
              <a:rPr lang="en-US">
                <a:solidFill>
                  <a:prstClr val="black"/>
                </a:solidFill>
                <a:latin typeface="Calibri" panose="020F0502020204030204"/>
              </a:rPr>
              <a:pPr defTabSz="931774">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3498855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endParaRPr lang="en-US" dirty="0"/>
          </a:p>
          <a:p>
            <a:r>
              <a:rPr lang="en-US" dirty="0"/>
              <a:t>The goal of this presentation is to understand college costs and how you might be able to pay for them. In order to do that we are going to cover some basic financial aid terms, quickly review the FAFSA/ORSAA, dig into OSAC grant programs, and finally discuss scholarships!</a:t>
            </a:r>
          </a:p>
          <a:p>
            <a:endParaRPr lang="en-US" dirty="0"/>
          </a:p>
          <a:p>
            <a:r>
              <a:rPr lang="en-US" dirty="0"/>
              <a:t>If you want additional information about many of these topics you can find videos on our YouTube page. </a:t>
            </a:r>
          </a:p>
        </p:txBody>
      </p:sp>
      <p:sp>
        <p:nvSpPr>
          <p:cNvPr id="4" name="Slide Number Placeholder 3"/>
          <p:cNvSpPr>
            <a:spLocks noGrp="1"/>
          </p:cNvSpPr>
          <p:nvPr>
            <p:ph type="sldNum" sz="quarter" idx="5"/>
          </p:nvPr>
        </p:nvSpPr>
        <p:spPr/>
        <p:txBody>
          <a:bodyPr/>
          <a:lstStyle/>
          <a:p>
            <a:fld id="{7D3AA7B4-90AA-494E-B684-F5CA56736B59}" type="slidenum">
              <a:rPr lang="en-US" smtClean="0"/>
              <a:t>2</a:t>
            </a:fld>
            <a:endParaRPr lang="en-US"/>
          </a:p>
        </p:txBody>
      </p:sp>
    </p:spTree>
    <p:extLst>
      <p:ext uri="{BB962C8B-B14F-4D97-AF65-F5344CB8AC3E}">
        <p14:creationId xmlns:p14="http://schemas.microsoft.com/office/powerpoint/2010/main" val="23166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r>
              <a:rPr lang="en-US" dirty="0"/>
              <a:t>Read slide</a:t>
            </a:r>
          </a:p>
        </p:txBody>
      </p:sp>
      <p:sp>
        <p:nvSpPr>
          <p:cNvPr id="4" name="Slide Number Placeholder 3"/>
          <p:cNvSpPr>
            <a:spLocks noGrp="1"/>
          </p:cNvSpPr>
          <p:nvPr>
            <p:ph type="sldNum" sz="quarter" idx="5"/>
          </p:nvPr>
        </p:nvSpPr>
        <p:spPr/>
        <p:txBody>
          <a:bodyPr/>
          <a:lstStyle/>
          <a:p>
            <a:pPr defTabSz="931774">
              <a:defRPr/>
            </a:pPr>
            <a:fld id="{CF5A3D93-748B-4AC8-B1BE-8E93ACB29EA3}" type="slidenum">
              <a:rPr lang="en-US">
                <a:solidFill>
                  <a:prstClr val="black"/>
                </a:solidFill>
                <a:latin typeface="Calibri" panose="020F0502020204030204"/>
              </a:rPr>
              <a:pPr defTabSz="931774">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17777165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pPr defTabSz="931774">
              <a:defRPr/>
            </a:pPr>
            <a:r>
              <a:rPr lang="en-US" sz="1100" b="1" dirty="0"/>
              <a:t>Transcripts</a:t>
            </a:r>
            <a:r>
              <a:rPr lang="en-US" sz="1100" dirty="0"/>
              <a:t>: A missing or incomplete transcript is </a:t>
            </a:r>
            <a:r>
              <a:rPr lang="en-US" sz="1100" b="1" dirty="0"/>
              <a:t>the ONLY reason a submitted scholarship application will be rejected</a:t>
            </a:r>
            <a:r>
              <a:rPr lang="en-US" sz="1100" dirty="0"/>
              <a:t>. Students may request of their High School to make an electronic submissions. Otherwise, a student can either scan and upload the transcript, or send in a hardcopy (in which case the Social Security Number must be removed or rendered illegible).</a:t>
            </a:r>
          </a:p>
          <a:p>
            <a:pPr marL="698830" lvl="1" indent="-232943">
              <a:buFont typeface="+mj-lt"/>
              <a:buAutoNum type="alphaUcPeriod"/>
            </a:pPr>
            <a:r>
              <a:rPr lang="en-US" sz="1100" dirty="0"/>
              <a:t>Graduating </a:t>
            </a:r>
            <a:r>
              <a:rPr lang="en-US" sz="1100" u="sng" dirty="0"/>
              <a:t>high school seniors </a:t>
            </a:r>
            <a:r>
              <a:rPr lang="en-US" sz="1100" dirty="0"/>
              <a:t>must submit transcripts with complete grades through either the first semester/trimester or second quarter. If you are dual-enrolled in college courses, include that transcript as well.</a:t>
            </a:r>
          </a:p>
          <a:p>
            <a:pPr marL="698830" lvl="1" indent="-232943">
              <a:buFont typeface="+mj-lt"/>
              <a:buAutoNum type="alphaUcPeriod"/>
            </a:pPr>
            <a:r>
              <a:rPr lang="en-US" sz="1100" u="sng" dirty="0"/>
              <a:t>College students </a:t>
            </a:r>
            <a:r>
              <a:rPr lang="en-US" sz="1100" dirty="0"/>
              <a:t>must submit transcripts that include all coursework through the fall semester/quarter, unless their most recent coursework is more than 10 years old (see detailed Transcript Instructions online). </a:t>
            </a:r>
          </a:p>
          <a:p>
            <a:endParaRPr lang="en-US" dirty="0"/>
          </a:p>
        </p:txBody>
      </p:sp>
      <p:sp>
        <p:nvSpPr>
          <p:cNvPr id="4" name="Slide Number Placeholder 3"/>
          <p:cNvSpPr>
            <a:spLocks noGrp="1"/>
          </p:cNvSpPr>
          <p:nvPr>
            <p:ph type="sldNum" sz="quarter" idx="5"/>
          </p:nvPr>
        </p:nvSpPr>
        <p:spPr/>
        <p:txBody>
          <a:bodyPr/>
          <a:lstStyle/>
          <a:p>
            <a:pPr defTabSz="931774">
              <a:defRPr/>
            </a:pPr>
            <a:fld id="{CF5A3D93-748B-4AC8-B1BE-8E93ACB29EA3}" type="slidenum">
              <a:rPr lang="en-US">
                <a:solidFill>
                  <a:prstClr val="black"/>
                </a:solidFill>
                <a:latin typeface="Calibri" panose="020F0502020204030204"/>
              </a:rPr>
              <a:pPr defTabSz="931774">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481403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pPr defTabSz="931774">
              <a:defRPr/>
            </a:pPr>
            <a:r>
              <a:rPr lang="en-US" sz="1100" b="1" dirty="0"/>
              <a:t>Transcripts</a:t>
            </a:r>
            <a:r>
              <a:rPr lang="en-US" sz="1100" dirty="0"/>
              <a:t>: A missing or incomplete transcript is </a:t>
            </a:r>
            <a:r>
              <a:rPr lang="en-US" sz="1100" b="1" dirty="0"/>
              <a:t>the ONLY reason a submitted scholarship application will be rejected</a:t>
            </a:r>
            <a:r>
              <a:rPr lang="en-US" sz="1100" dirty="0"/>
              <a:t>. Students may request of their High School to make an electronic submissions. Otherwise, a student can either scan and upload the transcript, or send in a hardcopy (in which case the Social Security Number must be removed or rendered illegible).</a:t>
            </a:r>
          </a:p>
          <a:p>
            <a:pPr marL="698830" lvl="1" indent="-232943">
              <a:buFont typeface="+mj-lt"/>
              <a:buAutoNum type="alphaUcPeriod"/>
            </a:pPr>
            <a:r>
              <a:rPr lang="en-US" sz="1100" dirty="0"/>
              <a:t>Graduating </a:t>
            </a:r>
            <a:r>
              <a:rPr lang="en-US" sz="1100" u="sng" dirty="0"/>
              <a:t>high school seniors </a:t>
            </a:r>
            <a:r>
              <a:rPr lang="en-US" sz="1100" dirty="0"/>
              <a:t>must submit transcripts with complete grades through either the first semester/trimester or second quarter. If you are dual-enrolled in college courses, include that transcript as well.</a:t>
            </a:r>
          </a:p>
          <a:p>
            <a:pPr marL="698830" lvl="1" indent="-232943">
              <a:buFont typeface="+mj-lt"/>
              <a:buAutoNum type="alphaUcPeriod"/>
            </a:pPr>
            <a:r>
              <a:rPr lang="en-US" sz="1100" u="sng" dirty="0"/>
              <a:t>College students </a:t>
            </a:r>
            <a:r>
              <a:rPr lang="en-US" sz="1100" dirty="0"/>
              <a:t>must submit transcripts that include all coursework through the fall semester/quarter, unless their most recent coursework is more than 10 years old (see detailed Transcript Instructions online). </a:t>
            </a:r>
          </a:p>
          <a:p>
            <a:endParaRPr lang="en-US" dirty="0"/>
          </a:p>
        </p:txBody>
      </p:sp>
      <p:sp>
        <p:nvSpPr>
          <p:cNvPr id="4" name="Slide Number Placeholder 3"/>
          <p:cNvSpPr>
            <a:spLocks noGrp="1"/>
          </p:cNvSpPr>
          <p:nvPr>
            <p:ph type="sldNum" sz="quarter" idx="5"/>
          </p:nvPr>
        </p:nvSpPr>
        <p:spPr/>
        <p:txBody>
          <a:bodyPr/>
          <a:lstStyle/>
          <a:p>
            <a:pPr defTabSz="931774">
              <a:defRPr/>
            </a:pPr>
            <a:fld id="{CF5A3D93-748B-4AC8-B1BE-8E93ACB29EA3}" type="slidenum">
              <a:rPr lang="en-US">
                <a:solidFill>
                  <a:prstClr val="black"/>
                </a:solidFill>
                <a:latin typeface="Calibri" panose="020F0502020204030204"/>
              </a:rPr>
              <a:pPr defTabSz="931774">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3137681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r>
              <a:rPr lang="en-US" dirty="0"/>
              <a:t>These statements are designed to provide selection committees a more complete picture of an applicant than what can be determined based on GPA, test scores, and transcripts alone. Since these questions are widely applicable to other scholarship applications, you can likely use them for other scholarship applications.</a:t>
            </a:r>
          </a:p>
          <a:p>
            <a:r>
              <a:rPr lang="en-US" dirty="0"/>
              <a:t>The OSAC scholarship application includes 4 short essays. Each essay is limited to 250 words. </a:t>
            </a:r>
          </a:p>
          <a:p>
            <a:endParaRPr lang="en-US" dirty="0"/>
          </a:p>
          <a:p>
            <a:r>
              <a:rPr lang="en-US" dirty="0"/>
              <a:t>You can copy and paste your personal statement from a Word document</a:t>
            </a:r>
            <a:r>
              <a:rPr lang="en-US" baseline="0" dirty="0"/>
              <a:t> </a:t>
            </a:r>
            <a:r>
              <a:rPr lang="en-US" dirty="0"/>
              <a:t>into your Scholarship Application</a:t>
            </a:r>
            <a:r>
              <a:rPr lang="en-US" i="1" dirty="0"/>
              <a:t>.</a:t>
            </a:r>
            <a:r>
              <a:rPr lang="en-US" i="1" baseline="0" dirty="0"/>
              <a:t> </a:t>
            </a:r>
            <a:r>
              <a:rPr lang="en-US" dirty="0"/>
              <a:t>To ensure a proper transfer of material from a digital copy to the application, print a copy of the statement from your application</a:t>
            </a:r>
            <a:r>
              <a:rPr lang="en-US" baseline="0" dirty="0"/>
              <a:t>.</a:t>
            </a:r>
          </a:p>
          <a:p>
            <a:endParaRPr lang="en-US" baseline="0" dirty="0"/>
          </a:p>
          <a:p>
            <a:r>
              <a:rPr lang="en-US" baseline="0" dirty="0"/>
              <a:t>Note that students do not need to have a traumatic experience that they need to write about; it is important to share their authentic experiences and students do not have to divulge something they would prefer to keep private.</a:t>
            </a:r>
            <a:endParaRPr lang="en-US" dirty="0"/>
          </a:p>
          <a:p>
            <a:endParaRPr lang="en-US" dirty="0"/>
          </a:p>
        </p:txBody>
      </p:sp>
      <p:sp>
        <p:nvSpPr>
          <p:cNvPr id="4" name="Slide Number Placeholder 3"/>
          <p:cNvSpPr>
            <a:spLocks noGrp="1"/>
          </p:cNvSpPr>
          <p:nvPr>
            <p:ph type="sldNum" sz="quarter" idx="5"/>
          </p:nvPr>
        </p:nvSpPr>
        <p:spPr/>
        <p:txBody>
          <a:bodyPr/>
          <a:lstStyle/>
          <a:p>
            <a:pPr defTabSz="931774">
              <a:defRPr/>
            </a:pPr>
            <a:fld id="{CF5A3D93-748B-4AC8-B1BE-8E93ACB29EA3}" type="slidenum">
              <a:rPr lang="en-US">
                <a:solidFill>
                  <a:prstClr val="black"/>
                </a:solidFill>
                <a:latin typeface="Calibri" panose="020F0502020204030204"/>
              </a:rPr>
              <a:pPr defTabSz="931774">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1410204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r>
              <a:rPr lang="en-US" dirty="0"/>
              <a:t>These are the four prompts for the OSAC Scholarship Application. One suggestion is to draft your essay in a word document and have someone else read and edit your essays before you upload them into the portal. </a:t>
            </a:r>
          </a:p>
        </p:txBody>
      </p:sp>
      <p:sp>
        <p:nvSpPr>
          <p:cNvPr id="4" name="Slide Number Placeholder 3"/>
          <p:cNvSpPr>
            <a:spLocks noGrp="1"/>
          </p:cNvSpPr>
          <p:nvPr>
            <p:ph type="sldNum" sz="quarter" idx="5"/>
          </p:nvPr>
        </p:nvSpPr>
        <p:spPr/>
        <p:txBody>
          <a:bodyPr/>
          <a:lstStyle/>
          <a:p>
            <a:pPr defTabSz="931774">
              <a:defRPr/>
            </a:pPr>
            <a:fld id="{CF5A3D93-748B-4AC8-B1BE-8E93ACB29EA3}" type="slidenum">
              <a:rPr lang="en-US">
                <a:solidFill>
                  <a:prstClr val="black"/>
                </a:solidFill>
                <a:latin typeface="Calibri" panose="020F0502020204030204"/>
              </a:rPr>
              <a:pPr defTabSz="931774">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10153093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45011" indent="-645011" defTabSz="931774">
              <a:buClr>
                <a:srgbClr val="FF6600"/>
              </a:buClr>
              <a:buSzPct val="65000"/>
              <a:defRPr/>
            </a:pPr>
            <a:r>
              <a:rPr lang="en-US" dirty="0"/>
              <a:t>Notes:</a:t>
            </a:r>
          </a:p>
          <a:p>
            <a:pPr marL="645011" indent="-645011" defTabSz="931774">
              <a:buClr>
                <a:srgbClr val="FF6600"/>
              </a:buClr>
              <a:buSzPct val="65000"/>
              <a:defRPr/>
            </a:pPr>
            <a:r>
              <a:rPr lang="en-US" b="1" dirty="0"/>
              <a:t>Activities:</a:t>
            </a:r>
            <a:r>
              <a:rPr lang="en-US" b="1" baseline="0" dirty="0"/>
              <a:t> </a:t>
            </a:r>
            <a:r>
              <a:rPr lang="en-US" b="0" baseline="0" dirty="0"/>
              <a:t>a</a:t>
            </a:r>
            <a:r>
              <a:rPr lang="en-US" dirty="0"/>
              <a:t>void using abbreviations</a:t>
            </a:r>
            <a:r>
              <a:rPr lang="en-US" baseline="0" dirty="0"/>
              <a:t> for activities</a:t>
            </a:r>
            <a:endParaRPr lang="en-US" b="0" baseline="0" dirty="0"/>
          </a:p>
          <a:p>
            <a:pPr marL="645011" indent="-645011">
              <a:buClr>
                <a:srgbClr val="FF6600"/>
              </a:buClr>
              <a:buSzPct val="65000"/>
            </a:pPr>
            <a:r>
              <a:rPr lang="en-US" b="1" dirty="0"/>
              <a:t>Examples</a:t>
            </a:r>
            <a:r>
              <a:rPr lang="en-US" dirty="0"/>
              <a:t>:</a:t>
            </a:r>
            <a:r>
              <a:rPr lang="en-US" baseline="0" dirty="0"/>
              <a:t> </a:t>
            </a:r>
            <a:r>
              <a:rPr lang="en-US" dirty="0"/>
              <a:t>playing on a soccer team, participating in student government, volunteering at the animal shelter, providing child care,</a:t>
            </a:r>
            <a:r>
              <a:rPr lang="en-US" baseline="0" dirty="0"/>
              <a:t>  working a </a:t>
            </a:r>
            <a:r>
              <a:rPr lang="en-US" dirty="0"/>
              <a:t>summer </a:t>
            </a:r>
            <a:r>
              <a:rPr lang="en-US" baseline="0" dirty="0"/>
              <a:t>job, or babysitting </a:t>
            </a:r>
          </a:p>
          <a:p>
            <a:pPr marL="645011" indent="-645011">
              <a:buClr>
                <a:srgbClr val="FF6600"/>
              </a:buClr>
              <a:buSzPct val="65000"/>
            </a:pPr>
            <a:r>
              <a:rPr lang="en-US" b="1" dirty="0"/>
              <a:t>Details for Activities:</a:t>
            </a:r>
            <a:r>
              <a:rPr lang="en-US" b="1" baseline="0" dirty="0"/>
              <a:t> </a:t>
            </a:r>
            <a:r>
              <a:rPr lang="en-US" b="0" baseline="0" dirty="0"/>
              <a:t>d</a:t>
            </a:r>
            <a:r>
              <a:rPr lang="en-US" dirty="0"/>
              <a:t>ates, hours logged</a:t>
            </a:r>
            <a:r>
              <a:rPr lang="en-US" baseline="0" dirty="0"/>
              <a:t>, </a:t>
            </a:r>
            <a:r>
              <a:rPr lang="en-US" dirty="0"/>
              <a:t>responsibilities/accomplishments;</a:t>
            </a:r>
            <a:r>
              <a:rPr lang="en-US" baseline="0" dirty="0"/>
              <a:t> </a:t>
            </a:r>
            <a:r>
              <a:rPr lang="en-US" b="0" baseline="0" dirty="0"/>
              <a:t>t</a:t>
            </a:r>
            <a:r>
              <a:rPr lang="en-US" b="0" dirty="0"/>
              <a:t>he limit is 20 activities</a:t>
            </a:r>
          </a:p>
          <a:p>
            <a:pPr marL="645011" indent="-645011">
              <a:buClr>
                <a:srgbClr val="FF6600"/>
              </a:buClr>
              <a:buSzPct val="65000"/>
            </a:pPr>
            <a:endParaRPr lang="en-US" dirty="0"/>
          </a:p>
          <a:p>
            <a:pPr defTabSz="967518">
              <a:defRPr/>
            </a:pPr>
            <a:r>
              <a:rPr lang="en-US" dirty="0"/>
              <a:t>Selection committees see this section valuable in evaluating qualities of leadership, decision making, and organizational skills in applicants.  It is also a great place for applicants to register special recognitions they have received, activities they have participated in, or employment history they have which are not otherwise specifically requested on the application.  </a:t>
            </a:r>
          </a:p>
          <a:p>
            <a:pPr marL="36429" defTabSz="1004633">
              <a:defRPr/>
            </a:pPr>
            <a:endParaRPr lang="en-US" sz="1100" dirty="0"/>
          </a:p>
          <a:p>
            <a:pPr marL="36429" defTabSz="1004633">
              <a:defRPr/>
            </a:pPr>
            <a:r>
              <a:rPr lang="en-US" sz="1100" dirty="0"/>
              <a:t>Scholarship committees like to see </a:t>
            </a:r>
            <a:r>
              <a:rPr lang="en-US" sz="1100" b="1" dirty="0"/>
              <a:t>well-rounded</a:t>
            </a:r>
            <a:r>
              <a:rPr lang="en-US" sz="1100" dirty="0"/>
              <a:t> individuals (smart, active, helpful, interesting/unique)</a:t>
            </a:r>
          </a:p>
          <a:p>
            <a:endParaRPr lang="en-US" dirty="0"/>
          </a:p>
        </p:txBody>
      </p:sp>
      <p:sp>
        <p:nvSpPr>
          <p:cNvPr id="4" name="Slide Number Placeholder 3"/>
          <p:cNvSpPr>
            <a:spLocks noGrp="1"/>
          </p:cNvSpPr>
          <p:nvPr>
            <p:ph type="sldNum" sz="quarter" idx="5"/>
          </p:nvPr>
        </p:nvSpPr>
        <p:spPr/>
        <p:txBody>
          <a:bodyPr/>
          <a:lstStyle/>
          <a:p>
            <a:pPr defTabSz="931774">
              <a:defRPr/>
            </a:pPr>
            <a:fld id="{CF5A3D93-748B-4AC8-B1BE-8E93ACB29EA3}" type="slidenum">
              <a:rPr lang="en-US">
                <a:solidFill>
                  <a:prstClr val="black"/>
                </a:solidFill>
                <a:latin typeface="Calibri" panose="020F0502020204030204"/>
              </a:rPr>
              <a:pPr defTabSz="931774">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25070040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pPr marL="0" lvl="2" defTabSz="949478">
              <a:defRPr/>
            </a:pPr>
            <a:r>
              <a:rPr lang="en-US" sz="1100" dirty="0"/>
              <a:t>Everyone has wonderful strengths, and scholarship committees are eager to learn about yours. Be comfortable sharing what you’re good at!  Remember, this is a request for funding, so aim to </a:t>
            </a:r>
            <a:r>
              <a:rPr lang="en-US" sz="1100" b="1" dirty="0"/>
              <a:t>be both gracious and direct.</a:t>
            </a:r>
          </a:p>
          <a:p>
            <a:pPr marL="0" lvl="2" defTabSz="949478">
              <a:defRPr/>
            </a:pPr>
            <a:r>
              <a:rPr lang="en-US" sz="1100" dirty="0"/>
              <a:t>A good exercise for students to complete: </a:t>
            </a:r>
            <a:r>
              <a:rPr lang="en-US" sz="1100" b="1" dirty="0"/>
              <a:t>ask family or friends – “What makes me different from other people?”</a:t>
            </a:r>
            <a:r>
              <a:rPr lang="en-US" sz="1100" dirty="0"/>
              <a:t> </a:t>
            </a:r>
            <a:r>
              <a:rPr lang="en-US" sz="1100" b="1" dirty="0"/>
              <a:t>or reflect on how you spend your time outside of class. </a:t>
            </a:r>
            <a:r>
              <a:rPr lang="en-US" sz="1100" dirty="0"/>
              <a:t>Use the answers that you hear as a starting point for writing about yourself. Questions to think about:</a:t>
            </a:r>
          </a:p>
          <a:p>
            <a:pPr marL="349415" indent="-349415">
              <a:lnSpc>
                <a:spcPct val="150000"/>
              </a:lnSpc>
              <a:buFont typeface="Arial" panose="020B0604020202020204" pitchFamily="34" charset="0"/>
              <a:buChar char="•"/>
            </a:pPr>
            <a:r>
              <a:rPr lang="en-US" sz="1100" dirty="0"/>
              <a:t>How are you </a:t>
            </a:r>
            <a:r>
              <a:rPr lang="en-US" sz="1100" b="1" dirty="0"/>
              <a:t>unique</a:t>
            </a:r>
            <a:r>
              <a:rPr lang="en-US" sz="1100" dirty="0"/>
              <a:t>?</a:t>
            </a:r>
          </a:p>
          <a:p>
            <a:pPr marL="349415" indent="-349415">
              <a:lnSpc>
                <a:spcPct val="150000"/>
              </a:lnSpc>
              <a:buFont typeface="Arial" panose="020B0604020202020204" pitchFamily="34" charset="0"/>
              <a:buChar char="•"/>
            </a:pPr>
            <a:r>
              <a:rPr lang="en-US" sz="1100" dirty="0"/>
              <a:t>What are your </a:t>
            </a:r>
            <a:r>
              <a:rPr lang="en-US" sz="1100" b="1" dirty="0"/>
              <a:t>leadership</a:t>
            </a:r>
            <a:r>
              <a:rPr lang="en-US" sz="1100" dirty="0"/>
              <a:t> qualities?</a:t>
            </a:r>
          </a:p>
          <a:p>
            <a:pPr marL="349415" indent="-349415">
              <a:lnSpc>
                <a:spcPct val="150000"/>
              </a:lnSpc>
              <a:buFont typeface="Arial" panose="020B0604020202020204" pitchFamily="34" charset="0"/>
              <a:buChar char="•"/>
            </a:pPr>
            <a:r>
              <a:rPr lang="en-US" sz="1100" dirty="0"/>
              <a:t>How do you take </a:t>
            </a:r>
            <a:r>
              <a:rPr lang="en-US" sz="1100" b="1" dirty="0"/>
              <a:t>initiative</a:t>
            </a:r>
            <a:r>
              <a:rPr lang="en-US" sz="1100" dirty="0"/>
              <a:t>?</a:t>
            </a:r>
          </a:p>
          <a:p>
            <a:pPr marL="349415" indent="-349415">
              <a:lnSpc>
                <a:spcPct val="150000"/>
              </a:lnSpc>
              <a:buFont typeface="Arial" panose="020B0604020202020204" pitchFamily="34" charset="0"/>
              <a:buChar char="•"/>
            </a:pPr>
            <a:r>
              <a:rPr lang="en-US" sz="1100" dirty="0"/>
              <a:t>What </a:t>
            </a:r>
            <a:r>
              <a:rPr lang="en-US" sz="1100" b="1" dirty="0"/>
              <a:t>recognitions</a:t>
            </a:r>
            <a:r>
              <a:rPr lang="en-US" sz="1100" dirty="0"/>
              <a:t> have you received?</a:t>
            </a:r>
          </a:p>
          <a:p>
            <a:pPr marL="349415" indent="-349415">
              <a:lnSpc>
                <a:spcPct val="150000"/>
              </a:lnSpc>
              <a:buFont typeface="Arial" panose="020B0604020202020204" pitchFamily="34" charset="0"/>
              <a:buChar char="•"/>
            </a:pPr>
            <a:r>
              <a:rPr lang="en-US" sz="1100" dirty="0"/>
              <a:t>What are your </a:t>
            </a:r>
            <a:r>
              <a:rPr lang="en-US" sz="1100" b="1" dirty="0"/>
              <a:t>passions</a:t>
            </a:r>
            <a:r>
              <a:rPr lang="en-US" sz="1100" dirty="0"/>
              <a:t>?</a:t>
            </a:r>
          </a:p>
          <a:p>
            <a:endParaRPr lang="en-US" dirty="0"/>
          </a:p>
        </p:txBody>
      </p:sp>
      <p:sp>
        <p:nvSpPr>
          <p:cNvPr id="4" name="Slide Number Placeholder 3"/>
          <p:cNvSpPr>
            <a:spLocks noGrp="1"/>
          </p:cNvSpPr>
          <p:nvPr>
            <p:ph type="sldNum" sz="quarter" idx="5"/>
          </p:nvPr>
        </p:nvSpPr>
        <p:spPr/>
        <p:txBody>
          <a:bodyPr/>
          <a:lstStyle/>
          <a:p>
            <a:pPr defTabSz="931774">
              <a:defRPr/>
            </a:pPr>
            <a:fld id="{CF5A3D93-748B-4AC8-B1BE-8E93ACB29EA3}" type="slidenum">
              <a:rPr lang="en-US">
                <a:solidFill>
                  <a:prstClr val="black"/>
                </a:solidFill>
                <a:latin typeface="Calibri" panose="020F0502020204030204"/>
              </a:rPr>
              <a:pPr defTabSz="931774">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37555191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CF5A3D93-748B-4AC8-B1BE-8E93ACB29EA3}" type="slidenum">
              <a:rPr lang="en-US">
                <a:solidFill>
                  <a:prstClr val="black"/>
                </a:solidFill>
                <a:latin typeface="Calibri" panose="020F0502020204030204"/>
              </a:rPr>
              <a:pPr defTabSz="931774">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23914229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pPr marL="174708" indent="-174708">
              <a:buFont typeface="Arial" panose="020B0604020202020204" pitchFamily="34" charset="0"/>
              <a:buChar char="•"/>
            </a:pPr>
            <a:r>
              <a:rPr lang="en-US" dirty="0"/>
              <a:t>Readers are often current or former educators, so things like </a:t>
            </a:r>
            <a:r>
              <a:rPr lang="en-US" b="1" dirty="0"/>
              <a:t>spelling, punctuation, and grammar </a:t>
            </a:r>
            <a:r>
              <a:rPr lang="en-US" dirty="0"/>
              <a:t>are very important (in addition to content). Those aspects also make the essays much easier to understand and will help the readers know what you are trying to say. Avoid abbreviations and slang that older readers likely will not be familiar with.</a:t>
            </a:r>
          </a:p>
          <a:p>
            <a:pPr marL="174708" indent="-174708">
              <a:buFont typeface="Arial" panose="020B0604020202020204" pitchFamily="34" charset="0"/>
              <a:buChar char="•"/>
            </a:pPr>
            <a:r>
              <a:rPr lang="en-US" dirty="0"/>
              <a:t>Don’t recycle a prior semi-related essay and try to fit it into the prompt. Create a genuine, well-crafted essay. </a:t>
            </a:r>
            <a:r>
              <a:rPr lang="en-US" b="1" dirty="0"/>
              <a:t>Readers can spot a form letter.</a:t>
            </a:r>
          </a:p>
          <a:p>
            <a:pPr marL="174708" indent="-174708">
              <a:buFont typeface="Arial" panose="020B0604020202020204" pitchFamily="34" charset="0"/>
              <a:buChar char="•"/>
            </a:pPr>
            <a:r>
              <a:rPr lang="en-US" b="1" dirty="0"/>
              <a:t>Avoid reciting repeat information</a:t>
            </a:r>
            <a:r>
              <a:rPr lang="en-US" dirty="0"/>
              <a:t> that the readers will already have through another source.  As an example, there’s no reason to discuss your GPA unless it is relevant to a story you are telling. The committee will already have an applicant’s transcript information on hand.</a:t>
            </a:r>
          </a:p>
          <a:p>
            <a:pPr marL="174708" indent="-174708">
              <a:buFont typeface="Arial" panose="020B0604020202020204" pitchFamily="34" charset="0"/>
              <a:buChar char="•"/>
            </a:pPr>
            <a:r>
              <a:rPr lang="en-US" dirty="0"/>
              <a:t>Applicants should emphasize what they have done by</a:t>
            </a:r>
            <a:r>
              <a:rPr lang="en-US" b="1" dirty="0"/>
              <a:t> providing concrete examples</a:t>
            </a:r>
            <a:r>
              <a:rPr lang="en-US" dirty="0"/>
              <a:t>. Don’t focus only on your future plans. </a:t>
            </a:r>
          </a:p>
          <a:p>
            <a:pPr marL="174708" indent="-174708">
              <a:buFont typeface="Arial" panose="020B0604020202020204" pitchFamily="34" charset="0"/>
              <a:buChar char="•"/>
            </a:pPr>
            <a:r>
              <a:rPr lang="en-US" dirty="0"/>
              <a:t>As funny as an applicant may be, excessive </a:t>
            </a:r>
            <a:r>
              <a:rPr lang="en-US" b="1" dirty="0"/>
              <a:t>humor is best saved for later</a:t>
            </a:r>
            <a:r>
              <a:rPr lang="en-US" dirty="0"/>
              <a:t>.  In this setting, it carries the unnecessary risk of making the applicant seem insincere or ungrateful. Humor may also not come off with the same tone in text as it does when said aloud.</a:t>
            </a:r>
          </a:p>
          <a:p>
            <a:pPr marL="174708" indent="-174708">
              <a:buFont typeface="Arial" panose="020B0604020202020204" pitchFamily="34" charset="0"/>
              <a:buChar char="•"/>
            </a:pPr>
            <a:r>
              <a:rPr lang="en-US" dirty="0"/>
              <a:t>Applicants should be as </a:t>
            </a:r>
            <a:r>
              <a:rPr lang="en-US" b="1" dirty="0"/>
              <a:t>precise and thoughtful with their words </a:t>
            </a:r>
            <a:r>
              <a:rPr lang="en-US" dirty="0"/>
              <a:t>as they can be. 250 words can be used up very quickly, so eliminating fluff is necessary.</a:t>
            </a:r>
          </a:p>
          <a:p>
            <a:pPr marL="174708" indent="-174708">
              <a:buFont typeface="Arial" panose="020B0604020202020204" pitchFamily="34" charset="0"/>
              <a:buChar char="•"/>
            </a:pPr>
            <a:r>
              <a:rPr lang="en-US" dirty="0"/>
              <a:t>Enjoy the opportunity! Committees are interested to learn about applicants and their </a:t>
            </a:r>
            <a:r>
              <a:rPr lang="en-US" b="1" dirty="0"/>
              <a:t>unique stories. </a:t>
            </a:r>
          </a:p>
          <a:p>
            <a:endParaRPr lang="en-US" dirty="0"/>
          </a:p>
        </p:txBody>
      </p:sp>
      <p:sp>
        <p:nvSpPr>
          <p:cNvPr id="4" name="Slide Number Placeholder 3"/>
          <p:cNvSpPr>
            <a:spLocks noGrp="1"/>
          </p:cNvSpPr>
          <p:nvPr>
            <p:ph type="sldNum" sz="quarter" idx="5"/>
          </p:nvPr>
        </p:nvSpPr>
        <p:spPr/>
        <p:txBody>
          <a:bodyPr/>
          <a:lstStyle/>
          <a:p>
            <a:pPr defTabSz="931774">
              <a:defRPr/>
            </a:pPr>
            <a:fld id="{CF5A3D93-748B-4AC8-B1BE-8E93ACB29EA3}" type="slidenum">
              <a:rPr lang="en-US">
                <a:solidFill>
                  <a:prstClr val="black"/>
                </a:solidFill>
                <a:latin typeface="Calibri" panose="020F0502020204030204"/>
              </a:rPr>
              <a:pPr defTabSz="931774">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2881443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pPr marL="127324" indent="-127324" defTabSz="985901">
              <a:buClr>
                <a:schemeClr val="tx1"/>
              </a:buClr>
              <a:defRPr/>
            </a:pPr>
            <a:r>
              <a:rPr lang="en-US" b="1" dirty="0"/>
              <a:t>High School: </a:t>
            </a:r>
            <a:r>
              <a:rPr lang="en-US" dirty="0"/>
              <a:t>use the school counseling office, college &amp; career center, ASPIRE center, or financial aid office to find more information about scholarship opportunities (use systems like Naviance or CIS if your school has them available).</a:t>
            </a:r>
          </a:p>
          <a:p>
            <a:pPr marL="127324" indent="-127324" defTabSz="985901">
              <a:buClr>
                <a:schemeClr val="tx1"/>
              </a:buClr>
              <a:defRPr/>
            </a:pPr>
            <a:r>
              <a:rPr lang="en-US" b="1" dirty="0"/>
              <a:t>Colleges: </a:t>
            </a:r>
            <a:r>
              <a:rPr lang="en-US" dirty="0"/>
              <a:t>colleges have multiple scholarships they operate and their specific departments/schools (art, business, etc.) have scholarships as well </a:t>
            </a:r>
            <a:endParaRPr lang="en-US" b="1" dirty="0"/>
          </a:p>
          <a:p>
            <a:pPr marL="127324" indent="-127324" defTabSz="985901">
              <a:buClr>
                <a:schemeClr val="tx1"/>
              </a:buClr>
              <a:defRPr/>
            </a:pPr>
            <a:r>
              <a:rPr lang="en-US" b="1" dirty="0"/>
              <a:t>Local Search</a:t>
            </a:r>
            <a:r>
              <a:rPr lang="en-US" dirty="0"/>
              <a:t>: Rotary, Kiwanis, Elks; ask friends and family about their affiliated organizations and their opportunities</a:t>
            </a:r>
          </a:p>
          <a:p>
            <a:pPr>
              <a:buClr>
                <a:schemeClr val="tx1"/>
              </a:buClr>
            </a:pPr>
            <a:endParaRPr lang="en-US" dirty="0"/>
          </a:p>
          <a:p>
            <a:pPr>
              <a:buClr>
                <a:schemeClr val="tx1"/>
              </a:buClr>
            </a:pPr>
            <a:r>
              <a:rPr lang="en-US" dirty="0"/>
              <a:t>*Students should plan to spend </a:t>
            </a:r>
            <a:r>
              <a:rPr lang="en-US" b="1" dirty="0"/>
              <a:t>more time on the local scholarship opportunities </a:t>
            </a:r>
            <a:r>
              <a:rPr lang="en-US" dirty="0"/>
              <a:t>than the nationwide ones, because there are fewer applicants for local scholarships.</a:t>
            </a:r>
          </a:p>
          <a:p>
            <a:endParaRPr lang="en-US" dirty="0"/>
          </a:p>
        </p:txBody>
      </p:sp>
      <p:sp>
        <p:nvSpPr>
          <p:cNvPr id="4" name="Slide Number Placeholder 3"/>
          <p:cNvSpPr>
            <a:spLocks noGrp="1"/>
          </p:cNvSpPr>
          <p:nvPr>
            <p:ph type="sldNum" sz="quarter" idx="5"/>
          </p:nvPr>
        </p:nvSpPr>
        <p:spPr/>
        <p:txBody>
          <a:bodyPr/>
          <a:lstStyle/>
          <a:p>
            <a:pPr defTabSz="931774">
              <a:defRPr/>
            </a:pPr>
            <a:fld id="{CF5A3D93-748B-4AC8-B1BE-8E93ACB29EA3}" type="slidenum">
              <a:rPr lang="en-US">
                <a:solidFill>
                  <a:prstClr val="black"/>
                </a:solidFill>
                <a:latin typeface="Calibri" panose="020F0502020204030204"/>
              </a:rPr>
              <a:pPr defTabSz="931774">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2110890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r>
              <a:rPr lang="en-US" dirty="0"/>
              <a:t>Securing financial aid can be tricky, but the better prepared you are the easier it will be for you get money for college: </a:t>
            </a:r>
          </a:p>
          <a:p>
            <a:endParaRPr lang="en-US" dirty="0"/>
          </a:p>
          <a:p>
            <a:r>
              <a:rPr lang="en-US" b="1" dirty="0"/>
              <a:t>Stay Organized- </a:t>
            </a:r>
            <a:r>
              <a:rPr lang="en-US" dirty="0"/>
              <a:t>Use a document, like the ASPIRE Student Tracker, or a calendar, to keep track of your usernames, passwords, and deadlines.  Use a phone or paper calendar to keep track of upcoming deadlines</a:t>
            </a:r>
            <a:endParaRPr lang="en-US" b="0" dirty="0"/>
          </a:p>
          <a:p>
            <a:r>
              <a:rPr lang="en-US" b="1" dirty="0"/>
              <a:t>Legal Name</a:t>
            </a:r>
            <a:r>
              <a:rPr lang="en-US" dirty="0"/>
              <a:t>- </a:t>
            </a:r>
            <a:r>
              <a:rPr lang="en-US" sz="1200" baseline="0" dirty="0"/>
              <a:t>FAFSA requires the legal name on a social security card. Failure to use this legal name can cause rejection/complication issues. </a:t>
            </a:r>
          </a:p>
          <a:p>
            <a:r>
              <a:rPr lang="en-US" sz="1200" baseline="0" dirty="0"/>
              <a:t>Legal names on an ORSAA help ensure we have the most accurate information possible for </a:t>
            </a:r>
            <a:r>
              <a:rPr lang="en-US" sz="1200" baseline="0" dirty="0">
                <a:solidFill>
                  <a:srgbClr val="FF0000"/>
                </a:solidFill>
              </a:rPr>
              <a:t>students – </a:t>
            </a:r>
            <a:r>
              <a:rPr lang="en-US" sz="1200" b="0" i="1" baseline="0" dirty="0">
                <a:solidFill>
                  <a:srgbClr val="FF0000"/>
                </a:solidFill>
                <a:highlight>
                  <a:srgbClr val="FFFF00"/>
                </a:highlight>
              </a:rPr>
              <a:t>be sure to use the same name on your FAFSA/ORSAA as you do with your college applications, admissions records, and financial aid applications</a:t>
            </a:r>
            <a:r>
              <a:rPr lang="en-US" sz="1200" b="0" baseline="0" dirty="0">
                <a:solidFill>
                  <a:srgbClr val="FF0000"/>
                </a:solidFill>
                <a:highlight>
                  <a:srgbClr val="FFFF00"/>
                </a:highlight>
              </a:rPr>
              <a:t>. </a:t>
            </a:r>
            <a:r>
              <a:rPr lang="en-US" sz="1200" baseline="0" dirty="0"/>
              <a:t>This reduces risk of errors. </a:t>
            </a:r>
          </a:p>
          <a:p>
            <a:r>
              <a:rPr lang="en-US" b="1" dirty="0"/>
              <a:t>Email</a:t>
            </a:r>
            <a:r>
              <a:rPr lang="en-US" dirty="0"/>
              <a:t>- Make sure to use a permanent, professional email address on applications and get in the habit of checking it regularly. DO NOT use a school/work email for your accounts. Many scholarships will only communicate with you via email and if you fail to check your email you might lose money that was originally awarded to you. </a:t>
            </a:r>
          </a:p>
          <a:p>
            <a:endParaRPr lang="en-US" dirty="0"/>
          </a:p>
        </p:txBody>
      </p:sp>
      <p:sp>
        <p:nvSpPr>
          <p:cNvPr id="4" name="Slide Number Placeholder 3"/>
          <p:cNvSpPr>
            <a:spLocks noGrp="1"/>
          </p:cNvSpPr>
          <p:nvPr>
            <p:ph type="sldNum" sz="quarter" idx="5"/>
          </p:nvPr>
        </p:nvSpPr>
        <p:spPr/>
        <p:txBody>
          <a:bodyPr/>
          <a:lstStyle/>
          <a:p>
            <a:fld id="{CF5A3D93-748B-4AC8-B1BE-8E93ACB29EA3}" type="slidenum">
              <a:rPr lang="en-US" smtClean="0"/>
              <a:t>3</a:t>
            </a:fld>
            <a:endParaRPr lang="en-US"/>
          </a:p>
        </p:txBody>
      </p:sp>
    </p:spTree>
    <p:extLst>
      <p:ext uri="{BB962C8B-B14F-4D97-AF65-F5344CB8AC3E}">
        <p14:creationId xmlns:p14="http://schemas.microsoft.com/office/powerpoint/2010/main" val="18798450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2"/>
            <a:r>
              <a:rPr lang="en-US" dirty="0"/>
              <a:t>After all the information,</a:t>
            </a:r>
            <a:r>
              <a:rPr lang="en-US" baseline="0" dirty="0"/>
              <a:t> it can be hard to prioritize.</a:t>
            </a:r>
          </a:p>
          <a:p>
            <a:pPr marL="228600" lvl="2"/>
            <a:endParaRPr lang="en-US" baseline="0" dirty="0"/>
          </a:p>
          <a:p>
            <a:pPr marL="228600" lvl="2"/>
            <a:r>
              <a:rPr lang="en-US" baseline="0" dirty="0"/>
              <a:t>If you’re just starting your financial aid search process, h</a:t>
            </a:r>
            <a:r>
              <a:rPr lang="en-US" dirty="0"/>
              <a:t>ere are the first three things you can do:</a:t>
            </a:r>
          </a:p>
          <a:p>
            <a:pPr marL="457200" lvl="2" indent="-228600">
              <a:buAutoNum type="arabicPeriod"/>
            </a:pPr>
            <a:r>
              <a:rPr lang="en-US" dirty="0"/>
              <a:t>File your FAFSA/ORSAA (if not open yet, create an FSA ID)</a:t>
            </a:r>
            <a:r>
              <a:rPr lang="en-US" baseline="0" dirty="0"/>
              <a:t> </a:t>
            </a:r>
            <a:r>
              <a:rPr lang="en-US" b="1" baseline="0" dirty="0"/>
              <a:t>AND</a:t>
            </a:r>
            <a:r>
              <a:rPr lang="en-US" baseline="0" dirty="0"/>
              <a:t> list an Oregon community college</a:t>
            </a:r>
            <a:endParaRPr lang="en-US" dirty="0"/>
          </a:p>
          <a:p>
            <a:pPr marL="457200" marR="0" lvl="2"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Complete an</a:t>
            </a:r>
            <a:r>
              <a:rPr lang="en-US" baseline="0" dirty="0"/>
              <a:t> </a:t>
            </a:r>
            <a:r>
              <a:rPr lang="en-US" b="1" dirty="0"/>
              <a:t>Oregon Promise application </a:t>
            </a:r>
            <a:r>
              <a:rPr lang="en-US" dirty="0"/>
              <a:t>in the student portal</a:t>
            </a:r>
          </a:p>
          <a:p>
            <a:pPr marL="457200" lvl="2" indent="-228600">
              <a:buAutoNum type="arabicPeriod"/>
            </a:pPr>
            <a:r>
              <a:rPr lang="en-US" dirty="0"/>
              <a:t>Fill</a:t>
            </a:r>
            <a:r>
              <a:rPr lang="en-US" baseline="0" dirty="0"/>
              <a:t> out your </a:t>
            </a:r>
            <a:r>
              <a:rPr lang="en-US" b="1" dirty="0"/>
              <a:t>profile in the student portal</a:t>
            </a:r>
            <a:r>
              <a:rPr lang="en-US" dirty="0"/>
              <a:t>; filling in your profile</a:t>
            </a:r>
            <a:r>
              <a:rPr lang="en-US" baseline="0" dirty="0"/>
              <a:t> will help you identify what kind of scholarships you may be a match for</a:t>
            </a:r>
          </a:p>
          <a:p>
            <a:pPr marL="228600" lvl="2" indent="0">
              <a:buNone/>
            </a:pPr>
            <a:endParaRPr lang="en-US" b="1" baseline="0" dirty="0"/>
          </a:p>
          <a:p>
            <a:endParaRPr lang="en-US" dirty="0"/>
          </a:p>
        </p:txBody>
      </p:sp>
      <p:sp>
        <p:nvSpPr>
          <p:cNvPr id="4" name="Slide Number Placeholder 3"/>
          <p:cNvSpPr>
            <a:spLocks noGrp="1"/>
          </p:cNvSpPr>
          <p:nvPr>
            <p:ph type="sldNum" sz="quarter" idx="5"/>
          </p:nvPr>
        </p:nvSpPr>
        <p:spPr/>
        <p:txBody>
          <a:bodyPr/>
          <a:lstStyle/>
          <a:p>
            <a:fld id="{7D3AA7B4-90AA-494E-B684-F5CA56736B59}" type="slidenum">
              <a:rPr lang="en-US" smtClean="0"/>
              <a:t>30</a:t>
            </a:fld>
            <a:endParaRPr lang="en-US"/>
          </a:p>
        </p:txBody>
      </p:sp>
    </p:spTree>
    <p:extLst>
      <p:ext uri="{BB962C8B-B14F-4D97-AF65-F5344CB8AC3E}">
        <p14:creationId xmlns:p14="http://schemas.microsoft.com/office/powerpoint/2010/main" val="30033190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3AA7B4-90AA-494E-B684-F5CA56736B59}" type="slidenum">
              <a:rPr lang="en-US" smtClean="0"/>
              <a:t>31</a:t>
            </a:fld>
            <a:endParaRPr lang="en-US"/>
          </a:p>
        </p:txBody>
      </p:sp>
    </p:spTree>
    <p:extLst>
      <p:ext uri="{BB962C8B-B14F-4D97-AF65-F5344CB8AC3E}">
        <p14:creationId xmlns:p14="http://schemas.microsoft.com/office/powerpoint/2010/main" val="16469877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3AA7B4-90AA-494E-B684-F5CA56736B59}" type="slidenum">
              <a:rPr lang="en-US" smtClean="0"/>
              <a:t>32</a:t>
            </a:fld>
            <a:endParaRPr lang="en-US"/>
          </a:p>
        </p:txBody>
      </p:sp>
    </p:spTree>
    <p:extLst>
      <p:ext uri="{BB962C8B-B14F-4D97-AF65-F5344CB8AC3E}">
        <p14:creationId xmlns:p14="http://schemas.microsoft.com/office/powerpoint/2010/main" val="1479781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Notes:</a:t>
            </a:r>
          </a:p>
          <a:p>
            <a:pPr defTabSz="931774">
              <a:defRPr/>
            </a:pPr>
            <a:r>
              <a:rPr lang="en-US" b="1" dirty="0"/>
              <a:t>Grants </a:t>
            </a:r>
            <a:r>
              <a:rPr lang="en-US" dirty="0"/>
              <a:t>are usually funded by either the state or federal government. State grants include the Oregon Opportunity Grant, Oregon Promise Grant, Oregon Tribal Student Grant, and the Oregon Student Child Care Grant. Federal grants include the Federal Pell Grant (operated by Department of Education) and Chafee Education and Training Grant (though Chafee is operated on a state-level, it is funded by the federal government). Grants do not need to be repaid and primarily awarded based on financial need. Grants applications can be found at OregonStudentAid.gov. Many grants require a student to be enrolled at least half-time and maintain satisfactory academic progress.</a:t>
            </a:r>
          </a:p>
          <a:p>
            <a:endParaRPr lang="en-US" dirty="0"/>
          </a:p>
          <a:p>
            <a:pPr defTabSz="931774">
              <a:defRPr/>
            </a:pPr>
            <a:r>
              <a:rPr lang="en-US" b="1" dirty="0"/>
              <a:t>Scholarships</a:t>
            </a:r>
            <a:r>
              <a:rPr lang="en-US" dirty="0"/>
              <a:t>:  Nationally, OSAC is unique in its public-private partnership with donors, offering more than 600 scholarship</a:t>
            </a:r>
            <a:r>
              <a:rPr lang="en-US" b="1" dirty="0"/>
              <a:t> </a:t>
            </a:r>
            <a:r>
              <a:rPr lang="en-US" dirty="0"/>
              <a:t>opportunities for Oregon students.  More than 3,700 awards totaling over $17 million are distributed annually, and a simple scholarship application process allows students to apply to these using a single application. It is this “one-stop shopping” scholarship process that makes it easy for students to apply using one common application. </a:t>
            </a:r>
            <a:r>
              <a:rPr lang="en-US" sz="1400" dirty="0"/>
              <a:t>Scholarships do not need to be repaid. Many other community, private, and institutional scholarships have their own application processes.</a:t>
            </a:r>
          </a:p>
          <a:p>
            <a:endParaRPr lang="en-US" dirty="0"/>
          </a:p>
          <a:p>
            <a:pPr defTabSz="931774">
              <a:defRPr/>
            </a:pPr>
            <a:r>
              <a:rPr lang="en-US" b="1" dirty="0"/>
              <a:t>Work Study</a:t>
            </a:r>
            <a:r>
              <a:rPr lang="en-US" dirty="0"/>
              <a:t> is a federal program that helps students earn financial funding through a part-time work program. These job opportunities are specifically intended for students, so the work schedule will prioritize a student’s class schedule. These roles are typically need-based aid and often require a FAFSA. Different schools will have different work-study options available.</a:t>
            </a:r>
          </a:p>
          <a:p>
            <a:endParaRPr lang="en-US" dirty="0"/>
          </a:p>
          <a:p>
            <a:r>
              <a:rPr lang="en-US" b="1" dirty="0"/>
              <a:t>Loans MUST be repaid</a:t>
            </a:r>
            <a:r>
              <a:rPr lang="en-US" dirty="0"/>
              <a:t>. </a:t>
            </a:r>
            <a:r>
              <a:rPr lang="en-US" dirty="0">
                <a:cs typeface="Arial" pitchFamily="34" charset="0"/>
              </a:rPr>
              <a:t>Because loans obligate future income, they should be </a:t>
            </a:r>
            <a:r>
              <a:rPr lang="en-US" b="1" dirty="0">
                <a:cs typeface="Arial" pitchFamily="34" charset="0"/>
              </a:rPr>
              <a:t>the last option </a:t>
            </a:r>
            <a:r>
              <a:rPr lang="en-US" dirty="0">
                <a:cs typeface="Arial" pitchFamily="34" charset="0"/>
              </a:rPr>
              <a:t>that students and their families utilize to finance education.  Students who need to rely on loans should always borrow the minimum necessary amount. </a:t>
            </a:r>
            <a:r>
              <a:rPr lang="en-US" i="1" dirty="0">
                <a:cs typeface="Arial" pitchFamily="34" charset="0"/>
              </a:rPr>
              <a:t>A tip about Federal Student Loans should be looked at before private loans because of interest rates, payment plans, </a:t>
            </a:r>
            <a:r>
              <a:rPr lang="en-US" i="1" dirty="0" err="1">
                <a:cs typeface="Arial" pitchFamily="34" charset="0"/>
              </a:rPr>
              <a:t>etc</a:t>
            </a:r>
            <a:r>
              <a:rPr lang="en-US" i="1" dirty="0">
                <a:cs typeface="Arial" pitchFamily="34" charset="0"/>
              </a:rPr>
              <a:t>?</a:t>
            </a:r>
            <a:endParaRPr lang="en-US" dirty="0"/>
          </a:p>
          <a:p>
            <a:pPr defTabSz="931774">
              <a:defRPr/>
            </a:pPr>
            <a:endParaRPr lang="en-US" dirty="0"/>
          </a:p>
        </p:txBody>
      </p:sp>
      <p:sp>
        <p:nvSpPr>
          <p:cNvPr id="4" name="Slide Number Placeholder 3"/>
          <p:cNvSpPr>
            <a:spLocks noGrp="1"/>
          </p:cNvSpPr>
          <p:nvPr>
            <p:ph type="sldNum" sz="quarter" idx="5"/>
          </p:nvPr>
        </p:nvSpPr>
        <p:spPr/>
        <p:txBody>
          <a:bodyPr/>
          <a:lstStyle/>
          <a:p>
            <a:fld id="{CF5A3D93-748B-4AC8-B1BE-8E93ACB29EA3}" type="slidenum">
              <a:rPr lang="en-US" smtClean="0"/>
              <a:t>4</a:t>
            </a:fld>
            <a:endParaRPr lang="en-US"/>
          </a:p>
        </p:txBody>
      </p:sp>
    </p:spTree>
    <p:extLst>
      <p:ext uri="{BB962C8B-B14F-4D97-AF65-F5344CB8AC3E}">
        <p14:creationId xmlns:p14="http://schemas.microsoft.com/office/powerpoint/2010/main" val="2185575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Cost of Attendance is not what students and families should expect to pay, think of it like a “</a:t>
            </a:r>
            <a:r>
              <a:rPr lang="en-US" b="0" i="1" dirty="0"/>
              <a:t>estimated </a:t>
            </a:r>
            <a:r>
              <a:rPr lang="en-US" b="0" dirty="0"/>
              <a:t>sticker price” for college or </a:t>
            </a:r>
            <a:r>
              <a:rPr lang="en-US" b="0" i="1" dirty="0"/>
              <a:t>an average </a:t>
            </a:r>
            <a:r>
              <a:rPr lang="en-US" b="0" dirty="0"/>
              <a:t>price to attend a particular college. The actual cost to attend college will depend on different circumstances like financial aid and living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Cost of Attendance will differ from school to school because the cost to got to PCC is different then the cost to attend Lewis and Clark or PSU.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COA is used to determine a student’s financial need calculation.</a:t>
            </a:r>
          </a:p>
          <a:p>
            <a:pPr marL="0" indent="0">
              <a:buFont typeface="Wingdings" panose="05000000000000000000" pitchFamily="2" charset="2"/>
              <a:buNone/>
            </a:pPr>
            <a:endParaRPr lang="en-US" dirty="0"/>
          </a:p>
          <a:p>
            <a:pPr marL="0" indent="0">
              <a:buFont typeface="Wingdings" panose="05000000000000000000" pitchFamily="2" charset="2"/>
              <a:buNone/>
            </a:pPr>
            <a:r>
              <a:rPr lang="en-US" i="1" dirty="0"/>
              <a:t>A</a:t>
            </a:r>
            <a:r>
              <a:rPr lang="en-US" dirty="0"/>
              <a:t> Cost of Attendance</a:t>
            </a:r>
            <a:r>
              <a:rPr lang="en-US" baseline="0" dirty="0"/>
              <a:t> (COA)</a:t>
            </a:r>
            <a:r>
              <a:rPr lang="en-US" dirty="0"/>
              <a:t> document for the</a:t>
            </a:r>
            <a:r>
              <a:rPr lang="en-US" baseline="0" dirty="0"/>
              <a:t> </a:t>
            </a:r>
            <a:r>
              <a:rPr lang="en-US" dirty="0"/>
              <a:t>school</a:t>
            </a:r>
            <a:r>
              <a:rPr lang="en-US" baseline="0" dirty="0"/>
              <a:t> year is available on HECC website </a:t>
            </a:r>
            <a:r>
              <a:rPr lang="en-US" i="0" baseline="0" dirty="0"/>
              <a:t>which includes Oregon community colleges, Oregon public universities, and most Oregon-based private non-profit colleges. You can also find a COA list in the ECMC booklets or on institutions websites or via catalogs.</a:t>
            </a:r>
          </a:p>
          <a:p>
            <a:endParaRPr lang="en-US" dirty="0"/>
          </a:p>
        </p:txBody>
      </p:sp>
      <p:sp>
        <p:nvSpPr>
          <p:cNvPr id="4" name="Slide Number Placeholder 3"/>
          <p:cNvSpPr>
            <a:spLocks noGrp="1"/>
          </p:cNvSpPr>
          <p:nvPr>
            <p:ph type="sldNum" sz="quarter" idx="5"/>
          </p:nvPr>
        </p:nvSpPr>
        <p:spPr/>
        <p:txBody>
          <a:bodyPr/>
          <a:lstStyle/>
          <a:p>
            <a:fld id="{7D3AA7B4-90AA-494E-B684-F5CA56736B59}" type="slidenum">
              <a:rPr lang="en-US" smtClean="0"/>
              <a:t>5</a:t>
            </a:fld>
            <a:endParaRPr lang="en-US"/>
          </a:p>
        </p:txBody>
      </p:sp>
    </p:spTree>
    <p:extLst>
      <p:ext uri="{BB962C8B-B14F-4D97-AF65-F5344CB8AC3E}">
        <p14:creationId xmlns:p14="http://schemas.microsoft.com/office/powerpoint/2010/main" val="577549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r>
              <a:rPr lang="en-US" dirty="0"/>
              <a:t>Just like with COA the Expected Family Contribution is not what a student or family should expect to pay to attend a particular college. The EFC is also not the amount of aid student will receive </a:t>
            </a:r>
            <a:r>
              <a:rPr lang="en-US" i="1" dirty="0"/>
              <a:t>– it is a calculation made from the federal formula in the FAFSA and ORSAA.</a:t>
            </a:r>
          </a:p>
          <a:p>
            <a:endParaRPr lang="en-US" dirty="0"/>
          </a:p>
          <a:p>
            <a:r>
              <a:rPr lang="en-US" b="0" dirty="0"/>
              <a:t>EFC does not change from one institution to another; however, the type of aid/amount each institution offers may vary. </a:t>
            </a:r>
          </a:p>
          <a:p>
            <a:endParaRPr lang="en-US" b="0" dirty="0"/>
          </a:p>
          <a:p>
            <a:r>
              <a:rPr lang="en-US" b="0" dirty="0"/>
              <a:t>Completing FAFSA/ORSAA early and completing any required paperwork at each institutions FAO will ensure early award offers for students/families to compare before deciding. </a:t>
            </a:r>
          </a:p>
          <a:p>
            <a:endParaRPr lang="en-US" dirty="0"/>
          </a:p>
        </p:txBody>
      </p:sp>
      <p:sp>
        <p:nvSpPr>
          <p:cNvPr id="4" name="Slide Number Placeholder 3"/>
          <p:cNvSpPr>
            <a:spLocks noGrp="1"/>
          </p:cNvSpPr>
          <p:nvPr>
            <p:ph type="sldNum" sz="quarter" idx="5"/>
          </p:nvPr>
        </p:nvSpPr>
        <p:spPr/>
        <p:txBody>
          <a:bodyPr/>
          <a:lstStyle/>
          <a:p>
            <a:fld id="{7D3AA7B4-90AA-494E-B684-F5CA56736B59}" type="slidenum">
              <a:rPr lang="en-US" smtClean="0"/>
              <a:t>6</a:t>
            </a:fld>
            <a:endParaRPr lang="en-US"/>
          </a:p>
        </p:txBody>
      </p:sp>
    </p:spTree>
    <p:extLst>
      <p:ext uri="{BB962C8B-B14F-4D97-AF65-F5344CB8AC3E}">
        <p14:creationId xmlns:p14="http://schemas.microsoft.com/office/powerpoint/2010/main" val="3788790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Financial Need is essentially a formula colleges use to determine the amount of need-based aid you can receive. In simple form Financial Need is COA-EFC, in reality it is a little more complicated but for our purposes this definition will 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Financial Need will differ based on the COA of the college you are attending. For example, you might have a higher financial need at a private college or public university then you would at a community college. Additionally, not all students will have  Financial Need. Sometimes you hear Financial Need referred to as  unmet need.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D3AA7B4-90AA-494E-B684-F5CA56736B59}" type="slidenum">
              <a:rPr lang="en-US" smtClean="0"/>
              <a:t>7</a:t>
            </a:fld>
            <a:endParaRPr lang="en-US"/>
          </a:p>
        </p:txBody>
      </p:sp>
    </p:spTree>
    <p:extLst>
      <p:ext uri="{BB962C8B-B14F-4D97-AF65-F5344CB8AC3E}">
        <p14:creationId xmlns:p14="http://schemas.microsoft.com/office/powerpoint/2010/main" val="2362799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FAFSA- Stands for Free Application for Federal Student Aid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ORSAA- Stands for Oregon Student Aid Application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Both the FAFSA and ORSAA are free applications and students should never </a:t>
            </a:r>
            <a:r>
              <a:rPr lang="en-US" i="1" dirty="0"/>
              <a:t>pay </a:t>
            </a:r>
            <a:r>
              <a:rPr lang="en-US" i="0" dirty="0"/>
              <a:t> to complete these forms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scholarship and grant applications, including the OSAC scholarship require completing a FAFSA or ORSAA application. Scholarships may require a FAFSA or ORSAA even if it’s not a need-based scholarship.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Both the FAFSA and the ORSAA open on Oct 1st, but students only need to complete one of the applications. Complete the FAFSA if you are a U.S. Citizen or eligible non-citizen and complete the ORSAA if you are undocumented, have DACA, or </a:t>
            </a:r>
            <a:r>
              <a:rPr lang="en-US" i="1" dirty="0"/>
              <a:t>TPS</a:t>
            </a:r>
            <a:r>
              <a:rPr lang="en-US" dirty="0"/>
              <a:t> status. If you are unsure which form to complete you can use the quiz on the OregonStudentAid.gov website.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International students or those with a valid visa are not eligible to submit either application.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5"/>
          </p:nvPr>
        </p:nvSpPr>
        <p:spPr/>
        <p:txBody>
          <a:bodyPr/>
          <a:lstStyle/>
          <a:p>
            <a:fld id="{CF5A3D93-748B-4AC8-B1BE-8E93ACB29EA3}" type="slidenum">
              <a:rPr lang="en-US" smtClean="0"/>
              <a:t>8</a:t>
            </a:fld>
            <a:endParaRPr lang="en-US"/>
          </a:p>
        </p:txBody>
      </p:sp>
    </p:spTree>
    <p:extLst>
      <p:ext uri="{BB962C8B-B14F-4D97-AF65-F5344CB8AC3E}">
        <p14:creationId xmlns:p14="http://schemas.microsoft.com/office/powerpoint/2010/main" val="3499698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Notes- </a:t>
            </a:r>
          </a:p>
          <a:p>
            <a:pPr defTabSz="931774">
              <a:defRPr/>
            </a:pPr>
            <a:r>
              <a:rPr lang="en-US" dirty="0"/>
              <a:t>The OSAC portal is where students can apply for a variety of grants and scholarships administered by the State of Oregon. OSAC recommends students create a portal account as soon as possible so that they are ready for the scholarship/grant application process.</a:t>
            </a:r>
          </a:p>
          <a:p>
            <a:pPr marL="0" marR="0" lvl="0" indent="0" algn="l" defTabSz="931774" rtl="0" eaLnBrk="1" fontAlgn="auto" latinLnBrk="0" hangingPunct="1">
              <a:lnSpc>
                <a:spcPct val="100000"/>
              </a:lnSpc>
              <a:spcBef>
                <a:spcPts val="0"/>
              </a:spcBef>
              <a:spcAft>
                <a:spcPts val="0"/>
              </a:spcAft>
              <a:buClrTx/>
              <a:buSzTx/>
              <a:buFontTx/>
              <a:buNone/>
              <a:tabLst/>
              <a:defRPr/>
            </a:pPr>
            <a:r>
              <a:rPr lang="en-US" sz="1200" baseline="0" dirty="0"/>
              <a:t>Students are encouraged to check their email and portal account regularly during the spring to check for any award notifications.</a:t>
            </a:r>
            <a:endParaRPr lang="en-US" sz="1200" dirty="0"/>
          </a:p>
          <a:p>
            <a:pPr defTabSz="931774">
              <a:defRPr/>
            </a:pPr>
            <a:endParaRPr lang="en-US" dirty="0"/>
          </a:p>
        </p:txBody>
      </p:sp>
      <p:sp>
        <p:nvSpPr>
          <p:cNvPr id="4" name="Slide Number Placeholder 3"/>
          <p:cNvSpPr>
            <a:spLocks noGrp="1"/>
          </p:cNvSpPr>
          <p:nvPr>
            <p:ph type="sldNum" sz="quarter" idx="5"/>
          </p:nvPr>
        </p:nvSpPr>
        <p:spPr/>
        <p:txBody>
          <a:bodyPr/>
          <a:lstStyle/>
          <a:p>
            <a:fld id="{CF5A3D93-748B-4AC8-B1BE-8E93ACB29EA3}" type="slidenum">
              <a:rPr lang="en-US" smtClean="0"/>
              <a:t>9</a:t>
            </a:fld>
            <a:endParaRPr lang="en-US"/>
          </a:p>
        </p:txBody>
      </p:sp>
    </p:spTree>
    <p:extLst>
      <p:ext uri="{BB962C8B-B14F-4D97-AF65-F5344CB8AC3E}">
        <p14:creationId xmlns:p14="http://schemas.microsoft.com/office/powerpoint/2010/main" val="2442433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EA67F-21E9-427C-97D7-9B07981BCC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1BACE7-D9C5-4549-9554-A37235C1A0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4169EC-973C-4896-A6A7-8A4FD62492EC}"/>
              </a:ext>
            </a:extLst>
          </p:cNvPr>
          <p:cNvSpPr>
            <a:spLocks noGrp="1"/>
          </p:cNvSpPr>
          <p:nvPr>
            <p:ph type="dt" sz="half" idx="10"/>
          </p:nvPr>
        </p:nvSpPr>
        <p:spPr/>
        <p:txBody>
          <a:bodyPr/>
          <a:lstStyle/>
          <a:p>
            <a:fld id="{33410E44-5D79-4012-92EC-9838A6E8113C}" type="datetimeFigureOut">
              <a:rPr lang="en-US" smtClean="0"/>
              <a:t>11/3/2022</a:t>
            </a:fld>
            <a:endParaRPr lang="en-US"/>
          </a:p>
        </p:txBody>
      </p:sp>
      <p:sp>
        <p:nvSpPr>
          <p:cNvPr id="5" name="Footer Placeholder 4">
            <a:extLst>
              <a:ext uri="{FF2B5EF4-FFF2-40B4-BE49-F238E27FC236}">
                <a16:creationId xmlns:a16="http://schemas.microsoft.com/office/drawing/2014/main" id="{72085871-0319-4338-893C-6FA553F9DA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74C92-39D6-4E62-B833-A292424003C1}"/>
              </a:ext>
            </a:extLst>
          </p:cNvPr>
          <p:cNvSpPr>
            <a:spLocks noGrp="1"/>
          </p:cNvSpPr>
          <p:nvPr>
            <p:ph type="sldNum" sz="quarter" idx="12"/>
          </p:nvPr>
        </p:nvSpPr>
        <p:spPr/>
        <p:txBody>
          <a:bodyPr/>
          <a:lstStyle/>
          <a:p>
            <a:fld id="{A4CBADF2-000B-4B67-AF21-66E6DAA26D4D}" type="slidenum">
              <a:rPr lang="en-US" smtClean="0"/>
              <a:t>‹#›</a:t>
            </a:fld>
            <a:endParaRPr lang="en-US"/>
          </a:p>
        </p:txBody>
      </p:sp>
    </p:spTree>
    <p:extLst>
      <p:ext uri="{BB962C8B-B14F-4D97-AF65-F5344CB8AC3E}">
        <p14:creationId xmlns:p14="http://schemas.microsoft.com/office/powerpoint/2010/main" val="2133434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24E91-0161-4824-8586-6AA4CF31B0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BF7D00-65AD-4F5E-B15D-5843DF49E2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1F8EEA-7254-4B0F-BB02-EFCC0E005F4C}"/>
              </a:ext>
            </a:extLst>
          </p:cNvPr>
          <p:cNvSpPr>
            <a:spLocks noGrp="1"/>
          </p:cNvSpPr>
          <p:nvPr>
            <p:ph type="dt" sz="half" idx="10"/>
          </p:nvPr>
        </p:nvSpPr>
        <p:spPr/>
        <p:txBody>
          <a:bodyPr/>
          <a:lstStyle/>
          <a:p>
            <a:fld id="{33410E44-5D79-4012-92EC-9838A6E8113C}" type="datetimeFigureOut">
              <a:rPr lang="en-US" smtClean="0"/>
              <a:t>11/3/2022</a:t>
            </a:fld>
            <a:endParaRPr lang="en-US"/>
          </a:p>
        </p:txBody>
      </p:sp>
      <p:sp>
        <p:nvSpPr>
          <p:cNvPr id="5" name="Footer Placeholder 4">
            <a:extLst>
              <a:ext uri="{FF2B5EF4-FFF2-40B4-BE49-F238E27FC236}">
                <a16:creationId xmlns:a16="http://schemas.microsoft.com/office/drawing/2014/main" id="{1C6D5ECE-B112-4247-96E1-E5F23CDA28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D59E9E-6D98-4210-AAFB-DFB4C91347EC}"/>
              </a:ext>
            </a:extLst>
          </p:cNvPr>
          <p:cNvSpPr>
            <a:spLocks noGrp="1"/>
          </p:cNvSpPr>
          <p:nvPr>
            <p:ph type="sldNum" sz="quarter" idx="12"/>
          </p:nvPr>
        </p:nvSpPr>
        <p:spPr/>
        <p:txBody>
          <a:bodyPr/>
          <a:lstStyle/>
          <a:p>
            <a:fld id="{A4CBADF2-000B-4B67-AF21-66E6DAA26D4D}" type="slidenum">
              <a:rPr lang="en-US" smtClean="0"/>
              <a:t>‹#›</a:t>
            </a:fld>
            <a:endParaRPr lang="en-US"/>
          </a:p>
        </p:txBody>
      </p:sp>
    </p:spTree>
    <p:extLst>
      <p:ext uri="{BB962C8B-B14F-4D97-AF65-F5344CB8AC3E}">
        <p14:creationId xmlns:p14="http://schemas.microsoft.com/office/powerpoint/2010/main" val="1376139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C31272-43EA-456C-BF26-E6E4292D8A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B83531-B61B-455B-9C9D-76990926F9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7C765C-E824-42D2-908A-7B23AA6BA7E9}"/>
              </a:ext>
            </a:extLst>
          </p:cNvPr>
          <p:cNvSpPr>
            <a:spLocks noGrp="1"/>
          </p:cNvSpPr>
          <p:nvPr>
            <p:ph type="dt" sz="half" idx="10"/>
          </p:nvPr>
        </p:nvSpPr>
        <p:spPr/>
        <p:txBody>
          <a:bodyPr/>
          <a:lstStyle/>
          <a:p>
            <a:fld id="{33410E44-5D79-4012-92EC-9838A6E8113C}" type="datetimeFigureOut">
              <a:rPr lang="en-US" smtClean="0"/>
              <a:t>11/3/2022</a:t>
            </a:fld>
            <a:endParaRPr lang="en-US"/>
          </a:p>
        </p:txBody>
      </p:sp>
      <p:sp>
        <p:nvSpPr>
          <p:cNvPr id="5" name="Footer Placeholder 4">
            <a:extLst>
              <a:ext uri="{FF2B5EF4-FFF2-40B4-BE49-F238E27FC236}">
                <a16:creationId xmlns:a16="http://schemas.microsoft.com/office/drawing/2014/main" id="{E446A3FC-5F4D-4184-BC51-97633A99D1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8C1836-AD4F-44BF-89DF-C47358A56685}"/>
              </a:ext>
            </a:extLst>
          </p:cNvPr>
          <p:cNvSpPr>
            <a:spLocks noGrp="1"/>
          </p:cNvSpPr>
          <p:nvPr>
            <p:ph type="sldNum" sz="quarter" idx="12"/>
          </p:nvPr>
        </p:nvSpPr>
        <p:spPr/>
        <p:txBody>
          <a:bodyPr/>
          <a:lstStyle/>
          <a:p>
            <a:fld id="{A4CBADF2-000B-4B67-AF21-66E6DAA26D4D}" type="slidenum">
              <a:rPr lang="en-US" smtClean="0"/>
              <a:t>‹#›</a:t>
            </a:fld>
            <a:endParaRPr lang="en-US"/>
          </a:p>
        </p:txBody>
      </p:sp>
    </p:spTree>
    <p:extLst>
      <p:ext uri="{BB962C8B-B14F-4D97-AF65-F5344CB8AC3E}">
        <p14:creationId xmlns:p14="http://schemas.microsoft.com/office/powerpoint/2010/main" val="312858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4FB6A-F67F-4210-A210-B0F4FFB839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43C195-398E-4569-89A6-EE715CDE31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7F11EC-362E-4F6D-A14A-C1D379D88844}"/>
              </a:ext>
            </a:extLst>
          </p:cNvPr>
          <p:cNvSpPr>
            <a:spLocks noGrp="1"/>
          </p:cNvSpPr>
          <p:nvPr>
            <p:ph type="dt" sz="half" idx="10"/>
          </p:nvPr>
        </p:nvSpPr>
        <p:spPr/>
        <p:txBody>
          <a:bodyPr/>
          <a:lstStyle/>
          <a:p>
            <a:fld id="{CFF1BDD1-CB82-4228-B0B4-24131563D242}" type="datetimeFigureOut">
              <a:rPr lang="en-US" smtClean="0"/>
              <a:t>11/3/2022</a:t>
            </a:fld>
            <a:endParaRPr lang="en-US"/>
          </a:p>
        </p:txBody>
      </p:sp>
      <p:sp>
        <p:nvSpPr>
          <p:cNvPr id="5" name="Footer Placeholder 4">
            <a:extLst>
              <a:ext uri="{FF2B5EF4-FFF2-40B4-BE49-F238E27FC236}">
                <a16:creationId xmlns:a16="http://schemas.microsoft.com/office/drawing/2014/main" id="{09EA71A9-A00A-45EF-AD42-26491608F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7C8E3F-B00F-476F-9201-6BF35205F8D5}"/>
              </a:ext>
            </a:extLst>
          </p:cNvPr>
          <p:cNvSpPr>
            <a:spLocks noGrp="1"/>
          </p:cNvSpPr>
          <p:nvPr>
            <p:ph type="sldNum" sz="quarter" idx="12"/>
          </p:nvPr>
        </p:nvSpPr>
        <p:spPr/>
        <p:txBody>
          <a:bodyPr/>
          <a:lstStyle/>
          <a:p>
            <a:fld id="{21448E1D-6C71-46A3-9B22-0BBE8ABA6D7A}" type="slidenum">
              <a:rPr lang="en-US" smtClean="0"/>
              <a:t>‹#›</a:t>
            </a:fld>
            <a:endParaRPr lang="en-US"/>
          </a:p>
        </p:txBody>
      </p:sp>
    </p:spTree>
    <p:extLst>
      <p:ext uri="{BB962C8B-B14F-4D97-AF65-F5344CB8AC3E}">
        <p14:creationId xmlns:p14="http://schemas.microsoft.com/office/powerpoint/2010/main" val="2545796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61C73-EB65-4B0A-989F-99B3418E7F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3984F1-665C-4E6C-A405-95BB5DF567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E9C9D5-7B06-4B13-A480-0EFDC010BC59}"/>
              </a:ext>
            </a:extLst>
          </p:cNvPr>
          <p:cNvSpPr>
            <a:spLocks noGrp="1"/>
          </p:cNvSpPr>
          <p:nvPr>
            <p:ph type="dt" sz="half" idx="10"/>
          </p:nvPr>
        </p:nvSpPr>
        <p:spPr/>
        <p:txBody>
          <a:bodyPr/>
          <a:lstStyle/>
          <a:p>
            <a:fld id="{CFF1BDD1-CB82-4228-B0B4-24131563D242}" type="datetimeFigureOut">
              <a:rPr lang="en-US" smtClean="0"/>
              <a:t>11/3/2022</a:t>
            </a:fld>
            <a:endParaRPr lang="en-US"/>
          </a:p>
        </p:txBody>
      </p:sp>
      <p:sp>
        <p:nvSpPr>
          <p:cNvPr id="5" name="Footer Placeholder 4">
            <a:extLst>
              <a:ext uri="{FF2B5EF4-FFF2-40B4-BE49-F238E27FC236}">
                <a16:creationId xmlns:a16="http://schemas.microsoft.com/office/drawing/2014/main" id="{6F69F974-2802-4E82-B53A-36BC91BF4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1C453-D516-42A8-A709-A4F5703372F7}"/>
              </a:ext>
            </a:extLst>
          </p:cNvPr>
          <p:cNvSpPr>
            <a:spLocks noGrp="1"/>
          </p:cNvSpPr>
          <p:nvPr>
            <p:ph type="sldNum" sz="quarter" idx="12"/>
          </p:nvPr>
        </p:nvSpPr>
        <p:spPr/>
        <p:txBody>
          <a:bodyPr/>
          <a:lstStyle/>
          <a:p>
            <a:fld id="{21448E1D-6C71-46A3-9B22-0BBE8ABA6D7A}" type="slidenum">
              <a:rPr lang="en-US" smtClean="0"/>
              <a:t>‹#›</a:t>
            </a:fld>
            <a:endParaRPr lang="en-US"/>
          </a:p>
        </p:txBody>
      </p:sp>
    </p:spTree>
    <p:extLst>
      <p:ext uri="{BB962C8B-B14F-4D97-AF65-F5344CB8AC3E}">
        <p14:creationId xmlns:p14="http://schemas.microsoft.com/office/powerpoint/2010/main" val="2713630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2F14-BA52-4CA2-B756-1CC7E45F11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706E9D-2503-4B96-8F42-61FA184F06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495561-9936-4445-B769-6AFDBB036EFA}"/>
              </a:ext>
            </a:extLst>
          </p:cNvPr>
          <p:cNvSpPr>
            <a:spLocks noGrp="1"/>
          </p:cNvSpPr>
          <p:nvPr>
            <p:ph type="dt" sz="half" idx="10"/>
          </p:nvPr>
        </p:nvSpPr>
        <p:spPr/>
        <p:txBody>
          <a:bodyPr/>
          <a:lstStyle/>
          <a:p>
            <a:fld id="{CFF1BDD1-CB82-4228-B0B4-24131563D242}" type="datetimeFigureOut">
              <a:rPr lang="en-US" smtClean="0"/>
              <a:t>11/3/2022</a:t>
            </a:fld>
            <a:endParaRPr lang="en-US"/>
          </a:p>
        </p:txBody>
      </p:sp>
      <p:sp>
        <p:nvSpPr>
          <p:cNvPr id="5" name="Footer Placeholder 4">
            <a:extLst>
              <a:ext uri="{FF2B5EF4-FFF2-40B4-BE49-F238E27FC236}">
                <a16:creationId xmlns:a16="http://schemas.microsoft.com/office/drawing/2014/main" id="{26A09EB2-8E50-4EF5-8BDE-498930B1D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F9505-9E99-445C-BB2A-8058D26C07A9}"/>
              </a:ext>
            </a:extLst>
          </p:cNvPr>
          <p:cNvSpPr>
            <a:spLocks noGrp="1"/>
          </p:cNvSpPr>
          <p:nvPr>
            <p:ph type="sldNum" sz="quarter" idx="12"/>
          </p:nvPr>
        </p:nvSpPr>
        <p:spPr/>
        <p:txBody>
          <a:bodyPr/>
          <a:lstStyle/>
          <a:p>
            <a:fld id="{21448E1D-6C71-46A3-9B22-0BBE8ABA6D7A}" type="slidenum">
              <a:rPr lang="en-US" smtClean="0"/>
              <a:t>‹#›</a:t>
            </a:fld>
            <a:endParaRPr lang="en-US"/>
          </a:p>
        </p:txBody>
      </p:sp>
    </p:spTree>
    <p:extLst>
      <p:ext uri="{BB962C8B-B14F-4D97-AF65-F5344CB8AC3E}">
        <p14:creationId xmlns:p14="http://schemas.microsoft.com/office/powerpoint/2010/main" val="18981696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64DBF-2DEF-4C4A-B358-C1EF15D4AA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5354AE-CA0B-4C10-869F-3BBE6C314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E8CB47-4058-46C5-B702-6BA8F568CE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5A1497-2758-4EA8-9259-B7012B7B56FB}"/>
              </a:ext>
            </a:extLst>
          </p:cNvPr>
          <p:cNvSpPr>
            <a:spLocks noGrp="1"/>
          </p:cNvSpPr>
          <p:nvPr>
            <p:ph type="dt" sz="half" idx="10"/>
          </p:nvPr>
        </p:nvSpPr>
        <p:spPr/>
        <p:txBody>
          <a:bodyPr/>
          <a:lstStyle/>
          <a:p>
            <a:fld id="{CFF1BDD1-CB82-4228-B0B4-24131563D242}" type="datetimeFigureOut">
              <a:rPr lang="en-US" smtClean="0"/>
              <a:t>11/3/2022</a:t>
            </a:fld>
            <a:endParaRPr lang="en-US"/>
          </a:p>
        </p:txBody>
      </p:sp>
      <p:sp>
        <p:nvSpPr>
          <p:cNvPr id="6" name="Footer Placeholder 5">
            <a:extLst>
              <a:ext uri="{FF2B5EF4-FFF2-40B4-BE49-F238E27FC236}">
                <a16:creationId xmlns:a16="http://schemas.microsoft.com/office/drawing/2014/main" id="{D10C1584-F7B7-4A70-9448-1D56F7F2E0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351B53-2084-4FB3-8412-9BE1389B8128}"/>
              </a:ext>
            </a:extLst>
          </p:cNvPr>
          <p:cNvSpPr>
            <a:spLocks noGrp="1"/>
          </p:cNvSpPr>
          <p:nvPr>
            <p:ph type="sldNum" sz="quarter" idx="12"/>
          </p:nvPr>
        </p:nvSpPr>
        <p:spPr/>
        <p:txBody>
          <a:bodyPr/>
          <a:lstStyle/>
          <a:p>
            <a:fld id="{21448E1D-6C71-46A3-9B22-0BBE8ABA6D7A}" type="slidenum">
              <a:rPr lang="en-US" smtClean="0"/>
              <a:t>‹#›</a:t>
            </a:fld>
            <a:endParaRPr lang="en-US"/>
          </a:p>
        </p:txBody>
      </p:sp>
    </p:spTree>
    <p:extLst>
      <p:ext uri="{BB962C8B-B14F-4D97-AF65-F5344CB8AC3E}">
        <p14:creationId xmlns:p14="http://schemas.microsoft.com/office/powerpoint/2010/main" val="3946758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6863-5AFF-4D22-8A42-C96DE574AF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1000B7-661A-4227-ADDE-B8C4D1E189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B77B2C-3EAC-4D81-9E05-1DCE7A2BAA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A0B47B-C0AF-4B5E-9556-FE6B1643CC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444169-76CC-49F9-8796-63D5E28273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1A682-D685-42AF-9CCE-B2D70B232551}"/>
              </a:ext>
            </a:extLst>
          </p:cNvPr>
          <p:cNvSpPr>
            <a:spLocks noGrp="1"/>
          </p:cNvSpPr>
          <p:nvPr>
            <p:ph type="dt" sz="half" idx="10"/>
          </p:nvPr>
        </p:nvSpPr>
        <p:spPr/>
        <p:txBody>
          <a:bodyPr/>
          <a:lstStyle/>
          <a:p>
            <a:fld id="{CFF1BDD1-CB82-4228-B0B4-24131563D242}" type="datetimeFigureOut">
              <a:rPr lang="en-US" smtClean="0"/>
              <a:t>11/3/2022</a:t>
            </a:fld>
            <a:endParaRPr lang="en-US"/>
          </a:p>
        </p:txBody>
      </p:sp>
      <p:sp>
        <p:nvSpPr>
          <p:cNvPr id="8" name="Footer Placeholder 7">
            <a:extLst>
              <a:ext uri="{FF2B5EF4-FFF2-40B4-BE49-F238E27FC236}">
                <a16:creationId xmlns:a16="http://schemas.microsoft.com/office/drawing/2014/main" id="{B1A6CF71-113B-4816-965D-72D8F85ECD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98793C-60E3-4092-B7C1-EE0FCB3ACF88}"/>
              </a:ext>
            </a:extLst>
          </p:cNvPr>
          <p:cNvSpPr>
            <a:spLocks noGrp="1"/>
          </p:cNvSpPr>
          <p:nvPr>
            <p:ph type="sldNum" sz="quarter" idx="12"/>
          </p:nvPr>
        </p:nvSpPr>
        <p:spPr/>
        <p:txBody>
          <a:bodyPr/>
          <a:lstStyle/>
          <a:p>
            <a:fld id="{21448E1D-6C71-46A3-9B22-0BBE8ABA6D7A}" type="slidenum">
              <a:rPr lang="en-US" smtClean="0"/>
              <a:t>‹#›</a:t>
            </a:fld>
            <a:endParaRPr lang="en-US"/>
          </a:p>
        </p:txBody>
      </p:sp>
    </p:spTree>
    <p:extLst>
      <p:ext uri="{BB962C8B-B14F-4D97-AF65-F5344CB8AC3E}">
        <p14:creationId xmlns:p14="http://schemas.microsoft.com/office/powerpoint/2010/main" val="464590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CF282-F282-40AB-93B7-E84620BDB4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CDA3E3-15E8-4BE8-89AC-8DEFFCB8360F}"/>
              </a:ext>
            </a:extLst>
          </p:cNvPr>
          <p:cNvSpPr>
            <a:spLocks noGrp="1"/>
          </p:cNvSpPr>
          <p:nvPr>
            <p:ph type="dt" sz="half" idx="10"/>
          </p:nvPr>
        </p:nvSpPr>
        <p:spPr/>
        <p:txBody>
          <a:bodyPr/>
          <a:lstStyle/>
          <a:p>
            <a:fld id="{CFF1BDD1-CB82-4228-B0B4-24131563D242}" type="datetimeFigureOut">
              <a:rPr lang="en-US" smtClean="0"/>
              <a:t>11/3/2022</a:t>
            </a:fld>
            <a:endParaRPr lang="en-US"/>
          </a:p>
        </p:txBody>
      </p:sp>
      <p:sp>
        <p:nvSpPr>
          <p:cNvPr id="4" name="Footer Placeholder 3">
            <a:extLst>
              <a:ext uri="{FF2B5EF4-FFF2-40B4-BE49-F238E27FC236}">
                <a16:creationId xmlns:a16="http://schemas.microsoft.com/office/drawing/2014/main" id="{3E7804CF-F444-4C92-BED7-52CCDFE627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46C8CC-AC9B-49E1-9EB6-CBA28C41F43F}"/>
              </a:ext>
            </a:extLst>
          </p:cNvPr>
          <p:cNvSpPr>
            <a:spLocks noGrp="1"/>
          </p:cNvSpPr>
          <p:nvPr>
            <p:ph type="sldNum" sz="quarter" idx="12"/>
          </p:nvPr>
        </p:nvSpPr>
        <p:spPr/>
        <p:txBody>
          <a:bodyPr/>
          <a:lstStyle/>
          <a:p>
            <a:fld id="{21448E1D-6C71-46A3-9B22-0BBE8ABA6D7A}" type="slidenum">
              <a:rPr lang="en-US" smtClean="0"/>
              <a:t>‹#›</a:t>
            </a:fld>
            <a:endParaRPr lang="en-US"/>
          </a:p>
        </p:txBody>
      </p:sp>
    </p:spTree>
    <p:extLst>
      <p:ext uri="{BB962C8B-B14F-4D97-AF65-F5344CB8AC3E}">
        <p14:creationId xmlns:p14="http://schemas.microsoft.com/office/powerpoint/2010/main" val="8952189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A88701-D867-44C4-9401-649458514C96}"/>
              </a:ext>
            </a:extLst>
          </p:cNvPr>
          <p:cNvSpPr>
            <a:spLocks noGrp="1"/>
          </p:cNvSpPr>
          <p:nvPr>
            <p:ph type="dt" sz="half" idx="10"/>
          </p:nvPr>
        </p:nvSpPr>
        <p:spPr/>
        <p:txBody>
          <a:bodyPr/>
          <a:lstStyle/>
          <a:p>
            <a:fld id="{CFF1BDD1-CB82-4228-B0B4-24131563D242}" type="datetimeFigureOut">
              <a:rPr lang="en-US" smtClean="0"/>
              <a:t>11/3/2022</a:t>
            </a:fld>
            <a:endParaRPr lang="en-US"/>
          </a:p>
        </p:txBody>
      </p:sp>
      <p:sp>
        <p:nvSpPr>
          <p:cNvPr id="3" name="Footer Placeholder 2">
            <a:extLst>
              <a:ext uri="{FF2B5EF4-FFF2-40B4-BE49-F238E27FC236}">
                <a16:creationId xmlns:a16="http://schemas.microsoft.com/office/drawing/2014/main" id="{EE59C335-3182-40D2-865D-5A5FD07BE3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117A93-B2A6-4D24-AA2C-5FA16F61A4AB}"/>
              </a:ext>
            </a:extLst>
          </p:cNvPr>
          <p:cNvSpPr>
            <a:spLocks noGrp="1"/>
          </p:cNvSpPr>
          <p:nvPr>
            <p:ph type="sldNum" sz="quarter" idx="12"/>
          </p:nvPr>
        </p:nvSpPr>
        <p:spPr/>
        <p:txBody>
          <a:bodyPr/>
          <a:lstStyle/>
          <a:p>
            <a:fld id="{21448E1D-6C71-46A3-9B22-0BBE8ABA6D7A}" type="slidenum">
              <a:rPr lang="en-US" smtClean="0"/>
              <a:t>‹#›</a:t>
            </a:fld>
            <a:endParaRPr lang="en-US"/>
          </a:p>
        </p:txBody>
      </p:sp>
    </p:spTree>
    <p:extLst>
      <p:ext uri="{BB962C8B-B14F-4D97-AF65-F5344CB8AC3E}">
        <p14:creationId xmlns:p14="http://schemas.microsoft.com/office/powerpoint/2010/main" val="37280956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A88BD-4539-49E9-81E2-7BDD6D72F7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51F132-ABC3-4009-9A83-44CF8479FE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EFCC62-CB58-420B-8A8E-3774F08040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9A092D-6B6D-4FD1-8ACD-2F7CC328660D}"/>
              </a:ext>
            </a:extLst>
          </p:cNvPr>
          <p:cNvSpPr>
            <a:spLocks noGrp="1"/>
          </p:cNvSpPr>
          <p:nvPr>
            <p:ph type="dt" sz="half" idx="10"/>
          </p:nvPr>
        </p:nvSpPr>
        <p:spPr/>
        <p:txBody>
          <a:bodyPr/>
          <a:lstStyle/>
          <a:p>
            <a:fld id="{CFF1BDD1-CB82-4228-B0B4-24131563D242}" type="datetimeFigureOut">
              <a:rPr lang="en-US" smtClean="0"/>
              <a:t>11/3/2022</a:t>
            </a:fld>
            <a:endParaRPr lang="en-US"/>
          </a:p>
        </p:txBody>
      </p:sp>
      <p:sp>
        <p:nvSpPr>
          <p:cNvPr id="6" name="Footer Placeholder 5">
            <a:extLst>
              <a:ext uri="{FF2B5EF4-FFF2-40B4-BE49-F238E27FC236}">
                <a16:creationId xmlns:a16="http://schemas.microsoft.com/office/drawing/2014/main" id="{E6F5ECB5-1F79-4100-9C0C-BB44752B57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3215B6-74B8-4709-BB96-A9A03FCB7419}"/>
              </a:ext>
            </a:extLst>
          </p:cNvPr>
          <p:cNvSpPr>
            <a:spLocks noGrp="1"/>
          </p:cNvSpPr>
          <p:nvPr>
            <p:ph type="sldNum" sz="quarter" idx="12"/>
          </p:nvPr>
        </p:nvSpPr>
        <p:spPr/>
        <p:txBody>
          <a:bodyPr/>
          <a:lstStyle/>
          <a:p>
            <a:fld id="{21448E1D-6C71-46A3-9B22-0BBE8ABA6D7A}" type="slidenum">
              <a:rPr lang="en-US" smtClean="0"/>
              <a:t>‹#›</a:t>
            </a:fld>
            <a:endParaRPr lang="en-US"/>
          </a:p>
        </p:txBody>
      </p:sp>
    </p:spTree>
    <p:extLst>
      <p:ext uri="{BB962C8B-B14F-4D97-AF65-F5344CB8AC3E}">
        <p14:creationId xmlns:p14="http://schemas.microsoft.com/office/powerpoint/2010/main" val="1721185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0B952-82EC-4DAC-B88F-10A5859F33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8FCD4D-34D6-441C-868A-209532575F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A837A8-3828-4C0D-B07B-6DCFBF881BEC}"/>
              </a:ext>
            </a:extLst>
          </p:cNvPr>
          <p:cNvSpPr>
            <a:spLocks noGrp="1"/>
          </p:cNvSpPr>
          <p:nvPr>
            <p:ph type="dt" sz="half" idx="10"/>
          </p:nvPr>
        </p:nvSpPr>
        <p:spPr/>
        <p:txBody>
          <a:bodyPr/>
          <a:lstStyle/>
          <a:p>
            <a:fld id="{33410E44-5D79-4012-92EC-9838A6E8113C}" type="datetimeFigureOut">
              <a:rPr lang="en-US" smtClean="0"/>
              <a:t>11/3/2022</a:t>
            </a:fld>
            <a:endParaRPr lang="en-US"/>
          </a:p>
        </p:txBody>
      </p:sp>
      <p:sp>
        <p:nvSpPr>
          <p:cNvPr id="5" name="Footer Placeholder 4">
            <a:extLst>
              <a:ext uri="{FF2B5EF4-FFF2-40B4-BE49-F238E27FC236}">
                <a16:creationId xmlns:a16="http://schemas.microsoft.com/office/drawing/2014/main" id="{1A865AB2-58D4-4D8E-BD48-6B77B3677E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11E629-453F-465C-A6AD-2F62917D9134}"/>
              </a:ext>
            </a:extLst>
          </p:cNvPr>
          <p:cNvSpPr>
            <a:spLocks noGrp="1"/>
          </p:cNvSpPr>
          <p:nvPr>
            <p:ph type="sldNum" sz="quarter" idx="12"/>
          </p:nvPr>
        </p:nvSpPr>
        <p:spPr/>
        <p:txBody>
          <a:bodyPr/>
          <a:lstStyle/>
          <a:p>
            <a:fld id="{A4CBADF2-000B-4B67-AF21-66E6DAA26D4D}" type="slidenum">
              <a:rPr lang="en-US" smtClean="0"/>
              <a:t>‹#›</a:t>
            </a:fld>
            <a:endParaRPr lang="en-US"/>
          </a:p>
        </p:txBody>
      </p:sp>
    </p:spTree>
    <p:extLst>
      <p:ext uri="{BB962C8B-B14F-4D97-AF65-F5344CB8AC3E}">
        <p14:creationId xmlns:p14="http://schemas.microsoft.com/office/powerpoint/2010/main" val="2063227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7A007-F3A8-4E95-BD53-FA61EA1F6D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BE3022-53E9-46B7-B8B8-8EFAF1E88C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25E48A-D45E-49E6-8B84-4305DC9BD7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3BD693-0047-4C21-8602-3E20FB04DEE3}"/>
              </a:ext>
            </a:extLst>
          </p:cNvPr>
          <p:cNvSpPr>
            <a:spLocks noGrp="1"/>
          </p:cNvSpPr>
          <p:nvPr>
            <p:ph type="dt" sz="half" idx="10"/>
          </p:nvPr>
        </p:nvSpPr>
        <p:spPr/>
        <p:txBody>
          <a:bodyPr/>
          <a:lstStyle/>
          <a:p>
            <a:fld id="{CFF1BDD1-CB82-4228-B0B4-24131563D242}" type="datetimeFigureOut">
              <a:rPr lang="en-US" smtClean="0"/>
              <a:t>11/3/2022</a:t>
            </a:fld>
            <a:endParaRPr lang="en-US"/>
          </a:p>
        </p:txBody>
      </p:sp>
      <p:sp>
        <p:nvSpPr>
          <p:cNvPr id="6" name="Footer Placeholder 5">
            <a:extLst>
              <a:ext uri="{FF2B5EF4-FFF2-40B4-BE49-F238E27FC236}">
                <a16:creationId xmlns:a16="http://schemas.microsoft.com/office/drawing/2014/main" id="{10B26A37-E972-416D-A515-A6D1B5AE38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DCB163-03EF-42EF-8654-04D775BFD1E4}"/>
              </a:ext>
            </a:extLst>
          </p:cNvPr>
          <p:cNvSpPr>
            <a:spLocks noGrp="1"/>
          </p:cNvSpPr>
          <p:nvPr>
            <p:ph type="sldNum" sz="quarter" idx="12"/>
          </p:nvPr>
        </p:nvSpPr>
        <p:spPr/>
        <p:txBody>
          <a:bodyPr/>
          <a:lstStyle/>
          <a:p>
            <a:fld id="{21448E1D-6C71-46A3-9B22-0BBE8ABA6D7A}" type="slidenum">
              <a:rPr lang="en-US" smtClean="0"/>
              <a:t>‹#›</a:t>
            </a:fld>
            <a:endParaRPr lang="en-US"/>
          </a:p>
        </p:txBody>
      </p:sp>
    </p:spTree>
    <p:extLst>
      <p:ext uri="{BB962C8B-B14F-4D97-AF65-F5344CB8AC3E}">
        <p14:creationId xmlns:p14="http://schemas.microsoft.com/office/powerpoint/2010/main" val="17504702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FAE7B-ED2C-4A87-9E39-CE6BF8E24E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AD34A1-714A-4689-90AE-7BEE0D6B34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0C0716-284B-40E7-9337-8068EDC064EF}"/>
              </a:ext>
            </a:extLst>
          </p:cNvPr>
          <p:cNvSpPr>
            <a:spLocks noGrp="1"/>
          </p:cNvSpPr>
          <p:nvPr>
            <p:ph type="dt" sz="half" idx="10"/>
          </p:nvPr>
        </p:nvSpPr>
        <p:spPr/>
        <p:txBody>
          <a:bodyPr/>
          <a:lstStyle/>
          <a:p>
            <a:fld id="{CFF1BDD1-CB82-4228-B0B4-24131563D242}" type="datetimeFigureOut">
              <a:rPr lang="en-US" smtClean="0"/>
              <a:t>11/3/2022</a:t>
            </a:fld>
            <a:endParaRPr lang="en-US"/>
          </a:p>
        </p:txBody>
      </p:sp>
      <p:sp>
        <p:nvSpPr>
          <p:cNvPr id="5" name="Footer Placeholder 4">
            <a:extLst>
              <a:ext uri="{FF2B5EF4-FFF2-40B4-BE49-F238E27FC236}">
                <a16:creationId xmlns:a16="http://schemas.microsoft.com/office/drawing/2014/main" id="{535F3EF0-EF71-4D92-A781-DE02522F5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816E5-CCD3-4BD7-9F55-E0C47A0F85F2}"/>
              </a:ext>
            </a:extLst>
          </p:cNvPr>
          <p:cNvSpPr>
            <a:spLocks noGrp="1"/>
          </p:cNvSpPr>
          <p:nvPr>
            <p:ph type="sldNum" sz="quarter" idx="12"/>
          </p:nvPr>
        </p:nvSpPr>
        <p:spPr/>
        <p:txBody>
          <a:bodyPr/>
          <a:lstStyle/>
          <a:p>
            <a:fld id="{21448E1D-6C71-46A3-9B22-0BBE8ABA6D7A}" type="slidenum">
              <a:rPr lang="en-US" smtClean="0"/>
              <a:t>‹#›</a:t>
            </a:fld>
            <a:endParaRPr lang="en-US"/>
          </a:p>
        </p:txBody>
      </p:sp>
    </p:spTree>
    <p:extLst>
      <p:ext uri="{BB962C8B-B14F-4D97-AF65-F5344CB8AC3E}">
        <p14:creationId xmlns:p14="http://schemas.microsoft.com/office/powerpoint/2010/main" val="17066018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F447FC-517A-4698-8C9E-87E0C65639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7D885E-1597-4C27-B36F-17C953C617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4CEF26-EFA0-48CF-BA3D-030AE3C3A806}"/>
              </a:ext>
            </a:extLst>
          </p:cNvPr>
          <p:cNvSpPr>
            <a:spLocks noGrp="1"/>
          </p:cNvSpPr>
          <p:nvPr>
            <p:ph type="dt" sz="half" idx="10"/>
          </p:nvPr>
        </p:nvSpPr>
        <p:spPr/>
        <p:txBody>
          <a:bodyPr/>
          <a:lstStyle/>
          <a:p>
            <a:fld id="{CFF1BDD1-CB82-4228-B0B4-24131563D242}" type="datetimeFigureOut">
              <a:rPr lang="en-US" smtClean="0"/>
              <a:t>11/3/2022</a:t>
            </a:fld>
            <a:endParaRPr lang="en-US"/>
          </a:p>
        </p:txBody>
      </p:sp>
      <p:sp>
        <p:nvSpPr>
          <p:cNvPr id="5" name="Footer Placeholder 4">
            <a:extLst>
              <a:ext uri="{FF2B5EF4-FFF2-40B4-BE49-F238E27FC236}">
                <a16:creationId xmlns:a16="http://schemas.microsoft.com/office/drawing/2014/main" id="{39335F60-3BF7-47D2-90C2-BC2789C3AB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C328F8-EAA5-4D1C-B7BA-52D862952823}"/>
              </a:ext>
            </a:extLst>
          </p:cNvPr>
          <p:cNvSpPr>
            <a:spLocks noGrp="1"/>
          </p:cNvSpPr>
          <p:nvPr>
            <p:ph type="sldNum" sz="quarter" idx="12"/>
          </p:nvPr>
        </p:nvSpPr>
        <p:spPr/>
        <p:txBody>
          <a:bodyPr/>
          <a:lstStyle/>
          <a:p>
            <a:fld id="{21448E1D-6C71-46A3-9B22-0BBE8ABA6D7A}" type="slidenum">
              <a:rPr lang="en-US" smtClean="0"/>
              <a:t>‹#›</a:t>
            </a:fld>
            <a:endParaRPr lang="en-US"/>
          </a:p>
        </p:txBody>
      </p:sp>
    </p:spTree>
    <p:extLst>
      <p:ext uri="{BB962C8B-B14F-4D97-AF65-F5344CB8AC3E}">
        <p14:creationId xmlns:p14="http://schemas.microsoft.com/office/powerpoint/2010/main" val="40999785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3B9BF-FEB0-4AB9-BE22-E01DBC8A74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EBF0D2-DAD4-4437-8EB4-666E4EC59F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F7A1EF-7305-4A1E-80D1-C64DF5D8A908}"/>
              </a:ext>
            </a:extLst>
          </p:cNvPr>
          <p:cNvSpPr>
            <a:spLocks noGrp="1"/>
          </p:cNvSpPr>
          <p:nvPr>
            <p:ph type="dt" sz="half" idx="10"/>
          </p:nvPr>
        </p:nvSpPr>
        <p:spPr/>
        <p:txBody>
          <a:bodyPr/>
          <a:lstStyle/>
          <a:p>
            <a:fld id="{5D366B50-2BB6-46C1-A307-71A5D8161656}" type="datetimeFigureOut">
              <a:rPr lang="en-US" smtClean="0"/>
              <a:t>11/3/2022</a:t>
            </a:fld>
            <a:endParaRPr lang="en-US"/>
          </a:p>
        </p:txBody>
      </p:sp>
      <p:sp>
        <p:nvSpPr>
          <p:cNvPr id="5" name="Footer Placeholder 4">
            <a:extLst>
              <a:ext uri="{FF2B5EF4-FFF2-40B4-BE49-F238E27FC236}">
                <a16:creationId xmlns:a16="http://schemas.microsoft.com/office/drawing/2014/main" id="{A8E889B8-AC6E-444B-9221-6AFE6AF25B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0CCE2E-581F-4D1D-B139-1BC2CDFC6DBA}"/>
              </a:ext>
            </a:extLst>
          </p:cNvPr>
          <p:cNvSpPr>
            <a:spLocks noGrp="1"/>
          </p:cNvSpPr>
          <p:nvPr>
            <p:ph type="sldNum" sz="quarter" idx="12"/>
          </p:nvPr>
        </p:nvSpPr>
        <p:spPr/>
        <p:txBody>
          <a:bodyPr/>
          <a:lstStyle/>
          <a:p>
            <a:fld id="{A61D6933-57CD-47FB-ACE3-C1754E65C229}" type="slidenum">
              <a:rPr lang="en-US" smtClean="0"/>
              <a:t>‹#›</a:t>
            </a:fld>
            <a:endParaRPr lang="en-US"/>
          </a:p>
        </p:txBody>
      </p:sp>
    </p:spTree>
    <p:extLst>
      <p:ext uri="{BB962C8B-B14F-4D97-AF65-F5344CB8AC3E}">
        <p14:creationId xmlns:p14="http://schemas.microsoft.com/office/powerpoint/2010/main" val="41778968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2283E-7512-4933-B4F9-B783E7AA73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FDDE6D-DAD9-4F17-8914-43561882DF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B16455-5689-4BD8-93F6-6B1B6E1AEA02}"/>
              </a:ext>
            </a:extLst>
          </p:cNvPr>
          <p:cNvSpPr>
            <a:spLocks noGrp="1"/>
          </p:cNvSpPr>
          <p:nvPr>
            <p:ph type="dt" sz="half" idx="10"/>
          </p:nvPr>
        </p:nvSpPr>
        <p:spPr/>
        <p:txBody>
          <a:bodyPr/>
          <a:lstStyle/>
          <a:p>
            <a:fld id="{5D366B50-2BB6-46C1-A307-71A5D8161656}" type="datetimeFigureOut">
              <a:rPr lang="en-US" smtClean="0"/>
              <a:t>11/3/2022</a:t>
            </a:fld>
            <a:endParaRPr lang="en-US"/>
          </a:p>
        </p:txBody>
      </p:sp>
      <p:sp>
        <p:nvSpPr>
          <p:cNvPr id="5" name="Footer Placeholder 4">
            <a:extLst>
              <a:ext uri="{FF2B5EF4-FFF2-40B4-BE49-F238E27FC236}">
                <a16:creationId xmlns:a16="http://schemas.microsoft.com/office/drawing/2014/main" id="{6AC4B4EA-A616-415C-BA20-2D0F31097C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B879C9-9C75-4A17-99C4-05133DA38BF9}"/>
              </a:ext>
            </a:extLst>
          </p:cNvPr>
          <p:cNvSpPr>
            <a:spLocks noGrp="1"/>
          </p:cNvSpPr>
          <p:nvPr>
            <p:ph type="sldNum" sz="quarter" idx="12"/>
          </p:nvPr>
        </p:nvSpPr>
        <p:spPr/>
        <p:txBody>
          <a:bodyPr/>
          <a:lstStyle/>
          <a:p>
            <a:fld id="{A61D6933-57CD-47FB-ACE3-C1754E65C229}" type="slidenum">
              <a:rPr lang="en-US" smtClean="0"/>
              <a:t>‹#›</a:t>
            </a:fld>
            <a:endParaRPr lang="en-US"/>
          </a:p>
        </p:txBody>
      </p:sp>
    </p:spTree>
    <p:extLst>
      <p:ext uri="{BB962C8B-B14F-4D97-AF65-F5344CB8AC3E}">
        <p14:creationId xmlns:p14="http://schemas.microsoft.com/office/powerpoint/2010/main" val="42726494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B6FDB-9657-4A90-A557-D33815C9EB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E80303-AD23-4537-8ED4-BFA407389E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38787F-49A2-4896-922B-EA6AC405A861}"/>
              </a:ext>
            </a:extLst>
          </p:cNvPr>
          <p:cNvSpPr>
            <a:spLocks noGrp="1"/>
          </p:cNvSpPr>
          <p:nvPr>
            <p:ph type="dt" sz="half" idx="10"/>
          </p:nvPr>
        </p:nvSpPr>
        <p:spPr/>
        <p:txBody>
          <a:bodyPr/>
          <a:lstStyle/>
          <a:p>
            <a:fld id="{5D366B50-2BB6-46C1-A307-71A5D8161656}" type="datetimeFigureOut">
              <a:rPr lang="en-US" smtClean="0"/>
              <a:t>11/3/2022</a:t>
            </a:fld>
            <a:endParaRPr lang="en-US"/>
          </a:p>
        </p:txBody>
      </p:sp>
      <p:sp>
        <p:nvSpPr>
          <p:cNvPr id="5" name="Footer Placeholder 4">
            <a:extLst>
              <a:ext uri="{FF2B5EF4-FFF2-40B4-BE49-F238E27FC236}">
                <a16:creationId xmlns:a16="http://schemas.microsoft.com/office/drawing/2014/main" id="{CD67EA83-15CC-49A9-9394-56F8CB29E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79B38E-2D7E-4C96-BB86-7356550EAD42}"/>
              </a:ext>
            </a:extLst>
          </p:cNvPr>
          <p:cNvSpPr>
            <a:spLocks noGrp="1"/>
          </p:cNvSpPr>
          <p:nvPr>
            <p:ph type="sldNum" sz="quarter" idx="12"/>
          </p:nvPr>
        </p:nvSpPr>
        <p:spPr/>
        <p:txBody>
          <a:bodyPr/>
          <a:lstStyle/>
          <a:p>
            <a:fld id="{A61D6933-57CD-47FB-ACE3-C1754E65C229}" type="slidenum">
              <a:rPr lang="en-US" smtClean="0"/>
              <a:t>‹#›</a:t>
            </a:fld>
            <a:endParaRPr lang="en-US"/>
          </a:p>
        </p:txBody>
      </p:sp>
    </p:spTree>
    <p:extLst>
      <p:ext uri="{BB962C8B-B14F-4D97-AF65-F5344CB8AC3E}">
        <p14:creationId xmlns:p14="http://schemas.microsoft.com/office/powerpoint/2010/main" val="846093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3EB94-85C9-4A82-AFDF-8912AAAADC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89C099-7013-4534-990C-9C178EA32C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0EE4CA-6693-446A-8711-8493CCEC83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533349-0AB7-4A37-8EC8-9488E49C40BE}"/>
              </a:ext>
            </a:extLst>
          </p:cNvPr>
          <p:cNvSpPr>
            <a:spLocks noGrp="1"/>
          </p:cNvSpPr>
          <p:nvPr>
            <p:ph type="dt" sz="half" idx="10"/>
          </p:nvPr>
        </p:nvSpPr>
        <p:spPr/>
        <p:txBody>
          <a:bodyPr/>
          <a:lstStyle/>
          <a:p>
            <a:fld id="{5D366B50-2BB6-46C1-A307-71A5D8161656}" type="datetimeFigureOut">
              <a:rPr lang="en-US" smtClean="0"/>
              <a:t>11/3/2022</a:t>
            </a:fld>
            <a:endParaRPr lang="en-US"/>
          </a:p>
        </p:txBody>
      </p:sp>
      <p:sp>
        <p:nvSpPr>
          <p:cNvPr id="6" name="Footer Placeholder 5">
            <a:extLst>
              <a:ext uri="{FF2B5EF4-FFF2-40B4-BE49-F238E27FC236}">
                <a16:creationId xmlns:a16="http://schemas.microsoft.com/office/drawing/2014/main" id="{376CB859-0E3E-4A70-929F-0ACC08DAFF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919428-26CE-41EC-A57A-B0E8EA06C56B}"/>
              </a:ext>
            </a:extLst>
          </p:cNvPr>
          <p:cNvSpPr>
            <a:spLocks noGrp="1"/>
          </p:cNvSpPr>
          <p:nvPr>
            <p:ph type="sldNum" sz="quarter" idx="12"/>
          </p:nvPr>
        </p:nvSpPr>
        <p:spPr/>
        <p:txBody>
          <a:bodyPr/>
          <a:lstStyle/>
          <a:p>
            <a:fld id="{A61D6933-57CD-47FB-ACE3-C1754E65C229}" type="slidenum">
              <a:rPr lang="en-US" smtClean="0"/>
              <a:t>‹#›</a:t>
            </a:fld>
            <a:endParaRPr lang="en-US"/>
          </a:p>
        </p:txBody>
      </p:sp>
    </p:spTree>
    <p:extLst>
      <p:ext uri="{BB962C8B-B14F-4D97-AF65-F5344CB8AC3E}">
        <p14:creationId xmlns:p14="http://schemas.microsoft.com/office/powerpoint/2010/main" val="26546671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FD89-46B7-4EEA-B392-E702CD306E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C93C78-0EBA-4BD2-87F8-DDE081D7DF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EFBDE3-E2D2-4139-ABFC-F67FEC990D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5B1353-EB34-42A7-9181-57DC419E66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D9AFE7-7B1B-4EDF-981B-C57FA41EF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11DA64-E5BA-4FBB-9BC9-FCAD423048CA}"/>
              </a:ext>
            </a:extLst>
          </p:cNvPr>
          <p:cNvSpPr>
            <a:spLocks noGrp="1"/>
          </p:cNvSpPr>
          <p:nvPr>
            <p:ph type="dt" sz="half" idx="10"/>
          </p:nvPr>
        </p:nvSpPr>
        <p:spPr/>
        <p:txBody>
          <a:bodyPr/>
          <a:lstStyle/>
          <a:p>
            <a:fld id="{5D366B50-2BB6-46C1-A307-71A5D8161656}" type="datetimeFigureOut">
              <a:rPr lang="en-US" smtClean="0"/>
              <a:t>11/3/2022</a:t>
            </a:fld>
            <a:endParaRPr lang="en-US"/>
          </a:p>
        </p:txBody>
      </p:sp>
      <p:sp>
        <p:nvSpPr>
          <p:cNvPr id="8" name="Footer Placeholder 7">
            <a:extLst>
              <a:ext uri="{FF2B5EF4-FFF2-40B4-BE49-F238E27FC236}">
                <a16:creationId xmlns:a16="http://schemas.microsoft.com/office/drawing/2014/main" id="{A8CE9D8C-B1D4-4CAE-AA35-D53AF6F8E3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D43F32-B400-496F-8DBA-C5657FE7DB66}"/>
              </a:ext>
            </a:extLst>
          </p:cNvPr>
          <p:cNvSpPr>
            <a:spLocks noGrp="1"/>
          </p:cNvSpPr>
          <p:nvPr>
            <p:ph type="sldNum" sz="quarter" idx="12"/>
          </p:nvPr>
        </p:nvSpPr>
        <p:spPr/>
        <p:txBody>
          <a:bodyPr/>
          <a:lstStyle/>
          <a:p>
            <a:fld id="{A61D6933-57CD-47FB-ACE3-C1754E65C229}" type="slidenum">
              <a:rPr lang="en-US" smtClean="0"/>
              <a:t>‹#›</a:t>
            </a:fld>
            <a:endParaRPr lang="en-US"/>
          </a:p>
        </p:txBody>
      </p:sp>
    </p:spTree>
    <p:extLst>
      <p:ext uri="{BB962C8B-B14F-4D97-AF65-F5344CB8AC3E}">
        <p14:creationId xmlns:p14="http://schemas.microsoft.com/office/powerpoint/2010/main" val="2879429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EC983-6457-454E-84A6-39056140E0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853D13-949B-4222-A931-9CC6E66E6E87}"/>
              </a:ext>
            </a:extLst>
          </p:cNvPr>
          <p:cNvSpPr>
            <a:spLocks noGrp="1"/>
          </p:cNvSpPr>
          <p:nvPr>
            <p:ph type="dt" sz="half" idx="10"/>
          </p:nvPr>
        </p:nvSpPr>
        <p:spPr/>
        <p:txBody>
          <a:bodyPr/>
          <a:lstStyle/>
          <a:p>
            <a:fld id="{5D366B50-2BB6-46C1-A307-71A5D8161656}" type="datetimeFigureOut">
              <a:rPr lang="en-US" smtClean="0"/>
              <a:t>11/3/2022</a:t>
            </a:fld>
            <a:endParaRPr lang="en-US"/>
          </a:p>
        </p:txBody>
      </p:sp>
      <p:sp>
        <p:nvSpPr>
          <p:cNvPr id="4" name="Footer Placeholder 3">
            <a:extLst>
              <a:ext uri="{FF2B5EF4-FFF2-40B4-BE49-F238E27FC236}">
                <a16:creationId xmlns:a16="http://schemas.microsoft.com/office/drawing/2014/main" id="{04E677B7-43F6-41B7-B653-AFB1E08827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7E805F-043D-4BBE-A5C3-5682CFA1BC3C}"/>
              </a:ext>
            </a:extLst>
          </p:cNvPr>
          <p:cNvSpPr>
            <a:spLocks noGrp="1"/>
          </p:cNvSpPr>
          <p:nvPr>
            <p:ph type="sldNum" sz="quarter" idx="12"/>
          </p:nvPr>
        </p:nvSpPr>
        <p:spPr/>
        <p:txBody>
          <a:bodyPr/>
          <a:lstStyle/>
          <a:p>
            <a:fld id="{A61D6933-57CD-47FB-ACE3-C1754E65C229}" type="slidenum">
              <a:rPr lang="en-US" smtClean="0"/>
              <a:t>‹#›</a:t>
            </a:fld>
            <a:endParaRPr lang="en-US"/>
          </a:p>
        </p:txBody>
      </p:sp>
    </p:spTree>
    <p:extLst>
      <p:ext uri="{BB962C8B-B14F-4D97-AF65-F5344CB8AC3E}">
        <p14:creationId xmlns:p14="http://schemas.microsoft.com/office/powerpoint/2010/main" val="27361612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874103-0970-42C6-BD35-089F26050963}"/>
              </a:ext>
            </a:extLst>
          </p:cNvPr>
          <p:cNvSpPr>
            <a:spLocks noGrp="1"/>
          </p:cNvSpPr>
          <p:nvPr>
            <p:ph type="dt" sz="half" idx="10"/>
          </p:nvPr>
        </p:nvSpPr>
        <p:spPr/>
        <p:txBody>
          <a:bodyPr/>
          <a:lstStyle/>
          <a:p>
            <a:fld id="{5D366B50-2BB6-46C1-A307-71A5D8161656}" type="datetimeFigureOut">
              <a:rPr lang="en-US" smtClean="0"/>
              <a:t>11/3/2022</a:t>
            </a:fld>
            <a:endParaRPr lang="en-US"/>
          </a:p>
        </p:txBody>
      </p:sp>
      <p:sp>
        <p:nvSpPr>
          <p:cNvPr id="3" name="Footer Placeholder 2">
            <a:extLst>
              <a:ext uri="{FF2B5EF4-FFF2-40B4-BE49-F238E27FC236}">
                <a16:creationId xmlns:a16="http://schemas.microsoft.com/office/drawing/2014/main" id="{1E054589-89AE-447C-ABF5-5E365E365D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35AA04-8888-4B4C-AA97-2EAA39CAE1E8}"/>
              </a:ext>
            </a:extLst>
          </p:cNvPr>
          <p:cNvSpPr>
            <a:spLocks noGrp="1"/>
          </p:cNvSpPr>
          <p:nvPr>
            <p:ph type="sldNum" sz="quarter" idx="12"/>
          </p:nvPr>
        </p:nvSpPr>
        <p:spPr/>
        <p:txBody>
          <a:bodyPr/>
          <a:lstStyle/>
          <a:p>
            <a:fld id="{A61D6933-57CD-47FB-ACE3-C1754E65C229}" type="slidenum">
              <a:rPr lang="en-US" smtClean="0"/>
              <a:t>‹#›</a:t>
            </a:fld>
            <a:endParaRPr lang="en-US"/>
          </a:p>
        </p:txBody>
      </p:sp>
    </p:spTree>
    <p:extLst>
      <p:ext uri="{BB962C8B-B14F-4D97-AF65-F5344CB8AC3E}">
        <p14:creationId xmlns:p14="http://schemas.microsoft.com/office/powerpoint/2010/main" val="511397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1E0A2-870E-4DD6-A6D5-40DFD17599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F9C6DC-2227-4527-B938-BE0F2FC9A9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909382-D60E-4790-A326-A538721DC15F}"/>
              </a:ext>
            </a:extLst>
          </p:cNvPr>
          <p:cNvSpPr>
            <a:spLocks noGrp="1"/>
          </p:cNvSpPr>
          <p:nvPr>
            <p:ph type="dt" sz="half" idx="10"/>
          </p:nvPr>
        </p:nvSpPr>
        <p:spPr/>
        <p:txBody>
          <a:bodyPr/>
          <a:lstStyle/>
          <a:p>
            <a:fld id="{33410E44-5D79-4012-92EC-9838A6E8113C}" type="datetimeFigureOut">
              <a:rPr lang="en-US" smtClean="0"/>
              <a:t>11/3/2022</a:t>
            </a:fld>
            <a:endParaRPr lang="en-US"/>
          </a:p>
        </p:txBody>
      </p:sp>
      <p:sp>
        <p:nvSpPr>
          <p:cNvPr id="5" name="Footer Placeholder 4">
            <a:extLst>
              <a:ext uri="{FF2B5EF4-FFF2-40B4-BE49-F238E27FC236}">
                <a16:creationId xmlns:a16="http://schemas.microsoft.com/office/drawing/2014/main" id="{05953D9F-8FB2-4A93-9BCD-2A438B015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469CBF-25A0-457D-BAAC-B4F66DC7D53A}"/>
              </a:ext>
            </a:extLst>
          </p:cNvPr>
          <p:cNvSpPr>
            <a:spLocks noGrp="1"/>
          </p:cNvSpPr>
          <p:nvPr>
            <p:ph type="sldNum" sz="quarter" idx="12"/>
          </p:nvPr>
        </p:nvSpPr>
        <p:spPr/>
        <p:txBody>
          <a:bodyPr/>
          <a:lstStyle/>
          <a:p>
            <a:fld id="{A4CBADF2-000B-4B67-AF21-66E6DAA26D4D}" type="slidenum">
              <a:rPr lang="en-US" smtClean="0"/>
              <a:t>‹#›</a:t>
            </a:fld>
            <a:endParaRPr lang="en-US"/>
          </a:p>
        </p:txBody>
      </p:sp>
    </p:spTree>
    <p:extLst>
      <p:ext uri="{BB962C8B-B14F-4D97-AF65-F5344CB8AC3E}">
        <p14:creationId xmlns:p14="http://schemas.microsoft.com/office/powerpoint/2010/main" val="296521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C4424-25A8-4EAB-B8E0-A91DD9D807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13DE35-E154-4910-AF8C-A59B4678B2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7B485D-BD54-49D0-91B6-D094665AB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F94A6-92A6-472B-96FE-3970378CE038}"/>
              </a:ext>
            </a:extLst>
          </p:cNvPr>
          <p:cNvSpPr>
            <a:spLocks noGrp="1"/>
          </p:cNvSpPr>
          <p:nvPr>
            <p:ph type="dt" sz="half" idx="10"/>
          </p:nvPr>
        </p:nvSpPr>
        <p:spPr/>
        <p:txBody>
          <a:bodyPr/>
          <a:lstStyle/>
          <a:p>
            <a:fld id="{5D366B50-2BB6-46C1-A307-71A5D8161656}" type="datetimeFigureOut">
              <a:rPr lang="en-US" smtClean="0"/>
              <a:t>11/3/2022</a:t>
            </a:fld>
            <a:endParaRPr lang="en-US"/>
          </a:p>
        </p:txBody>
      </p:sp>
      <p:sp>
        <p:nvSpPr>
          <p:cNvPr id="6" name="Footer Placeholder 5">
            <a:extLst>
              <a:ext uri="{FF2B5EF4-FFF2-40B4-BE49-F238E27FC236}">
                <a16:creationId xmlns:a16="http://schemas.microsoft.com/office/drawing/2014/main" id="{FB8A765B-9909-4B60-9418-229D13200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5A69C7-9526-47F7-B199-655DC968B40F}"/>
              </a:ext>
            </a:extLst>
          </p:cNvPr>
          <p:cNvSpPr>
            <a:spLocks noGrp="1"/>
          </p:cNvSpPr>
          <p:nvPr>
            <p:ph type="sldNum" sz="quarter" idx="12"/>
          </p:nvPr>
        </p:nvSpPr>
        <p:spPr/>
        <p:txBody>
          <a:bodyPr/>
          <a:lstStyle/>
          <a:p>
            <a:fld id="{A61D6933-57CD-47FB-ACE3-C1754E65C229}" type="slidenum">
              <a:rPr lang="en-US" smtClean="0"/>
              <a:t>‹#›</a:t>
            </a:fld>
            <a:endParaRPr lang="en-US"/>
          </a:p>
        </p:txBody>
      </p:sp>
    </p:spTree>
    <p:extLst>
      <p:ext uri="{BB962C8B-B14F-4D97-AF65-F5344CB8AC3E}">
        <p14:creationId xmlns:p14="http://schemas.microsoft.com/office/powerpoint/2010/main" val="21876292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0E4A-B0F9-4283-B56E-426B871ACD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9D7F33-2089-44DB-94A5-8AF07F8164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BDF582-5134-4913-B804-66D69A9ED7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EC1E03-244C-4E49-936D-6CE8FA300C6F}"/>
              </a:ext>
            </a:extLst>
          </p:cNvPr>
          <p:cNvSpPr>
            <a:spLocks noGrp="1"/>
          </p:cNvSpPr>
          <p:nvPr>
            <p:ph type="dt" sz="half" idx="10"/>
          </p:nvPr>
        </p:nvSpPr>
        <p:spPr/>
        <p:txBody>
          <a:bodyPr/>
          <a:lstStyle/>
          <a:p>
            <a:fld id="{5D366B50-2BB6-46C1-A307-71A5D8161656}" type="datetimeFigureOut">
              <a:rPr lang="en-US" smtClean="0"/>
              <a:t>11/3/2022</a:t>
            </a:fld>
            <a:endParaRPr lang="en-US"/>
          </a:p>
        </p:txBody>
      </p:sp>
      <p:sp>
        <p:nvSpPr>
          <p:cNvPr id="6" name="Footer Placeholder 5">
            <a:extLst>
              <a:ext uri="{FF2B5EF4-FFF2-40B4-BE49-F238E27FC236}">
                <a16:creationId xmlns:a16="http://schemas.microsoft.com/office/drawing/2014/main" id="{4E4CF317-E800-4140-9AE9-B43BE38FE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AB81F8-5EB0-4F65-BAC3-9E52DCCC291D}"/>
              </a:ext>
            </a:extLst>
          </p:cNvPr>
          <p:cNvSpPr>
            <a:spLocks noGrp="1"/>
          </p:cNvSpPr>
          <p:nvPr>
            <p:ph type="sldNum" sz="quarter" idx="12"/>
          </p:nvPr>
        </p:nvSpPr>
        <p:spPr/>
        <p:txBody>
          <a:bodyPr/>
          <a:lstStyle/>
          <a:p>
            <a:fld id="{A61D6933-57CD-47FB-ACE3-C1754E65C229}" type="slidenum">
              <a:rPr lang="en-US" smtClean="0"/>
              <a:t>‹#›</a:t>
            </a:fld>
            <a:endParaRPr lang="en-US"/>
          </a:p>
        </p:txBody>
      </p:sp>
    </p:spTree>
    <p:extLst>
      <p:ext uri="{BB962C8B-B14F-4D97-AF65-F5344CB8AC3E}">
        <p14:creationId xmlns:p14="http://schemas.microsoft.com/office/powerpoint/2010/main" val="36163385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B6192-56A1-41DE-8C2D-151B520405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F69244-2446-4A36-9EBA-2C3FF3A240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46F279-7182-4EAD-B88F-0AE99D2AFE0A}"/>
              </a:ext>
            </a:extLst>
          </p:cNvPr>
          <p:cNvSpPr>
            <a:spLocks noGrp="1"/>
          </p:cNvSpPr>
          <p:nvPr>
            <p:ph type="dt" sz="half" idx="10"/>
          </p:nvPr>
        </p:nvSpPr>
        <p:spPr/>
        <p:txBody>
          <a:bodyPr/>
          <a:lstStyle/>
          <a:p>
            <a:fld id="{5D366B50-2BB6-46C1-A307-71A5D8161656}" type="datetimeFigureOut">
              <a:rPr lang="en-US" smtClean="0"/>
              <a:t>11/3/2022</a:t>
            </a:fld>
            <a:endParaRPr lang="en-US"/>
          </a:p>
        </p:txBody>
      </p:sp>
      <p:sp>
        <p:nvSpPr>
          <p:cNvPr id="5" name="Footer Placeholder 4">
            <a:extLst>
              <a:ext uri="{FF2B5EF4-FFF2-40B4-BE49-F238E27FC236}">
                <a16:creationId xmlns:a16="http://schemas.microsoft.com/office/drawing/2014/main" id="{E6F6514B-137A-4FF8-ACBB-63B1A5B087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9F307B-2D31-473F-A27E-5E6CFDFFAAA8}"/>
              </a:ext>
            </a:extLst>
          </p:cNvPr>
          <p:cNvSpPr>
            <a:spLocks noGrp="1"/>
          </p:cNvSpPr>
          <p:nvPr>
            <p:ph type="sldNum" sz="quarter" idx="12"/>
          </p:nvPr>
        </p:nvSpPr>
        <p:spPr/>
        <p:txBody>
          <a:bodyPr/>
          <a:lstStyle/>
          <a:p>
            <a:fld id="{A61D6933-57CD-47FB-ACE3-C1754E65C229}" type="slidenum">
              <a:rPr lang="en-US" smtClean="0"/>
              <a:t>‹#›</a:t>
            </a:fld>
            <a:endParaRPr lang="en-US"/>
          </a:p>
        </p:txBody>
      </p:sp>
    </p:spTree>
    <p:extLst>
      <p:ext uri="{BB962C8B-B14F-4D97-AF65-F5344CB8AC3E}">
        <p14:creationId xmlns:p14="http://schemas.microsoft.com/office/powerpoint/2010/main" val="19160460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E0EC76-D89B-4B6C-AF6D-D8CC7427D4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51A5F5-3087-4879-AE4B-5EB03730A9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9C44EC-DFD2-4D7F-A5A4-ABA9C84470E0}"/>
              </a:ext>
            </a:extLst>
          </p:cNvPr>
          <p:cNvSpPr>
            <a:spLocks noGrp="1"/>
          </p:cNvSpPr>
          <p:nvPr>
            <p:ph type="dt" sz="half" idx="10"/>
          </p:nvPr>
        </p:nvSpPr>
        <p:spPr/>
        <p:txBody>
          <a:bodyPr/>
          <a:lstStyle/>
          <a:p>
            <a:fld id="{5D366B50-2BB6-46C1-A307-71A5D8161656}" type="datetimeFigureOut">
              <a:rPr lang="en-US" smtClean="0"/>
              <a:t>11/3/2022</a:t>
            </a:fld>
            <a:endParaRPr lang="en-US"/>
          </a:p>
        </p:txBody>
      </p:sp>
      <p:sp>
        <p:nvSpPr>
          <p:cNvPr id="5" name="Footer Placeholder 4">
            <a:extLst>
              <a:ext uri="{FF2B5EF4-FFF2-40B4-BE49-F238E27FC236}">
                <a16:creationId xmlns:a16="http://schemas.microsoft.com/office/drawing/2014/main" id="{D9B3110E-EB11-4312-B389-77070D4D67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69288A-A9E3-437A-988F-68A5C6B6380A}"/>
              </a:ext>
            </a:extLst>
          </p:cNvPr>
          <p:cNvSpPr>
            <a:spLocks noGrp="1"/>
          </p:cNvSpPr>
          <p:nvPr>
            <p:ph type="sldNum" sz="quarter" idx="12"/>
          </p:nvPr>
        </p:nvSpPr>
        <p:spPr/>
        <p:txBody>
          <a:bodyPr/>
          <a:lstStyle/>
          <a:p>
            <a:fld id="{A61D6933-57CD-47FB-ACE3-C1754E65C229}" type="slidenum">
              <a:rPr lang="en-US" smtClean="0"/>
              <a:t>‹#›</a:t>
            </a:fld>
            <a:endParaRPr lang="en-US"/>
          </a:p>
        </p:txBody>
      </p:sp>
    </p:spTree>
    <p:extLst>
      <p:ext uri="{BB962C8B-B14F-4D97-AF65-F5344CB8AC3E}">
        <p14:creationId xmlns:p14="http://schemas.microsoft.com/office/powerpoint/2010/main" val="688658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9580B-4422-450F-8BB2-34CC2FCF4F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1E7B0D-E578-457E-ADFE-5C545ED4FF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D719F-82FE-4E79-9C6C-E2BF7FEB85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541C7F-D597-4E0A-AD09-B0ACE5D5D9C6}"/>
              </a:ext>
            </a:extLst>
          </p:cNvPr>
          <p:cNvSpPr>
            <a:spLocks noGrp="1"/>
          </p:cNvSpPr>
          <p:nvPr>
            <p:ph type="dt" sz="half" idx="10"/>
          </p:nvPr>
        </p:nvSpPr>
        <p:spPr/>
        <p:txBody>
          <a:bodyPr/>
          <a:lstStyle/>
          <a:p>
            <a:fld id="{33410E44-5D79-4012-92EC-9838A6E8113C}" type="datetimeFigureOut">
              <a:rPr lang="en-US" smtClean="0"/>
              <a:t>11/3/2022</a:t>
            </a:fld>
            <a:endParaRPr lang="en-US"/>
          </a:p>
        </p:txBody>
      </p:sp>
      <p:sp>
        <p:nvSpPr>
          <p:cNvPr id="6" name="Footer Placeholder 5">
            <a:extLst>
              <a:ext uri="{FF2B5EF4-FFF2-40B4-BE49-F238E27FC236}">
                <a16:creationId xmlns:a16="http://schemas.microsoft.com/office/drawing/2014/main" id="{8A035A1C-D324-4D09-910D-4FC1D4EE47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99C247-AF55-429D-8777-CBF2A39DBE3F}"/>
              </a:ext>
            </a:extLst>
          </p:cNvPr>
          <p:cNvSpPr>
            <a:spLocks noGrp="1"/>
          </p:cNvSpPr>
          <p:nvPr>
            <p:ph type="sldNum" sz="quarter" idx="12"/>
          </p:nvPr>
        </p:nvSpPr>
        <p:spPr/>
        <p:txBody>
          <a:bodyPr/>
          <a:lstStyle/>
          <a:p>
            <a:fld id="{A4CBADF2-000B-4B67-AF21-66E6DAA26D4D}" type="slidenum">
              <a:rPr lang="en-US" smtClean="0"/>
              <a:t>‹#›</a:t>
            </a:fld>
            <a:endParaRPr lang="en-US"/>
          </a:p>
        </p:txBody>
      </p:sp>
    </p:spTree>
    <p:extLst>
      <p:ext uri="{BB962C8B-B14F-4D97-AF65-F5344CB8AC3E}">
        <p14:creationId xmlns:p14="http://schemas.microsoft.com/office/powerpoint/2010/main" val="3856012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5BE4B-EB4B-46EE-A84B-4A160DC573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C7102-E967-43F3-9540-273D06BE82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88A4E2-F738-45D2-970F-9789E82CBC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F15E73-497F-4CA3-A0AD-FDA98E2173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FA5F29-D7FB-498F-9809-E834D576A8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387010-FF27-4140-BB10-23AE4CC9D900}"/>
              </a:ext>
            </a:extLst>
          </p:cNvPr>
          <p:cNvSpPr>
            <a:spLocks noGrp="1"/>
          </p:cNvSpPr>
          <p:nvPr>
            <p:ph type="dt" sz="half" idx="10"/>
          </p:nvPr>
        </p:nvSpPr>
        <p:spPr/>
        <p:txBody>
          <a:bodyPr/>
          <a:lstStyle/>
          <a:p>
            <a:fld id="{33410E44-5D79-4012-92EC-9838A6E8113C}" type="datetimeFigureOut">
              <a:rPr lang="en-US" smtClean="0"/>
              <a:t>11/3/2022</a:t>
            </a:fld>
            <a:endParaRPr lang="en-US"/>
          </a:p>
        </p:txBody>
      </p:sp>
      <p:sp>
        <p:nvSpPr>
          <p:cNvPr id="8" name="Footer Placeholder 7">
            <a:extLst>
              <a:ext uri="{FF2B5EF4-FFF2-40B4-BE49-F238E27FC236}">
                <a16:creationId xmlns:a16="http://schemas.microsoft.com/office/drawing/2014/main" id="{E851DEB1-1DA0-46AC-8ADA-5EEFD090DD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BE4B48-B1AD-40C2-938C-32F1492DD342}"/>
              </a:ext>
            </a:extLst>
          </p:cNvPr>
          <p:cNvSpPr>
            <a:spLocks noGrp="1"/>
          </p:cNvSpPr>
          <p:nvPr>
            <p:ph type="sldNum" sz="quarter" idx="12"/>
          </p:nvPr>
        </p:nvSpPr>
        <p:spPr/>
        <p:txBody>
          <a:bodyPr/>
          <a:lstStyle/>
          <a:p>
            <a:fld id="{A4CBADF2-000B-4B67-AF21-66E6DAA26D4D}" type="slidenum">
              <a:rPr lang="en-US" smtClean="0"/>
              <a:t>‹#›</a:t>
            </a:fld>
            <a:endParaRPr lang="en-US"/>
          </a:p>
        </p:txBody>
      </p:sp>
    </p:spTree>
    <p:extLst>
      <p:ext uri="{BB962C8B-B14F-4D97-AF65-F5344CB8AC3E}">
        <p14:creationId xmlns:p14="http://schemas.microsoft.com/office/powerpoint/2010/main" val="229492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E40BD-F8E6-4795-ADDD-C8D5ED90DB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711015-B325-405A-BB5D-E0E496B3DCFE}"/>
              </a:ext>
            </a:extLst>
          </p:cNvPr>
          <p:cNvSpPr>
            <a:spLocks noGrp="1"/>
          </p:cNvSpPr>
          <p:nvPr>
            <p:ph type="dt" sz="half" idx="10"/>
          </p:nvPr>
        </p:nvSpPr>
        <p:spPr/>
        <p:txBody>
          <a:bodyPr/>
          <a:lstStyle/>
          <a:p>
            <a:fld id="{33410E44-5D79-4012-92EC-9838A6E8113C}" type="datetimeFigureOut">
              <a:rPr lang="en-US" smtClean="0"/>
              <a:t>11/3/2022</a:t>
            </a:fld>
            <a:endParaRPr lang="en-US"/>
          </a:p>
        </p:txBody>
      </p:sp>
      <p:sp>
        <p:nvSpPr>
          <p:cNvPr id="4" name="Footer Placeholder 3">
            <a:extLst>
              <a:ext uri="{FF2B5EF4-FFF2-40B4-BE49-F238E27FC236}">
                <a16:creationId xmlns:a16="http://schemas.microsoft.com/office/drawing/2014/main" id="{614AD1EE-D84E-4A08-9A9F-1AC55E1176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595E42-32F1-455D-AC6F-A04187E89427}"/>
              </a:ext>
            </a:extLst>
          </p:cNvPr>
          <p:cNvSpPr>
            <a:spLocks noGrp="1"/>
          </p:cNvSpPr>
          <p:nvPr>
            <p:ph type="sldNum" sz="quarter" idx="12"/>
          </p:nvPr>
        </p:nvSpPr>
        <p:spPr/>
        <p:txBody>
          <a:bodyPr/>
          <a:lstStyle/>
          <a:p>
            <a:fld id="{A4CBADF2-000B-4B67-AF21-66E6DAA26D4D}" type="slidenum">
              <a:rPr lang="en-US" smtClean="0"/>
              <a:t>‹#›</a:t>
            </a:fld>
            <a:endParaRPr lang="en-US"/>
          </a:p>
        </p:txBody>
      </p:sp>
    </p:spTree>
    <p:extLst>
      <p:ext uri="{BB962C8B-B14F-4D97-AF65-F5344CB8AC3E}">
        <p14:creationId xmlns:p14="http://schemas.microsoft.com/office/powerpoint/2010/main" val="2021307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DE1DCC-18F9-403D-A71F-CE47BDC9F3CB}"/>
              </a:ext>
            </a:extLst>
          </p:cNvPr>
          <p:cNvSpPr>
            <a:spLocks noGrp="1"/>
          </p:cNvSpPr>
          <p:nvPr>
            <p:ph type="dt" sz="half" idx="10"/>
          </p:nvPr>
        </p:nvSpPr>
        <p:spPr/>
        <p:txBody>
          <a:bodyPr/>
          <a:lstStyle/>
          <a:p>
            <a:fld id="{33410E44-5D79-4012-92EC-9838A6E8113C}" type="datetimeFigureOut">
              <a:rPr lang="en-US" smtClean="0"/>
              <a:t>11/3/2022</a:t>
            </a:fld>
            <a:endParaRPr lang="en-US"/>
          </a:p>
        </p:txBody>
      </p:sp>
      <p:sp>
        <p:nvSpPr>
          <p:cNvPr id="3" name="Footer Placeholder 2">
            <a:extLst>
              <a:ext uri="{FF2B5EF4-FFF2-40B4-BE49-F238E27FC236}">
                <a16:creationId xmlns:a16="http://schemas.microsoft.com/office/drawing/2014/main" id="{6FC1B1D7-12D8-47BC-A0FD-C3057A598C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018BCC-11C8-402F-AB2C-931AD43D3428}"/>
              </a:ext>
            </a:extLst>
          </p:cNvPr>
          <p:cNvSpPr>
            <a:spLocks noGrp="1"/>
          </p:cNvSpPr>
          <p:nvPr>
            <p:ph type="sldNum" sz="quarter" idx="12"/>
          </p:nvPr>
        </p:nvSpPr>
        <p:spPr/>
        <p:txBody>
          <a:bodyPr/>
          <a:lstStyle/>
          <a:p>
            <a:fld id="{A4CBADF2-000B-4B67-AF21-66E6DAA26D4D}" type="slidenum">
              <a:rPr lang="en-US" smtClean="0"/>
              <a:t>‹#›</a:t>
            </a:fld>
            <a:endParaRPr lang="en-US"/>
          </a:p>
        </p:txBody>
      </p:sp>
    </p:spTree>
    <p:extLst>
      <p:ext uri="{BB962C8B-B14F-4D97-AF65-F5344CB8AC3E}">
        <p14:creationId xmlns:p14="http://schemas.microsoft.com/office/powerpoint/2010/main" val="96493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B6559-6177-426D-ADF2-2AA0493D20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7D8EDE-F065-4EF1-869F-1714ADCB87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C5DB8E-5DF1-49C3-9DA1-3E2C6615BF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42E288-E645-4077-9A84-27D8FB03735E}"/>
              </a:ext>
            </a:extLst>
          </p:cNvPr>
          <p:cNvSpPr>
            <a:spLocks noGrp="1"/>
          </p:cNvSpPr>
          <p:nvPr>
            <p:ph type="dt" sz="half" idx="10"/>
          </p:nvPr>
        </p:nvSpPr>
        <p:spPr/>
        <p:txBody>
          <a:bodyPr/>
          <a:lstStyle/>
          <a:p>
            <a:fld id="{33410E44-5D79-4012-92EC-9838A6E8113C}" type="datetimeFigureOut">
              <a:rPr lang="en-US" smtClean="0"/>
              <a:t>11/3/2022</a:t>
            </a:fld>
            <a:endParaRPr lang="en-US"/>
          </a:p>
        </p:txBody>
      </p:sp>
      <p:sp>
        <p:nvSpPr>
          <p:cNvPr id="6" name="Footer Placeholder 5">
            <a:extLst>
              <a:ext uri="{FF2B5EF4-FFF2-40B4-BE49-F238E27FC236}">
                <a16:creationId xmlns:a16="http://schemas.microsoft.com/office/drawing/2014/main" id="{3CAC0AD0-35C7-404C-B292-259A659CC9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AF01B3-04D2-4CF6-A7F6-A427853B6A53}"/>
              </a:ext>
            </a:extLst>
          </p:cNvPr>
          <p:cNvSpPr>
            <a:spLocks noGrp="1"/>
          </p:cNvSpPr>
          <p:nvPr>
            <p:ph type="sldNum" sz="quarter" idx="12"/>
          </p:nvPr>
        </p:nvSpPr>
        <p:spPr/>
        <p:txBody>
          <a:bodyPr/>
          <a:lstStyle/>
          <a:p>
            <a:fld id="{A4CBADF2-000B-4B67-AF21-66E6DAA26D4D}" type="slidenum">
              <a:rPr lang="en-US" smtClean="0"/>
              <a:t>‹#›</a:t>
            </a:fld>
            <a:endParaRPr lang="en-US"/>
          </a:p>
        </p:txBody>
      </p:sp>
    </p:spTree>
    <p:extLst>
      <p:ext uri="{BB962C8B-B14F-4D97-AF65-F5344CB8AC3E}">
        <p14:creationId xmlns:p14="http://schemas.microsoft.com/office/powerpoint/2010/main" val="3120751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31938-2E5D-4221-9FDA-854971510C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53EA3D-83BB-4EB0-BCFB-92AF6D34F7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70E175-E131-4DA6-8BE1-F506EA71EE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2725AF-F865-464B-B8B1-0EB3F8DF943E}"/>
              </a:ext>
            </a:extLst>
          </p:cNvPr>
          <p:cNvSpPr>
            <a:spLocks noGrp="1"/>
          </p:cNvSpPr>
          <p:nvPr>
            <p:ph type="dt" sz="half" idx="10"/>
          </p:nvPr>
        </p:nvSpPr>
        <p:spPr/>
        <p:txBody>
          <a:bodyPr/>
          <a:lstStyle/>
          <a:p>
            <a:fld id="{33410E44-5D79-4012-92EC-9838A6E8113C}" type="datetimeFigureOut">
              <a:rPr lang="en-US" smtClean="0"/>
              <a:t>11/3/2022</a:t>
            </a:fld>
            <a:endParaRPr lang="en-US"/>
          </a:p>
        </p:txBody>
      </p:sp>
      <p:sp>
        <p:nvSpPr>
          <p:cNvPr id="6" name="Footer Placeholder 5">
            <a:extLst>
              <a:ext uri="{FF2B5EF4-FFF2-40B4-BE49-F238E27FC236}">
                <a16:creationId xmlns:a16="http://schemas.microsoft.com/office/drawing/2014/main" id="{3DB43BBB-741E-4088-A856-B061AD0DF2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511B6B-0E1C-4C97-B69D-3FA6CFB5B232}"/>
              </a:ext>
            </a:extLst>
          </p:cNvPr>
          <p:cNvSpPr>
            <a:spLocks noGrp="1"/>
          </p:cNvSpPr>
          <p:nvPr>
            <p:ph type="sldNum" sz="quarter" idx="12"/>
          </p:nvPr>
        </p:nvSpPr>
        <p:spPr/>
        <p:txBody>
          <a:bodyPr/>
          <a:lstStyle/>
          <a:p>
            <a:fld id="{A4CBADF2-000B-4B67-AF21-66E6DAA26D4D}" type="slidenum">
              <a:rPr lang="en-US" smtClean="0"/>
              <a:t>‹#›</a:t>
            </a:fld>
            <a:endParaRPr lang="en-US"/>
          </a:p>
        </p:txBody>
      </p:sp>
    </p:spTree>
    <p:extLst>
      <p:ext uri="{BB962C8B-B14F-4D97-AF65-F5344CB8AC3E}">
        <p14:creationId xmlns:p14="http://schemas.microsoft.com/office/powerpoint/2010/main" val="1059207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FC22FE-B8E6-4422-B764-CBD957DE7C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3FE8BE-FACF-435F-B59A-3F4CE8CC57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74C677-C471-4BF4-97D5-2BEB2C9151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410E44-5D79-4012-92EC-9838A6E8113C}" type="datetimeFigureOut">
              <a:rPr lang="en-US" smtClean="0"/>
              <a:t>11/3/2022</a:t>
            </a:fld>
            <a:endParaRPr lang="en-US"/>
          </a:p>
        </p:txBody>
      </p:sp>
      <p:sp>
        <p:nvSpPr>
          <p:cNvPr id="5" name="Footer Placeholder 4">
            <a:extLst>
              <a:ext uri="{FF2B5EF4-FFF2-40B4-BE49-F238E27FC236}">
                <a16:creationId xmlns:a16="http://schemas.microsoft.com/office/drawing/2014/main" id="{19AEE71B-CDD5-4A92-9F66-6C4159053F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771ABD-1344-4D32-88CB-C71E40F846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CBADF2-000B-4B67-AF21-66E6DAA26D4D}" type="slidenum">
              <a:rPr lang="en-US" smtClean="0"/>
              <a:t>‹#›</a:t>
            </a:fld>
            <a:endParaRPr lang="en-US"/>
          </a:p>
        </p:txBody>
      </p:sp>
    </p:spTree>
    <p:extLst>
      <p:ext uri="{BB962C8B-B14F-4D97-AF65-F5344CB8AC3E}">
        <p14:creationId xmlns:p14="http://schemas.microsoft.com/office/powerpoint/2010/main" val="254847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5CC6F0-7B3B-4A29-8FC0-859828C5D6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BCFFE5-7369-4625-8F64-6A3096C40D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92952A-EBA3-4076-AB5F-AA8C955263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F1BDD1-CB82-4228-B0B4-24131563D242}" type="datetimeFigureOut">
              <a:rPr lang="en-US" smtClean="0"/>
              <a:t>11/3/2022</a:t>
            </a:fld>
            <a:endParaRPr lang="en-US"/>
          </a:p>
        </p:txBody>
      </p:sp>
      <p:sp>
        <p:nvSpPr>
          <p:cNvPr id="5" name="Footer Placeholder 4">
            <a:extLst>
              <a:ext uri="{FF2B5EF4-FFF2-40B4-BE49-F238E27FC236}">
                <a16:creationId xmlns:a16="http://schemas.microsoft.com/office/drawing/2014/main" id="{F5F32F33-6390-42DF-9F52-71CDD4CBB8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60E40B-D6F4-4C26-8B49-626FC6222B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448E1D-6C71-46A3-9B22-0BBE8ABA6D7A}" type="slidenum">
              <a:rPr lang="en-US" smtClean="0"/>
              <a:t>‹#›</a:t>
            </a:fld>
            <a:endParaRPr lang="en-US"/>
          </a:p>
        </p:txBody>
      </p:sp>
    </p:spTree>
    <p:extLst>
      <p:ext uri="{BB962C8B-B14F-4D97-AF65-F5344CB8AC3E}">
        <p14:creationId xmlns:p14="http://schemas.microsoft.com/office/powerpoint/2010/main" val="15480163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BC6324-D783-4BC4-9075-5494F31E03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2C5D75-72E2-4547-9A03-A9BFABE453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347BE7-90C8-45F9-8392-06B0C4DDE8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366B50-2BB6-46C1-A307-71A5D8161656}" type="datetimeFigureOut">
              <a:rPr lang="en-US" smtClean="0"/>
              <a:t>11/3/2022</a:t>
            </a:fld>
            <a:endParaRPr lang="en-US"/>
          </a:p>
        </p:txBody>
      </p:sp>
      <p:sp>
        <p:nvSpPr>
          <p:cNvPr id="5" name="Footer Placeholder 4">
            <a:extLst>
              <a:ext uri="{FF2B5EF4-FFF2-40B4-BE49-F238E27FC236}">
                <a16:creationId xmlns:a16="http://schemas.microsoft.com/office/drawing/2014/main" id="{341E9DD0-BCB2-4A73-8607-9592C69223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113309-6A67-45B1-9E2D-7E388ACBB1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1D6933-57CD-47FB-ACE3-C1754E65C229}" type="slidenum">
              <a:rPr lang="en-US" smtClean="0"/>
              <a:t>‹#›</a:t>
            </a:fld>
            <a:endParaRPr lang="en-US"/>
          </a:p>
        </p:txBody>
      </p:sp>
    </p:spTree>
    <p:extLst>
      <p:ext uri="{BB962C8B-B14F-4D97-AF65-F5344CB8AC3E}">
        <p14:creationId xmlns:p14="http://schemas.microsoft.com/office/powerpoint/2010/main" val="26442071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hyperlink" Target="https://app.oregonstudentaid.gov/"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24.sv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26.sv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chart" Target="../charts/chart1.xml"/><Relationship Id="rId7" Type="http://schemas.openxmlformats.org/officeDocument/2006/relationships/image" Target="../media/image48.svg"/><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29.xml"/><Relationship Id="rId5" Type="http://schemas.openxmlformats.org/officeDocument/2006/relationships/image" Target="../media/image55.png"/><Relationship Id="rId4" Type="http://schemas.openxmlformats.org/officeDocument/2006/relationships/image" Target="../media/image54.sv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29.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21.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notesSlide" Target="../notesSlides/notesSlide21.xml"/><Relationship Id="rId1" Type="http://schemas.openxmlformats.org/officeDocument/2006/relationships/slideLayout" Target="../slideLayouts/slideLayout29.xml"/><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0.png"/><Relationship Id="rId7" Type="http://schemas.openxmlformats.org/officeDocument/2006/relationships/image" Target="../media/image73.png"/><Relationship Id="rId12" Type="http://schemas.openxmlformats.org/officeDocument/2006/relationships/image" Target="../media/image69.svg"/><Relationship Id="rId2" Type="http://schemas.openxmlformats.org/officeDocument/2006/relationships/notesSlide" Target="../notesSlides/notesSlide23.xml"/><Relationship Id="rId1" Type="http://schemas.openxmlformats.org/officeDocument/2006/relationships/slideLayout" Target="../slideLayouts/slideLayout29.xml"/><Relationship Id="rId6" Type="http://schemas.openxmlformats.org/officeDocument/2006/relationships/image" Target="../media/image72.svg"/><Relationship Id="rId11" Type="http://schemas.openxmlformats.org/officeDocument/2006/relationships/image" Target="../media/image68.png"/><Relationship Id="rId5" Type="http://schemas.openxmlformats.org/officeDocument/2006/relationships/image" Target="../media/image71.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29.xml"/><Relationship Id="rId4" Type="http://schemas.openxmlformats.org/officeDocument/2006/relationships/image" Target="../media/image76.svg"/></Relationships>
</file>

<file path=ppt/slides/_rels/slide25.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0.png"/><Relationship Id="rId7" Type="http://schemas.openxmlformats.org/officeDocument/2006/relationships/image" Target="../media/image73.png"/><Relationship Id="rId12" Type="http://schemas.openxmlformats.org/officeDocument/2006/relationships/image" Target="../media/image69.svg"/><Relationship Id="rId2" Type="http://schemas.openxmlformats.org/officeDocument/2006/relationships/notesSlide" Target="../notesSlides/notesSlide25.xml"/><Relationship Id="rId1" Type="http://schemas.openxmlformats.org/officeDocument/2006/relationships/slideLayout" Target="../slideLayouts/slideLayout29.xml"/><Relationship Id="rId6" Type="http://schemas.openxmlformats.org/officeDocument/2006/relationships/image" Target="../media/image77.sv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79.svg"/><Relationship Id="rId4" Type="http://schemas.openxmlformats.org/officeDocument/2006/relationships/image" Target="../media/image61.svg"/><Relationship Id="rId9"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6.xml"/><Relationship Id="rId1" Type="http://schemas.openxmlformats.org/officeDocument/2006/relationships/slideLayout" Target="../slideLayouts/slideLayout29.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2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7.xml"/><Relationship Id="rId1" Type="http://schemas.openxmlformats.org/officeDocument/2006/relationships/slideLayout" Target="../slideLayouts/slideLayout29.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2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8.xml"/><Relationship Id="rId1" Type="http://schemas.openxmlformats.org/officeDocument/2006/relationships/slideLayout" Target="../slideLayouts/slideLayout29.xml"/><Relationship Id="rId5" Type="http://schemas.openxmlformats.org/officeDocument/2006/relationships/image" Target="../media/image90.jpeg"/><Relationship Id="rId4" Type="http://schemas.openxmlformats.org/officeDocument/2006/relationships/image" Target="../media/image89.jpeg"/></Relationships>
</file>

<file path=ppt/slides/_rels/slide2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3.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1.xml"/><Relationship Id="rId1" Type="http://schemas.openxmlformats.org/officeDocument/2006/relationships/slideLayout" Target="../slideLayouts/slideLayout29.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28B6D-17DF-422C-916B-E1869E39CB9A}"/>
              </a:ext>
              <a:ext uri="{C183D7F6-B498-43B3-948B-1728B52AA6E4}">
                <adec:decorative xmlns:adec="http://schemas.microsoft.com/office/drawing/2017/decorative" val="1"/>
              </a:ext>
            </a:extLst>
          </p:cNvPr>
          <p:cNvPicPr>
            <a:picLocks noChangeAspect="1"/>
          </p:cNvPicPr>
          <p:nvPr/>
        </p:nvPicPr>
        <p:blipFill rotWithShape="1">
          <a:blip r:embed="rId3" cstate="email">
            <a:alphaModFix amt="7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Diagonal Corners Rounded 6">
            <a:extLst>
              <a:ext uri="{FF2B5EF4-FFF2-40B4-BE49-F238E27FC236}">
                <a16:creationId xmlns:a16="http://schemas.microsoft.com/office/drawing/2014/main" id="{75D29CC6-40FE-47AC-9F02-716E01257FEE}"/>
              </a:ext>
            </a:extLst>
          </p:cNvPr>
          <p:cNvSpPr/>
          <p:nvPr/>
        </p:nvSpPr>
        <p:spPr>
          <a:xfrm>
            <a:off x="3610271" y="1304347"/>
            <a:ext cx="7868092" cy="4805916"/>
          </a:xfrm>
          <a:prstGeom prst="round2DiagRect">
            <a:avLst/>
          </a:prstGeom>
          <a:solidFill>
            <a:schemeClr val="accent3">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61565CBB-631D-4334-8CF9-E37B126BE257}"/>
              </a:ext>
            </a:extLst>
          </p:cNvPr>
          <p:cNvGrpSpPr/>
          <p:nvPr/>
        </p:nvGrpSpPr>
        <p:grpSpPr>
          <a:xfrm>
            <a:off x="4234864" y="1767890"/>
            <a:ext cx="6287560" cy="1298844"/>
            <a:chOff x="838200" y="339436"/>
            <a:chExt cx="6106477" cy="1298844"/>
          </a:xfrm>
        </p:grpSpPr>
        <p:sp>
          <p:nvSpPr>
            <p:cNvPr id="9" name="TextBox 8">
              <a:extLst>
                <a:ext uri="{FF2B5EF4-FFF2-40B4-BE49-F238E27FC236}">
                  <a16:creationId xmlns:a16="http://schemas.microsoft.com/office/drawing/2014/main" id="{1A2AC6AB-EE7F-4009-AD17-E6681DE93C2C}"/>
                </a:ext>
              </a:extLst>
            </p:cNvPr>
            <p:cNvSpPr txBox="1"/>
            <p:nvPr/>
          </p:nvSpPr>
          <p:spPr>
            <a:xfrm>
              <a:off x="838200" y="339436"/>
              <a:ext cx="3997036" cy="707886"/>
            </a:xfrm>
            <a:prstGeom prst="rect">
              <a:avLst/>
            </a:prstGeom>
            <a:noFill/>
          </p:spPr>
          <p:txBody>
            <a:bodyPr wrap="square" rtlCol="0">
              <a:spAutoFit/>
            </a:bodyPr>
            <a:lstStyle/>
            <a:p>
              <a:r>
                <a:rPr lang="en-US" sz="4000" dirty="0">
                  <a:solidFill>
                    <a:schemeClr val="bg1"/>
                  </a:solidFill>
                  <a:latin typeface="Arial Black" panose="020B0A04020102020204" pitchFamily="34" charset="0"/>
                </a:rPr>
                <a:t>Finding Funds</a:t>
              </a:r>
            </a:p>
          </p:txBody>
        </p:sp>
        <p:sp>
          <p:nvSpPr>
            <p:cNvPr id="10" name="TextBox 9">
              <a:extLst>
                <a:ext uri="{FF2B5EF4-FFF2-40B4-BE49-F238E27FC236}">
                  <a16:creationId xmlns:a16="http://schemas.microsoft.com/office/drawing/2014/main" id="{1D7499DA-D698-4091-A753-7204348D4E3B}"/>
                </a:ext>
              </a:extLst>
            </p:cNvPr>
            <p:cNvSpPr txBox="1"/>
            <p:nvPr/>
          </p:nvSpPr>
          <p:spPr>
            <a:xfrm>
              <a:off x="838200" y="776506"/>
              <a:ext cx="6106477" cy="861774"/>
            </a:xfrm>
            <a:prstGeom prst="rect">
              <a:avLst/>
            </a:prstGeom>
            <a:noFill/>
          </p:spPr>
          <p:txBody>
            <a:bodyPr wrap="square" rtlCol="0">
              <a:spAutoFit/>
            </a:bodyPr>
            <a:lstStyle/>
            <a:p>
              <a:r>
                <a:rPr lang="en-US" sz="5000" dirty="0">
                  <a:solidFill>
                    <a:schemeClr val="bg1"/>
                  </a:solidFill>
                  <a:latin typeface="Trebuchet MS" panose="020B0603020202020204" pitchFamily="34" charset="0"/>
                </a:rPr>
                <a:t>For Oregon Students</a:t>
              </a:r>
            </a:p>
          </p:txBody>
        </p:sp>
      </p:grpSp>
      <p:sp>
        <p:nvSpPr>
          <p:cNvPr id="11" name="TextBox 10">
            <a:extLst>
              <a:ext uri="{FF2B5EF4-FFF2-40B4-BE49-F238E27FC236}">
                <a16:creationId xmlns:a16="http://schemas.microsoft.com/office/drawing/2014/main" id="{C340E0DD-B63D-485A-865B-81159ED76E2C}"/>
              </a:ext>
            </a:extLst>
          </p:cNvPr>
          <p:cNvSpPr txBox="1"/>
          <p:nvPr/>
        </p:nvSpPr>
        <p:spPr>
          <a:xfrm>
            <a:off x="4234864" y="3358729"/>
            <a:ext cx="7071035" cy="523220"/>
          </a:xfrm>
          <a:prstGeom prst="rect">
            <a:avLst/>
          </a:prstGeom>
          <a:noFill/>
        </p:spPr>
        <p:txBody>
          <a:bodyPr wrap="square" rtlCol="0">
            <a:spAutoFit/>
          </a:bodyPr>
          <a:lstStyle/>
          <a:p>
            <a:r>
              <a:rPr lang="en-US" sz="2800" dirty="0">
                <a:solidFill>
                  <a:schemeClr val="bg1"/>
                </a:solidFill>
              </a:rPr>
              <a:t>Presenter:</a:t>
            </a:r>
          </a:p>
        </p:txBody>
      </p:sp>
      <p:sp>
        <p:nvSpPr>
          <p:cNvPr id="12" name="TextBox 11">
            <a:extLst>
              <a:ext uri="{FF2B5EF4-FFF2-40B4-BE49-F238E27FC236}">
                <a16:creationId xmlns:a16="http://schemas.microsoft.com/office/drawing/2014/main" id="{D9FBB027-D960-477E-9F60-F169812F8AE1}"/>
              </a:ext>
            </a:extLst>
          </p:cNvPr>
          <p:cNvSpPr txBox="1"/>
          <p:nvPr/>
        </p:nvSpPr>
        <p:spPr>
          <a:xfrm>
            <a:off x="4234864" y="4173944"/>
            <a:ext cx="6826102" cy="400110"/>
          </a:xfrm>
          <a:prstGeom prst="rect">
            <a:avLst/>
          </a:prstGeom>
          <a:noFill/>
        </p:spPr>
        <p:txBody>
          <a:bodyPr wrap="square" rtlCol="0">
            <a:spAutoFit/>
          </a:bodyPr>
          <a:lstStyle/>
          <a:p>
            <a:r>
              <a:rPr lang="en-US" sz="2000" dirty="0">
                <a:solidFill>
                  <a:schemeClr val="bg1"/>
                </a:solidFill>
              </a:rPr>
              <a:t>Date:</a:t>
            </a:r>
          </a:p>
        </p:txBody>
      </p:sp>
      <p:pic>
        <p:nvPicPr>
          <p:cNvPr id="14" name="Picture 13" descr="Text&#10;&#10;Description automatically generated">
            <a:extLst>
              <a:ext uri="{FF2B5EF4-FFF2-40B4-BE49-F238E27FC236}">
                <a16:creationId xmlns:a16="http://schemas.microsoft.com/office/drawing/2014/main" id="{93FD8239-1083-4656-B052-3E1F7BB1CE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5881" y="4593605"/>
            <a:ext cx="2545085" cy="1260351"/>
          </a:xfrm>
          <a:prstGeom prst="rect">
            <a:avLst/>
          </a:prstGeom>
        </p:spPr>
      </p:pic>
    </p:spTree>
    <p:extLst>
      <p:ext uri="{BB962C8B-B14F-4D97-AF65-F5344CB8AC3E}">
        <p14:creationId xmlns:p14="http://schemas.microsoft.com/office/powerpoint/2010/main" val="762466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17C9FD9-D77F-4E87-84EB-EDC2E1AB92F6}"/>
              </a:ext>
            </a:extLst>
          </p:cNvPr>
          <p:cNvGrpSpPr/>
          <p:nvPr/>
        </p:nvGrpSpPr>
        <p:grpSpPr>
          <a:xfrm>
            <a:off x="413906" y="346363"/>
            <a:ext cx="6291694" cy="935309"/>
            <a:chOff x="838200" y="339436"/>
            <a:chExt cx="4185526" cy="935309"/>
          </a:xfrm>
        </p:grpSpPr>
        <p:sp>
          <p:nvSpPr>
            <p:cNvPr id="6" name="TextBox 5">
              <a:extLst>
                <a:ext uri="{FF2B5EF4-FFF2-40B4-BE49-F238E27FC236}">
                  <a16:creationId xmlns:a16="http://schemas.microsoft.com/office/drawing/2014/main" id="{D6DAEA1F-ED80-4363-9920-43FF4D13BF4B}"/>
                </a:ext>
              </a:extLst>
            </p:cNvPr>
            <p:cNvSpPr txBox="1"/>
            <p:nvPr/>
          </p:nvSpPr>
          <p:spPr>
            <a:xfrm>
              <a:off x="838200" y="339436"/>
              <a:ext cx="3997036" cy="400110"/>
            </a:xfrm>
            <a:prstGeom prst="rect">
              <a:avLst/>
            </a:prstGeom>
            <a:noFill/>
          </p:spPr>
          <p:txBody>
            <a:bodyPr wrap="square" rtlCol="0">
              <a:spAutoFit/>
            </a:bodyPr>
            <a:lstStyle/>
            <a:p>
              <a:r>
                <a:rPr lang="en-US" sz="2000" dirty="0">
                  <a:solidFill>
                    <a:schemeClr val="accent5"/>
                  </a:solidFill>
                  <a:latin typeface="Arial" panose="020B0604020202020204" pitchFamily="34" charset="0"/>
                  <a:cs typeface="Arial" panose="020B0604020202020204" pitchFamily="34" charset="0"/>
                </a:rPr>
                <a:t>creating an</a:t>
              </a:r>
            </a:p>
          </p:txBody>
        </p:sp>
        <p:sp>
          <p:nvSpPr>
            <p:cNvPr id="7" name="TextBox 6">
              <a:extLst>
                <a:ext uri="{FF2B5EF4-FFF2-40B4-BE49-F238E27FC236}">
                  <a16:creationId xmlns:a16="http://schemas.microsoft.com/office/drawing/2014/main" id="{C4E7DB1D-E1D7-43EE-8451-1FC638871EC5}"/>
                </a:ext>
              </a:extLst>
            </p:cNvPr>
            <p:cNvSpPr txBox="1"/>
            <p:nvPr/>
          </p:nvSpPr>
          <p:spPr>
            <a:xfrm>
              <a:off x="838200" y="566859"/>
              <a:ext cx="4185526" cy="707886"/>
            </a:xfrm>
            <a:prstGeom prst="rect">
              <a:avLst/>
            </a:prstGeom>
            <a:noFill/>
          </p:spPr>
          <p:txBody>
            <a:bodyPr wrap="square" rtlCol="0">
              <a:spAutoFit/>
            </a:bodyPr>
            <a:lstStyle/>
            <a:p>
              <a:r>
                <a:rPr lang="en-US" sz="4000" dirty="0">
                  <a:latin typeface="Arial Black" panose="020B0A04020102020204" pitchFamily="34" charset="0"/>
                </a:rPr>
                <a:t>OSAC </a:t>
              </a:r>
              <a:r>
                <a:rPr lang="en-US" sz="4000" dirty="0">
                  <a:latin typeface="Trebuchet MS" panose="020B0603020202020204" pitchFamily="34" charset="0"/>
                </a:rPr>
                <a:t>Portal Account</a:t>
              </a:r>
              <a:endParaRPr lang="en-US" sz="5000" dirty="0">
                <a:latin typeface="Trebuchet MS" panose="020B0603020202020204" pitchFamily="34" charset="0"/>
              </a:endParaRPr>
            </a:p>
          </p:txBody>
        </p:sp>
      </p:grpSp>
      <p:sp>
        <p:nvSpPr>
          <p:cNvPr id="8" name="TextBox 7">
            <a:extLst>
              <a:ext uri="{FF2B5EF4-FFF2-40B4-BE49-F238E27FC236}">
                <a16:creationId xmlns:a16="http://schemas.microsoft.com/office/drawing/2014/main" id="{9084630C-FE84-4963-A8EB-77596C329FB2}"/>
              </a:ext>
            </a:extLst>
          </p:cNvPr>
          <p:cNvSpPr txBox="1"/>
          <p:nvPr/>
        </p:nvSpPr>
        <p:spPr>
          <a:xfrm>
            <a:off x="612250" y="1923811"/>
            <a:ext cx="3840480" cy="2862322"/>
          </a:xfrm>
          <a:prstGeom prst="rect">
            <a:avLst/>
          </a:prstGeom>
          <a:noFill/>
        </p:spPr>
        <p:txBody>
          <a:bodyPr wrap="square" rtlCol="0">
            <a:spAutoFit/>
          </a:bodyPr>
          <a:lstStyle/>
          <a:p>
            <a:pPr marL="457200" indent="-457200">
              <a:buAutoNum type="arabicPeriod"/>
            </a:pPr>
            <a:r>
              <a:rPr lang="en-US" sz="2000" dirty="0"/>
              <a:t>Use your legal name, make sure it is the same name as the one on your FAFSA/ORSAA</a:t>
            </a:r>
          </a:p>
          <a:p>
            <a:pPr marL="457200" indent="-457200">
              <a:buAutoNum type="arabicPeriod"/>
            </a:pPr>
            <a:endParaRPr lang="en-US" sz="2000" dirty="0"/>
          </a:p>
          <a:p>
            <a:pPr marL="457200" indent="-457200">
              <a:buAutoNum type="arabicPeriod"/>
            </a:pPr>
            <a:endParaRPr lang="en-US" sz="2000" dirty="0"/>
          </a:p>
          <a:p>
            <a:pPr marL="457200" indent="-457200">
              <a:buAutoNum type="arabicPeriod"/>
            </a:pPr>
            <a:r>
              <a:rPr lang="en-US" sz="2000" dirty="0"/>
              <a:t>Password must be 12 characters including digits, upper case letter, lower case letter, and symbol (e.g. @$%)</a:t>
            </a:r>
          </a:p>
        </p:txBody>
      </p:sp>
      <p:pic>
        <p:nvPicPr>
          <p:cNvPr id="10" name="Picture 9" descr="Qr code&#10;&#10;Description automatically generated">
            <a:extLst>
              <a:ext uri="{FF2B5EF4-FFF2-40B4-BE49-F238E27FC236}">
                <a16:creationId xmlns:a16="http://schemas.microsoft.com/office/drawing/2014/main" id="{2FEC2674-F4E5-4830-BA57-974CD39507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308" y="5148254"/>
            <a:ext cx="1135960" cy="1135960"/>
          </a:xfrm>
          <a:prstGeom prst="rect">
            <a:avLst/>
          </a:prstGeom>
        </p:spPr>
      </p:pic>
      <p:sp>
        <p:nvSpPr>
          <p:cNvPr id="11" name="TextBox 10">
            <a:extLst>
              <a:ext uri="{FF2B5EF4-FFF2-40B4-BE49-F238E27FC236}">
                <a16:creationId xmlns:a16="http://schemas.microsoft.com/office/drawing/2014/main" id="{60DC49E2-5BF2-4FC6-AC6C-A549B640027A}"/>
              </a:ext>
            </a:extLst>
          </p:cNvPr>
          <p:cNvSpPr txBox="1"/>
          <p:nvPr/>
        </p:nvSpPr>
        <p:spPr>
          <a:xfrm>
            <a:off x="1106308" y="6276042"/>
            <a:ext cx="3840480" cy="369332"/>
          </a:xfrm>
          <a:prstGeom prst="rect">
            <a:avLst/>
          </a:prstGeom>
          <a:noFill/>
        </p:spPr>
        <p:txBody>
          <a:bodyPr wrap="square" rtlCol="0">
            <a:spAutoFit/>
          </a:bodyPr>
          <a:lstStyle/>
          <a:p>
            <a:r>
              <a:rPr lang="en-US" sz="1800" dirty="0">
                <a:hlinkClick r:id="rId4"/>
              </a:rPr>
              <a:t>https://app.oregonstudentaid.gov/</a:t>
            </a:r>
            <a:r>
              <a:rPr lang="en-US" sz="1800" dirty="0"/>
              <a:t> </a:t>
            </a:r>
          </a:p>
        </p:txBody>
      </p:sp>
      <p:pic>
        <p:nvPicPr>
          <p:cNvPr id="3" name="Picture 2" descr="Graphical user interface&#10;&#10;Description automatically generated">
            <a:extLst>
              <a:ext uri="{FF2B5EF4-FFF2-40B4-BE49-F238E27FC236}">
                <a16:creationId xmlns:a16="http://schemas.microsoft.com/office/drawing/2014/main" id="{832C5F54-C9EC-46BF-B7A7-BCC86451EE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4476" y="1368801"/>
            <a:ext cx="6626524" cy="5091907"/>
          </a:xfrm>
          <a:prstGeom prst="rect">
            <a:avLst/>
          </a:prstGeom>
        </p:spPr>
      </p:pic>
    </p:spTree>
    <p:extLst>
      <p:ext uri="{BB962C8B-B14F-4D97-AF65-F5344CB8AC3E}">
        <p14:creationId xmlns:p14="http://schemas.microsoft.com/office/powerpoint/2010/main" val="2313839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icture 122" descr="Trees in forest">
            <a:extLst>
              <a:ext uri="{FF2B5EF4-FFF2-40B4-BE49-F238E27FC236}">
                <a16:creationId xmlns:a16="http://schemas.microsoft.com/office/drawing/2014/main" id="{F613A75B-C596-438A-93A4-B3189703180A}"/>
              </a:ext>
            </a:extLst>
          </p:cNvPr>
          <p:cNvPicPr>
            <a:picLocks noChangeAspect="1"/>
          </p:cNvPicPr>
          <p:nvPr/>
        </p:nvPicPr>
        <p:blipFill>
          <a:blip r:embed="rId3" cstate="email">
            <a:alphaModFix amt="2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F93395B6-2103-4931-BF30-88CFA3C90CDB}"/>
              </a:ext>
            </a:extLst>
          </p:cNvPr>
          <p:cNvGrpSpPr/>
          <p:nvPr/>
        </p:nvGrpSpPr>
        <p:grpSpPr>
          <a:xfrm>
            <a:off x="419551" y="117763"/>
            <a:ext cx="6654406" cy="935309"/>
            <a:chOff x="838200" y="339436"/>
            <a:chExt cx="4426819" cy="935309"/>
          </a:xfrm>
        </p:grpSpPr>
        <p:sp>
          <p:nvSpPr>
            <p:cNvPr id="3" name="TextBox 2">
              <a:extLst>
                <a:ext uri="{FF2B5EF4-FFF2-40B4-BE49-F238E27FC236}">
                  <a16:creationId xmlns:a16="http://schemas.microsoft.com/office/drawing/2014/main" id="{15F20A38-6F01-4842-A5DA-788F5FE66451}"/>
                </a:ext>
              </a:extLst>
            </p:cNvPr>
            <p:cNvSpPr txBox="1"/>
            <p:nvPr/>
          </p:nvSpPr>
          <p:spPr>
            <a:xfrm>
              <a:off x="838200" y="339436"/>
              <a:ext cx="3997036" cy="400110"/>
            </a:xfrm>
            <a:prstGeom prst="rect">
              <a:avLst/>
            </a:prstGeom>
            <a:noFill/>
          </p:spPr>
          <p:txBody>
            <a:bodyPr wrap="square" rtlCol="0">
              <a:spAutoFit/>
            </a:bodyPr>
            <a:lstStyle/>
            <a:p>
              <a:r>
                <a:rPr lang="en-US" sz="2000" dirty="0">
                  <a:solidFill>
                    <a:schemeClr val="accent5"/>
                  </a:solidFill>
                  <a:latin typeface="Arial" panose="020B0604020202020204" pitchFamily="34" charset="0"/>
                  <a:cs typeface="Arial" panose="020B0604020202020204" pitchFamily="34" charset="0"/>
                </a:rPr>
                <a:t>getting to know the </a:t>
              </a:r>
            </a:p>
          </p:txBody>
        </p:sp>
        <p:sp>
          <p:nvSpPr>
            <p:cNvPr id="4" name="TextBox 3">
              <a:extLst>
                <a:ext uri="{FF2B5EF4-FFF2-40B4-BE49-F238E27FC236}">
                  <a16:creationId xmlns:a16="http://schemas.microsoft.com/office/drawing/2014/main" id="{977B3D9C-6EC3-4751-B580-8C0E5262D789}"/>
                </a:ext>
              </a:extLst>
            </p:cNvPr>
            <p:cNvSpPr txBox="1"/>
            <p:nvPr/>
          </p:nvSpPr>
          <p:spPr>
            <a:xfrm>
              <a:off x="838200" y="566859"/>
              <a:ext cx="4426819" cy="707886"/>
            </a:xfrm>
            <a:prstGeom prst="rect">
              <a:avLst/>
            </a:prstGeom>
            <a:noFill/>
          </p:spPr>
          <p:txBody>
            <a:bodyPr wrap="square" rtlCol="0">
              <a:spAutoFit/>
            </a:bodyPr>
            <a:lstStyle/>
            <a:p>
              <a:r>
                <a:rPr lang="en-US" sz="4000" dirty="0">
                  <a:latin typeface="Arial Black" panose="020B0A04020102020204" pitchFamily="34" charset="0"/>
                </a:rPr>
                <a:t>Oregon </a:t>
              </a:r>
              <a:r>
                <a:rPr lang="en-US" sz="4000" dirty="0">
                  <a:latin typeface="Trebuchet MS" panose="020B0603020202020204" pitchFamily="34" charset="0"/>
                </a:rPr>
                <a:t>Opportunity Grant</a:t>
              </a:r>
              <a:endParaRPr lang="en-US" sz="5000" dirty="0">
                <a:latin typeface="Trebuchet MS" panose="020B0603020202020204" pitchFamily="34" charset="0"/>
              </a:endParaRPr>
            </a:p>
          </p:txBody>
        </p:sp>
      </p:grpSp>
      <p:grpSp>
        <p:nvGrpSpPr>
          <p:cNvPr id="121" name="Group 120">
            <a:extLst>
              <a:ext uri="{FF2B5EF4-FFF2-40B4-BE49-F238E27FC236}">
                <a16:creationId xmlns:a16="http://schemas.microsoft.com/office/drawing/2014/main" id="{C044C820-0033-41EA-AAB4-EB6E9C5413DD}"/>
              </a:ext>
            </a:extLst>
          </p:cNvPr>
          <p:cNvGrpSpPr/>
          <p:nvPr/>
        </p:nvGrpSpPr>
        <p:grpSpPr>
          <a:xfrm>
            <a:off x="2657240" y="1309386"/>
            <a:ext cx="6953719" cy="5203428"/>
            <a:chOff x="2810326" y="1398786"/>
            <a:chExt cx="6953719" cy="5203428"/>
          </a:xfrm>
        </p:grpSpPr>
        <p:sp>
          <p:nvSpPr>
            <p:cNvPr id="108" name="Rectangle: Rounded Corners 107">
              <a:extLst>
                <a:ext uri="{FF2B5EF4-FFF2-40B4-BE49-F238E27FC236}">
                  <a16:creationId xmlns:a16="http://schemas.microsoft.com/office/drawing/2014/main" id="{C42EA5C4-7919-4E2F-8D80-BAA04F562CCF}"/>
                </a:ext>
              </a:extLst>
            </p:cNvPr>
            <p:cNvSpPr/>
            <p:nvPr/>
          </p:nvSpPr>
          <p:spPr>
            <a:xfrm>
              <a:off x="2810326" y="4316214"/>
              <a:ext cx="3200400" cy="2286000"/>
            </a:xfrm>
            <a:prstGeom prst="roundRect">
              <a:avLst/>
            </a:prstGeom>
            <a:solidFill>
              <a:srgbClr val="517A9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Open to all Oregon residents who meet EFC limit and FAFSA/ORSAA deadline</a:t>
              </a:r>
            </a:p>
          </p:txBody>
        </p:sp>
        <p:sp>
          <p:nvSpPr>
            <p:cNvPr id="107" name="Rectangle: Rounded Corners 106">
              <a:extLst>
                <a:ext uri="{FF2B5EF4-FFF2-40B4-BE49-F238E27FC236}">
                  <a16:creationId xmlns:a16="http://schemas.microsoft.com/office/drawing/2014/main" id="{80068E62-FC51-4A1F-9FFA-D950BC1D5D1B}"/>
                </a:ext>
              </a:extLst>
            </p:cNvPr>
            <p:cNvSpPr/>
            <p:nvPr/>
          </p:nvSpPr>
          <p:spPr>
            <a:xfrm>
              <a:off x="2810326" y="1398786"/>
              <a:ext cx="3200400" cy="2286000"/>
            </a:xfrm>
            <a:prstGeom prst="roundRect">
              <a:avLst/>
            </a:prstGeom>
            <a:solidFill>
              <a:srgbClr val="1A47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Supports undergraduate students at eligible Oregon colleges</a:t>
              </a:r>
            </a:p>
          </p:txBody>
        </p:sp>
        <p:sp>
          <p:nvSpPr>
            <p:cNvPr id="113" name="Rectangle: Rounded Corners 112">
              <a:extLst>
                <a:ext uri="{FF2B5EF4-FFF2-40B4-BE49-F238E27FC236}">
                  <a16:creationId xmlns:a16="http://schemas.microsoft.com/office/drawing/2014/main" id="{307A87F1-6FB2-4AAF-BB11-E927739FF17A}"/>
                </a:ext>
              </a:extLst>
            </p:cNvPr>
            <p:cNvSpPr/>
            <p:nvPr/>
          </p:nvSpPr>
          <p:spPr>
            <a:xfrm>
              <a:off x="6563645" y="4316214"/>
              <a:ext cx="3200400" cy="2286000"/>
            </a:xfrm>
            <a:prstGeom prst="roundRect">
              <a:avLst/>
            </a:prstGeom>
            <a:solidFill>
              <a:srgbClr val="89AEB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No additional application, students only need to file a FAFSA/ORSAA as soon as possible after October 1</a:t>
              </a:r>
            </a:p>
          </p:txBody>
        </p:sp>
        <p:sp>
          <p:nvSpPr>
            <p:cNvPr id="114" name="Rectangle: Rounded Corners 113">
              <a:extLst>
                <a:ext uri="{FF2B5EF4-FFF2-40B4-BE49-F238E27FC236}">
                  <a16:creationId xmlns:a16="http://schemas.microsoft.com/office/drawing/2014/main" id="{62FE454F-7E5D-479D-9B01-8C2E0EFC7CC8}"/>
                </a:ext>
              </a:extLst>
            </p:cNvPr>
            <p:cNvSpPr/>
            <p:nvPr/>
          </p:nvSpPr>
          <p:spPr>
            <a:xfrm>
              <a:off x="6563645" y="1398786"/>
              <a:ext cx="3200400" cy="2286000"/>
            </a:xfrm>
            <a:prstGeom prst="roundRect">
              <a:avLst/>
            </a:prstGeom>
            <a:solidFill>
              <a:srgbClr val="C0E1D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Maximum award for </a:t>
              </a:r>
            </a:p>
            <a:p>
              <a:pPr algn="ctr"/>
              <a:r>
                <a:rPr lang="en-US" sz="2000" dirty="0">
                  <a:solidFill>
                    <a:schemeClr val="tx1"/>
                  </a:solidFill>
                </a:rPr>
                <a:t>2022-23 (full time)</a:t>
              </a:r>
            </a:p>
            <a:p>
              <a:pPr marL="342900" indent="-342900">
                <a:buFont typeface="Arial" panose="020B0604020202020204" pitchFamily="34" charset="0"/>
                <a:buChar char="•"/>
              </a:pPr>
              <a:r>
                <a:rPr lang="en-US" sz="2000" dirty="0">
                  <a:solidFill>
                    <a:schemeClr val="tx1"/>
                  </a:solidFill>
                </a:rPr>
                <a:t>Community College- $3,600</a:t>
              </a:r>
            </a:p>
            <a:p>
              <a:pPr marL="342900" indent="-342900">
                <a:buFont typeface="Arial" panose="020B0604020202020204" pitchFamily="34" charset="0"/>
                <a:buChar char="•"/>
              </a:pPr>
              <a:r>
                <a:rPr lang="en-US" sz="2000" dirty="0">
                  <a:solidFill>
                    <a:schemeClr val="tx1"/>
                  </a:solidFill>
                </a:rPr>
                <a:t>4-Year Institution- $4,692</a:t>
              </a:r>
            </a:p>
          </p:txBody>
        </p:sp>
        <p:sp>
          <p:nvSpPr>
            <p:cNvPr id="118" name="Arrow: Down 117">
              <a:extLst>
                <a:ext uri="{FF2B5EF4-FFF2-40B4-BE49-F238E27FC236}">
                  <a16:creationId xmlns:a16="http://schemas.microsoft.com/office/drawing/2014/main" id="{D5EC0AB8-78A6-49DF-B2B3-6C85C9FC252F}"/>
                </a:ext>
              </a:extLst>
            </p:cNvPr>
            <p:cNvSpPr/>
            <p:nvPr/>
          </p:nvSpPr>
          <p:spPr>
            <a:xfrm>
              <a:off x="4200525" y="3771205"/>
              <a:ext cx="361950" cy="458589"/>
            </a:xfrm>
            <a:prstGeom prst="downArrow">
              <a:avLst/>
            </a:prstGeom>
            <a:solidFill>
              <a:srgbClr val="8B0C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row: Down 118">
              <a:extLst>
                <a:ext uri="{FF2B5EF4-FFF2-40B4-BE49-F238E27FC236}">
                  <a16:creationId xmlns:a16="http://schemas.microsoft.com/office/drawing/2014/main" id="{59E7699E-2FD1-40BB-9FD6-C1D7FDE39D22}"/>
                </a:ext>
              </a:extLst>
            </p:cNvPr>
            <p:cNvSpPr/>
            <p:nvPr/>
          </p:nvSpPr>
          <p:spPr>
            <a:xfrm rot="16200000">
              <a:off x="6106211" y="5229919"/>
              <a:ext cx="361950" cy="458589"/>
            </a:xfrm>
            <a:prstGeom prst="downArrow">
              <a:avLst/>
            </a:prstGeom>
            <a:solidFill>
              <a:srgbClr val="8B0C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Arrow: Down 119">
              <a:extLst>
                <a:ext uri="{FF2B5EF4-FFF2-40B4-BE49-F238E27FC236}">
                  <a16:creationId xmlns:a16="http://schemas.microsoft.com/office/drawing/2014/main" id="{34D6266F-E36A-4B28-8AD4-3E510F5ED181}"/>
                </a:ext>
              </a:extLst>
            </p:cNvPr>
            <p:cNvSpPr/>
            <p:nvPr/>
          </p:nvSpPr>
          <p:spPr>
            <a:xfrm flipV="1">
              <a:off x="7982870" y="3771900"/>
              <a:ext cx="361950" cy="458589"/>
            </a:xfrm>
            <a:prstGeom prst="downArrow">
              <a:avLst/>
            </a:prstGeom>
            <a:solidFill>
              <a:srgbClr val="8B0C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52290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icture 122" descr="Trees in forest">
            <a:extLst>
              <a:ext uri="{FF2B5EF4-FFF2-40B4-BE49-F238E27FC236}">
                <a16:creationId xmlns:a16="http://schemas.microsoft.com/office/drawing/2014/main" id="{F613A75B-C596-438A-93A4-B3189703180A}"/>
              </a:ext>
            </a:extLst>
          </p:cNvPr>
          <p:cNvPicPr>
            <a:picLocks noChangeAspect="1"/>
          </p:cNvPicPr>
          <p:nvPr/>
        </p:nvPicPr>
        <p:blipFill>
          <a:blip r:embed="rId3" cstate="email">
            <a:alphaModFix amt="2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F93395B6-2103-4931-BF30-88CFA3C90CDB}"/>
              </a:ext>
            </a:extLst>
          </p:cNvPr>
          <p:cNvGrpSpPr/>
          <p:nvPr/>
        </p:nvGrpSpPr>
        <p:grpSpPr>
          <a:xfrm>
            <a:off x="419551" y="117763"/>
            <a:ext cx="6654406" cy="935309"/>
            <a:chOff x="838200" y="339436"/>
            <a:chExt cx="4426819" cy="935309"/>
          </a:xfrm>
        </p:grpSpPr>
        <p:sp>
          <p:nvSpPr>
            <p:cNvPr id="3" name="TextBox 2">
              <a:extLst>
                <a:ext uri="{FF2B5EF4-FFF2-40B4-BE49-F238E27FC236}">
                  <a16:creationId xmlns:a16="http://schemas.microsoft.com/office/drawing/2014/main" id="{15F20A38-6F01-4842-A5DA-788F5FE66451}"/>
                </a:ext>
              </a:extLst>
            </p:cNvPr>
            <p:cNvSpPr txBox="1"/>
            <p:nvPr/>
          </p:nvSpPr>
          <p:spPr>
            <a:xfrm>
              <a:off x="838200" y="339436"/>
              <a:ext cx="3997036" cy="400110"/>
            </a:xfrm>
            <a:prstGeom prst="rect">
              <a:avLst/>
            </a:prstGeom>
            <a:noFill/>
          </p:spPr>
          <p:txBody>
            <a:bodyPr wrap="square" rtlCol="0">
              <a:spAutoFit/>
            </a:bodyPr>
            <a:lstStyle/>
            <a:p>
              <a:r>
                <a:rPr lang="en-US" sz="2000" dirty="0">
                  <a:solidFill>
                    <a:schemeClr val="accent5"/>
                  </a:solidFill>
                  <a:latin typeface="Arial" panose="020B0604020202020204" pitchFamily="34" charset="0"/>
                  <a:cs typeface="Arial" panose="020B0604020202020204" pitchFamily="34" charset="0"/>
                </a:rPr>
                <a:t>getting to know the </a:t>
              </a:r>
            </a:p>
          </p:txBody>
        </p:sp>
        <p:sp>
          <p:nvSpPr>
            <p:cNvPr id="4" name="TextBox 3">
              <a:extLst>
                <a:ext uri="{FF2B5EF4-FFF2-40B4-BE49-F238E27FC236}">
                  <a16:creationId xmlns:a16="http://schemas.microsoft.com/office/drawing/2014/main" id="{977B3D9C-6EC3-4751-B580-8C0E5262D789}"/>
                </a:ext>
              </a:extLst>
            </p:cNvPr>
            <p:cNvSpPr txBox="1"/>
            <p:nvPr/>
          </p:nvSpPr>
          <p:spPr>
            <a:xfrm>
              <a:off x="838200" y="566859"/>
              <a:ext cx="4426819" cy="707886"/>
            </a:xfrm>
            <a:prstGeom prst="rect">
              <a:avLst/>
            </a:prstGeom>
            <a:noFill/>
          </p:spPr>
          <p:txBody>
            <a:bodyPr wrap="square" rtlCol="0">
              <a:spAutoFit/>
            </a:bodyPr>
            <a:lstStyle/>
            <a:p>
              <a:r>
                <a:rPr lang="en-US" sz="4000" dirty="0">
                  <a:latin typeface="Arial Black" panose="020B0A04020102020204" pitchFamily="34" charset="0"/>
                </a:rPr>
                <a:t>Oregon </a:t>
              </a:r>
              <a:r>
                <a:rPr lang="en-US" sz="4000" dirty="0">
                  <a:latin typeface="Trebuchet MS" panose="020B0603020202020204" pitchFamily="34" charset="0"/>
                </a:rPr>
                <a:t>Promise Grant</a:t>
              </a:r>
              <a:endParaRPr lang="en-US" sz="5000" dirty="0">
                <a:latin typeface="Trebuchet MS" panose="020B0603020202020204" pitchFamily="34" charset="0"/>
              </a:endParaRPr>
            </a:p>
          </p:txBody>
        </p:sp>
      </p:grpSp>
      <p:sp>
        <p:nvSpPr>
          <p:cNvPr id="23" name="TextBox 22">
            <a:extLst>
              <a:ext uri="{FF2B5EF4-FFF2-40B4-BE49-F238E27FC236}">
                <a16:creationId xmlns:a16="http://schemas.microsoft.com/office/drawing/2014/main" id="{FEEC528C-39DB-44DC-95FB-E0F569365122}"/>
              </a:ext>
            </a:extLst>
          </p:cNvPr>
          <p:cNvSpPr txBox="1"/>
          <p:nvPr/>
        </p:nvSpPr>
        <p:spPr>
          <a:xfrm>
            <a:off x="8535947" y="4767582"/>
            <a:ext cx="2743200" cy="1463040"/>
          </a:xfrm>
          <a:prstGeom prst="roundRect">
            <a:avLst/>
          </a:prstGeom>
          <a:solidFill>
            <a:srgbClr val="C0E1DF"/>
          </a:solidFill>
        </p:spPr>
        <p:txBody>
          <a:bodyPr wrap="square" rtlCol="0">
            <a:spAutoFit/>
          </a:bodyPr>
          <a:lstStyle/>
          <a:p>
            <a:r>
              <a:rPr lang="en-US" sz="2000" dirty="0"/>
              <a:t>EFC may be considered, and EFC criteria is subject to change</a:t>
            </a:r>
          </a:p>
        </p:txBody>
      </p:sp>
      <p:grpSp>
        <p:nvGrpSpPr>
          <p:cNvPr id="31" name="Group 30">
            <a:extLst>
              <a:ext uri="{FF2B5EF4-FFF2-40B4-BE49-F238E27FC236}">
                <a16:creationId xmlns:a16="http://schemas.microsoft.com/office/drawing/2014/main" id="{58661940-C9AB-4668-9289-0CDC1AF70282}"/>
              </a:ext>
            </a:extLst>
          </p:cNvPr>
          <p:cNvGrpSpPr/>
          <p:nvPr/>
        </p:nvGrpSpPr>
        <p:grpSpPr>
          <a:xfrm flipV="1">
            <a:off x="776169" y="3268980"/>
            <a:ext cx="10502978" cy="1120140"/>
            <a:chOff x="776169" y="3268980"/>
            <a:chExt cx="10502978" cy="1120140"/>
          </a:xfrm>
        </p:grpSpPr>
        <p:sp>
          <p:nvSpPr>
            <p:cNvPr id="10" name="Oval 9">
              <a:extLst>
                <a:ext uri="{FF2B5EF4-FFF2-40B4-BE49-F238E27FC236}">
                  <a16:creationId xmlns:a16="http://schemas.microsoft.com/office/drawing/2014/main" id="{07F6F6A2-DD49-4A6D-80AA-6B09EA7D1497}"/>
                </a:ext>
              </a:extLst>
            </p:cNvPr>
            <p:cNvSpPr/>
            <p:nvPr/>
          </p:nvSpPr>
          <p:spPr>
            <a:xfrm>
              <a:off x="867609" y="3360420"/>
              <a:ext cx="914400" cy="914400"/>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CADB4922-0229-49E4-BC24-B7E982EFB0E8}"/>
                </a:ext>
              </a:extLst>
            </p:cNvPr>
            <p:cNvSpPr/>
            <p:nvPr/>
          </p:nvSpPr>
          <p:spPr>
            <a:xfrm>
              <a:off x="10273307" y="3360420"/>
              <a:ext cx="914400" cy="91440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32BEDD1-BFCF-48F4-B364-409BAAA5F48F}"/>
                </a:ext>
              </a:extLst>
            </p:cNvPr>
            <p:cNvSpPr/>
            <p:nvPr/>
          </p:nvSpPr>
          <p:spPr>
            <a:xfrm>
              <a:off x="4012347" y="3360420"/>
              <a:ext cx="914400" cy="914400"/>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CAF72F4-6FB8-4E17-A53F-AF7032E04629}"/>
                </a:ext>
              </a:extLst>
            </p:cNvPr>
            <p:cNvSpPr/>
            <p:nvPr/>
          </p:nvSpPr>
          <p:spPr>
            <a:xfrm>
              <a:off x="7157085" y="3360420"/>
              <a:ext cx="914400" cy="914400"/>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B9666740-5570-4BC0-846C-A79392739499}"/>
                </a:ext>
              </a:extLst>
            </p:cNvPr>
            <p:cNvGrpSpPr/>
            <p:nvPr/>
          </p:nvGrpSpPr>
          <p:grpSpPr>
            <a:xfrm>
              <a:off x="776169" y="3268980"/>
              <a:ext cx="10502978" cy="1120140"/>
              <a:chOff x="776169" y="3268980"/>
              <a:chExt cx="10502978" cy="1120140"/>
            </a:xfrm>
            <a:effectLst>
              <a:outerShdw blurRad="50800" dist="38100" dir="2700000" algn="tl" rotWithShape="0">
                <a:prstClr val="black">
                  <a:alpha val="40000"/>
                </a:prstClr>
              </a:outerShdw>
            </a:effectLst>
          </p:grpSpPr>
          <p:sp>
            <p:nvSpPr>
              <p:cNvPr id="33" name="Arc 32">
                <a:extLst>
                  <a:ext uri="{FF2B5EF4-FFF2-40B4-BE49-F238E27FC236}">
                    <a16:creationId xmlns:a16="http://schemas.microsoft.com/office/drawing/2014/main" id="{401361C0-8D34-460C-89D8-D5894973C495}"/>
                  </a:ext>
                </a:extLst>
              </p:cNvPr>
              <p:cNvSpPr/>
              <p:nvPr/>
            </p:nvSpPr>
            <p:spPr>
              <a:xfrm flipV="1">
                <a:off x="10181867" y="3268980"/>
                <a:ext cx="1097280" cy="1097280"/>
              </a:xfrm>
              <a:prstGeom prst="arc">
                <a:avLst>
                  <a:gd name="adj1" fmla="val 10375316"/>
                  <a:gd name="adj2" fmla="val 302520"/>
                </a:avLst>
              </a:prstGeom>
              <a:ln w="28575">
                <a:solidFill>
                  <a:srgbClr val="8B0C2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8" name="Group 27">
                <a:extLst>
                  <a:ext uri="{FF2B5EF4-FFF2-40B4-BE49-F238E27FC236}">
                    <a16:creationId xmlns:a16="http://schemas.microsoft.com/office/drawing/2014/main" id="{C7E4F2E4-FA7A-444C-8DC4-E2A732F6F0DD}"/>
                  </a:ext>
                </a:extLst>
              </p:cNvPr>
              <p:cNvGrpSpPr/>
              <p:nvPr/>
            </p:nvGrpSpPr>
            <p:grpSpPr>
              <a:xfrm>
                <a:off x="776169" y="3268980"/>
                <a:ext cx="9419956" cy="1120140"/>
                <a:chOff x="776169" y="3268980"/>
                <a:chExt cx="9419956" cy="1120140"/>
              </a:xfrm>
            </p:grpSpPr>
            <p:grpSp>
              <p:nvGrpSpPr>
                <p:cNvPr id="19" name="Group 18">
                  <a:extLst>
                    <a:ext uri="{FF2B5EF4-FFF2-40B4-BE49-F238E27FC236}">
                      <a16:creationId xmlns:a16="http://schemas.microsoft.com/office/drawing/2014/main" id="{ACE6E49B-C671-4151-A411-70D37B5EAD87}"/>
                    </a:ext>
                  </a:extLst>
                </p:cNvPr>
                <p:cNvGrpSpPr/>
                <p:nvPr/>
              </p:nvGrpSpPr>
              <p:grpSpPr>
                <a:xfrm>
                  <a:off x="776169" y="3268980"/>
                  <a:ext cx="4242018" cy="1120140"/>
                  <a:chOff x="776169" y="3268980"/>
                  <a:chExt cx="4242018" cy="1120140"/>
                </a:xfrm>
              </p:grpSpPr>
              <p:sp>
                <p:nvSpPr>
                  <p:cNvPr id="12" name="Arc 11">
                    <a:extLst>
                      <a:ext uri="{FF2B5EF4-FFF2-40B4-BE49-F238E27FC236}">
                        <a16:creationId xmlns:a16="http://schemas.microsoft.com/office/drawing/2014/main" id="{25FDA413-3111-4217-938F-11AFC1827122}"/>
                      </a:ext>
                    </a:extLst>
                  </p:cNvPr>
                  <p:cNvSpPr/>
                  <p:nvPr/>
                </p:nvSpPr>
                <p:spPr>
                  <a:xfrm>
                    <a:off x="776169" y="3268980"/>
                    <a:ext cx="1097280" cy="1097280"/>
                  </a:xfrm>
                  <a:prstGeom prst="arc">
                    <a:avLst>
                      <a:gd name="adj1" fmla="val 11084287"/>
                      <a:gd name="adj2" fmla="val 21316191"/>
                    </a:avLst>
                  </a:prstGeom>
                  <a:ln w="28575">
                    <a:solidFill>
                      <a:srgbClr val="8B0C2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a:extLst>
                      <a:ext uri="{FF2B5EF4-FFF2-40B4-BE49-F238E27FC236}">
                        <a16:creationId xmlns:a16="http://schemas.microsoft.com/office/drawing/2014/main" id="{7FAF96F1-344E-442A-9D9E-6A0CD2631C65}"/>
                      </a:ext>
                    </a:extLst>
                  </p:cNvPr>
                  <p:cNvSpPr/>
                  <p:nvPr/>
                </p:nvSpPr>
                <p:spPr>
                  <a:xfrm flipV="1">
                    <a:off x="3920907" y="3291840"/>
                    <a:ext cx="1097280" cy="1097280"/>
                  </a:xfrm>
                  <a:prstGeom prst="arc">
                    <a:avLst>
                      <a:gd name="adj1" fmla="val 10219489"/>
                      <a:gd name="adj2" fmla="val 660296"/>
                    </a:avLst>
                  </a:prstGeom>
                  <a:ln w="28575">
                    <a:solidFill>
                      <a:srgbClr val="8B0C2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959A53BF-A646-4748-BCE3-A4E0E910ED5B}"/>
                      </a:ext>
                    </a:extLst>
                  </p:cNvPr>
                  <p:cNvCxnSpPr>
                    <a:cxnSpLocks/>
                  </p:cNvCxnSpPr>
                  <p:nvPr/>
                </p:nvCxnSpPr>
                <p:spPr>
                  <a:xfrm>
                    <a:off x="1873449" y="3760681"/>
                    <a:ext cx="2047458" cy="0"/>
                  </a:xfrm>
                  <a:prstGeom prst="line">
                    <a:avLst/>
                  </a:prstGeom>
                  <a:ln w="28575">
                    <a:solidFill>
                      <a:srgbClr val="8B0C23"/>
                    </a:solidFill>
                  </a:ln>
                </p:spPr>
                <p:style>
                  <a:lnRef idx="1">
                    <a:schemeClr val="accent1"/>
                  </a:lnRef>
                  <a:fillRef idx="0">
                    <a:schemeClr val="accent1"/>
                  </a:fillRef>
                  <a:effectRef idx="0">
                    <a:schemeClr val="accent1"/>
                  </a:effectRef>
                  <a:fontRef idx="minor">
                    <a:schemeClr val="tx1"/>
                  </a:fontRef>
                </p:style>
              </p:cxnSp>
            </p:grpSp>
            <p:sp>
              <p:nvSpPr>
                <p:cNvPr id="34" name="Arc 33">
                  <a:extLst>
                    <a:ext uri="{FF2B5EF4-FFF2-40B4-BE49-F238E27FC236}">
                      <a16:creationId xmlns:a16="http://schemas.microsoft.com/office/drawing/2014/main" id="{6C9E48D9-229F-4B7F-A7BC-A3BCB9F4DD98}"/>
                    </a:ext>
                  </a:extLst>
                </p:cNvPr>
                <p:cNvSpPr/>
                <p:nvPr/>
              </p:nvSpPr>
              <p:spPr>
                <a:xfrm>
                  <a:off x="7051387" y="3268980"/>
                  <a:ext cx="1097280" cy="1097280"/>
                </a:xfrm>
                <a:prstGeom prst="arc">
                  <a:avLst>
                    <a:gd name="adj1" fmla="val 11336882"/>
                    <a:gd name="adj2" fmla="val 21296034"/>
                  </a:avLst>
                </a:prstGeom>
                <a:ln w="28575">
                  <a:solidFill>
                    <a:srgbClr val="8B0C2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50D96B7F-892F-4821-986E-AA27BDBBF7E0}"/>
                    </a:ext>
                  </a:extLst>
                </p:cNvPr>
                <p:cNvCxnSpPr>
                  <a:cxnSpLocks/>
                </p:cNvCxnSpPr>
                <p:nvPr/>
              </p:nvCxnSpPr>
              <p:spPr>
                <a:xfrm>
                  <a:off x="5018187" y="3748060"/>
                  <a:ext cx="2047458" cy="0"/>
                </a:xfrm>
                <a:prstGeom prst="line">
                  <a:avLst/>
                </a:prstGeom>
                <a:ln w="28575">
                  <a:solidFill>
                    <a:srgbClr val="8B0C2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546B5D5-C77C-4334-AE81-20444C371EFC}"/>
                    </a:ext>
                  </a:extLst>
                </p:cNvPr>
                <p:cNvCxnSpPr>
                  <a:cxnSpLocks/>
                </p:cNvCxnSpPr>
                <p:nvPr/>
              </p:nvCxnSpPr>
              <p:spPr>
                <a:xfrm>
                  <a:off x="8148667" y="3760634"/>
                  <a:ext cx="2047458" cy="0"/>
                </a:xfrm>
                <a:prstGeom prst="line">
                  <a:avLst/>
                </a:prstGeom>
                <a:ln w="28575">
                  <a:solidFill>
                    <a:srgbClr val="8B0C23"/>
                  </a:solidFill>
                </a:ln>
              </p:spPr>
              <p:style>
                <a:lnRef idx="1">
                  <a:schemeClr val="accent1"/>
                </a:lnRef>
                <a:fillRef idx="0">
                  <a:schemeClr val="accent1"/>
                </a:fillRef>
                <a:effectRef idx="0">
                  <a:schemeClr val="accent1"/>
                </a:effectRef>
                <a:fontRef idx="minor">
                  <a:schemeClr val="tx1"/>
                </a:fontRef>
              </p:style>
            </p:cxnSp>
          </p:grpSp>
        </p:grpSp>
      </p:grpSp>
      <p:sp>
        <p:nvSpPr>
          <p:cNvPr id="11" name="TextBox 10">
            <a:extLst>
              <a:ext uri="{FF2B5EF4-FFF2-40B4-BE49-F238E27FC236}">
                <a16:creationId xmlns:a16="http://schemas.microsoft.com/office/drawing/2014/main" id="{9D5771EC-4E48-46E9-8BC8-B5A23DFD7B18}"/>
              </a:ext>
            </a:extLst>
          </p:cNvPr>
          <p:cNvSpPr txBox="1"/>
          <p:nvPr/>
        </p:nvSpPr>
        <p:spPr>
          <a:xfrm>
            <a:off x="643260" y="1563120"/>
            <a:ext cx="2743200" cy="1123712"/>
          </a:xfrm>
          <a:prstGeom prst="roundRect">
            <a:avLst/>
          </a:prstGeom>
          <a:solidFill>
            <a:srgbClr val="C0E1DF"/>
          </a:solidFill>
        </p:spPr>
        <p:txBody>
          <a:bodyPr wrap="square" rtlCol="0">
            <a:spAutoFit/>
          </a:bodyPr>
          <a:lstStyle/>
          <a:p>
            <a:r>
              <a:rPr lang="en-US" sz="2000" dirty="0"/>
              <a:t>Helps pay tuition costs at an Oregon Community College</a:t>
            </a:r>
          </a:p>
        </p:txBody>
      </p:sp>
      <p:sp>
        <p:nvSpPr>
          <p:cNvPr id="22" name="TextBox 21">
            <a:extLst>
              <a:ext uri="{FF2B5EF4-FFF2-40B4-BE49-F238E27FC236}">
                <a16:creationId xmlns:a16="http://schemas.microsoft.com/office/drawing/2014/main" id="{1C915A88-02F0-4A89-BFC4-4AD62C585101}"/>
              </a:ext>
            </a:extLst>
          </p:cNvPr>
          <p:cNvSpPr txBox="1"/>
          <p:nvPr/>
        </p:nvSpPr>
        <p:spPr>
          <a:xfrm>
            <a:off x="7028618" y="1472871"/>
            <a:ext cx="2743200" cy="1804749"/>
          </a:xfrm>
          <a:prstGeom prst="roundRect">
            <a:avLst/>
          </a:prstGeom>
          <a:solidFill>
            <a:srgbClr val="C0E1DF"/>
          </a:solidFill>
        </p:spPr>
        <p:txBody>
          <a:bodyPr wrap="square" rtlCol="0">
            <a:spAutoFit/>
          </a:bodyPr>
          <a:lstStyle/>
          <a:p>
            <a:r>
              <a:rPr lang="en-US" sz="2000" dirty="0"/>
              <a:t>Must begin community College immediately, within 6 months of HS/GED® graduation</a:t>
            </a:r>
          </a:p>
        </p:txBody>
      </p:sp>
      <p:sp>
        <p:nvSpPr>
          <p:cNvPr id="21" name="TextBox 20">
            <a:extLst>
              <a:ext uri="{FF2B5EF4-FFF2-40B4-BE49-F238E27FC236}">
                <a16:creationId xmlns:a16="http://schemas.microsoft.com/office/drawing/2014/main" id="{0340354A-E604-4B8F-85F6-0B6B0E0706B7}"/>
              </a:ext>
            </a:extLst>
          </p:cNvPr>
          <p:cNvSpPr txBox="1"/>
          <p:nvPr/>
        </p:nvSpPr>
        <p:spPr>
          <a:xfrm>
            <a:off x="2454057" y="4552229"/>
            <a:ext cx="2743200" cy="1828800"/>
          </a:xfrm>
          <a:prstGeom prst="roundRect">
            <a:avLst/>
          </a:prstGeom>
          <a:solidFill>
            <a:srgbClr val="C0E1DF"/>
          </a:solidFill>
        </p:spPr>
        <p:txBody>
          <a:bodyPr wrap="square" rtlCol="0">
            <a:spAutoFit/>
          </a:bodyPr>
          <a:lstStyle/>
          <a:p>
            <a:r>
              <a:rPr lang="en-US" sz="2000" dirty="0"/>
              <a:t>New HS or GED® test graduates</a:t>
            </a:r>
          </a:p>
          <a:p>
            <a:pPr marL="342900" indent="-342900">
              <a:buFont typeface="Arial" panose="020B0604020202020204" pitchFamily="34" charset="0"/>
              <a:buChar char="•"/>
            </a:pPr>
            <a:r>
              <a:rPr lang="en-US" sz="2000" dirty="0"/>
              <a:t>2.0 cumulative GPA</a:t>
            </a:r>
          </a:p>
          <a:p>
            <a:pPr marL="342900" indent="-342900">
              <a:buFont typeface="Arial" panose="020B0604020202020204" pitchFamily="34" charset="0"/>
              <a:buChar char="•"/>
            </a:pPr>
            <a:r>
              <a:rPr lang="en-US" sz="2000" dirty="0"/>
              <a:t>145+ on all GED tests</a:t>
            </a:r>
          </a:p>
        </p:txBody>
      </p:sp>
      <p:sp>
        <p:nvSpPr>
          <p:cNvPr id="56" name="Freeform 77">
            <a:extLst>
              <a:ext uri="{FF2B5EF4-FFF2-40B4-BE49-F238E27FC236}">
                <a16:creationId xmlns:a16="http://schemas.microsoft.com/office/drawing/2014/main" id="{4B3983DD-EC53-416C-8847-65D612707DC0}"/>
              </a:ext>
            </a:extLst>
          </p:cNvPr>
          <p:cNvSpPr>
            <a:spLocks/>
          </p:cNvSpPr>
          <p:nvPr/>
        </p:nvSpPr>
        <p:spPr bwMode="auto">
          <a:xfrm>
            <a:off x="4202341" y="3619107"/>
            <a:ext cx="548640" cy="548640"/>
          </a:xfrm>
          <a:custGeom>
            <a:avLst/>
            <a:gdLst>
              <a:gd name="T0" fmla="*/ 199 w 380"/>
              <a:gd name="T1" fmla="*/ 0 h 324"/>
              <a:gd name="T2" fmla="*/ 367 w 380"/>
              <a:gd name="T3" fmla="*/ 84 h 324"/>
              <a:gd name="T4" fmla="*/ 377 w 380"/>
              <a:gd name="T5" fmla="*/ 92 h 324"/>
              <a:gd name="T6" fmla="*/ 380 w 380"/>
              <a:gd name="T7" fmla="*/ 105 h 324"/>
              <a:gd name="T8" fmla="*/ 378 w 380"/>
              <a:gd name="T9" fmla="*/ 116 h 324"/>
              <a:gd name="T10" fmla="*/ 369 w 380"/>
              <a:gd name="T11" fmla="*/ 125 h 324"/>
              <a:gd name="T12" fmla="*/ 206 w 380"/>
              <a:gd name="T13" fmla="*/ 219 h 324"/>
              <a:gd name="T14" fmla="*/ 195 w 380"/>
              <a:gd name="T15" fmla="*/ 219 h 324"/>
              <a:gd name="T16" fmla="*/ 55 w 380"/>
              <a:gd name="T17" fmla="*/ 149 h 324"/>
              <a:gd name="T18" fmla="*/ 182 w 380"/>
              <a:gd name="T19" fmla="*/ 116 h 324"/>
              <a:gd name="T20" fmla="*/ 210 w 380"/>
              <a:gd name="T21" fmla="*/ 117 h 324"/>
              <a:gd name="T22" fmla="*/ 228 w 380"/>
              <a:gd name="T23" fmla="*/ 108 h 324"/>
              <a:gd name="T24" fmla="*/ 229 w 380"/>
              <a:gd name="T25" fmla="*/ 95 h 324"/>
              <a:gd name="T26" fmla="*/ 223 w 380"/>
              <a:gd name="T27" fmla="*/ 86 h 324"/>
              <a:gd name="T28" fmla="*/ 220 w 380"/>
              <a:gd name="T29" fmla="*/ 98 h 324"/>
              <a:gd name="T30" fmla="*/ 198 w 380"/>
              <a:gd name="T31" fmla="*/ 105 h 324"/>
              <a:gd name="T32" fmla="*/ 177 w 380"/>
              <a:gd name="T33" fmla="*/ 100 h 324"/>
              <a:gd name="T34" fmla="*/ 171 w 380"/>
              <a:gd name="T35" fmla="*/ 89 h 324"/>
              <a:gd name="T36" fmla="*/ 171 w 380"/>
              <a:gd name="T37" fmla="*/ 87 h 324"/>
              <a:gd name="T38" fmla="*/ 168 w 380"/>
              <a:gd name="T39" fmla="*/ 90 h 324"/>
              <a:gd name="T40" fmla="*/ 164 w 380"/>
              <a:gd name="T41" fmla="*/ 97 h 324"/>
              <a:gd name="T42" fmla="*/ 41 w 380"/>
              <a:gd name="T43" fmla="*/ 219 h 324"/>
              <a:gd name="T44" fmla="*/ 50 w 380"/>
              <a:gd name="T45" fmla="*/ 227 h 324"/>
              <a:gd name="T46" fmla="*/ 53 w 380"/>
              <a:gd name="T47" fmla="*/ 240 h 324"/>
              <a:gd name="T48" fmla="*/ 52 w 380"/>
              <a:gd name="T49" fmla="*/ 249 h 324"/>
              <a:gd name="T50" fmla="*/ 50 w 380"/>
              <a:gd name="T51" fmla="*/ 265 h 324"/>
              <a:gd name="T52" fmla="*/ 52 w 380"/>
              <a:gd name="T53" fmla="*/ 297 h 324"/>
              <a:gd name="T54" fmla="*/ 42 w 380"/>
              <a:gd name="T55" fmla="*/ 317 h 324"/>
              <a:gd name="T56" fmla="*/ 31 w 380"/>
              <a:gd name="T57" fmla="*/ 324 h 324"/>
              <a:gd name="T58" fmla="*/ 19 w 380"/>
              <a:gd name="T59" fmla="*/ 322 h 324"/>
              <a:gd name="T60" fmla="*/ 9 w 380"/>
              <a:gd name="T61" fmla="*/ 317 h 324"/>
              <a:gd name="T62" fmla="*/ 1 w 380"/>
              <a:gd name="T63" fmla="*/ 306 h 324"/>
              <a:gd name="T64" fmla="*/ 0 w 380"/>
              <a:gd name="T65" fmla="*/ 293 h 324"/>
              <a:gd name="T66" fmla="*/ 7 w 380"/>
              <a:gd name="T67" fmla="*/ 281 h 324"/>
              <a:gd name="T68" fmla="*/ 20 w 380"/>
              <a:gd name="T69" fmla="*/ 255 h 324"/>
              <a:gd name="T70" fmla="*/ 14 w 380"/>
              <a:gd name="T71" fmla="*/ 246 h 324"/>
              <a:gd name="T72" fmla="*/ 14 w 380"/>
              <a:gd name="T73" fmla="*/ 232 h 324"/>
              <a:gd name="T74" fmla="*/ 20 w 380"/>
              <a:gd name="T75" fmla="*/ 222 h 324"/>
              <a:gd name="T76" fmla="*/ 27 w 380"/>
              <a:gd name="T77" fmla="*/ 136 h 324"/>
              <a:gd name="T78" fmla="*/ 17 w 380"/>
              <a:gd name="T79" fmla="*/ 127 h 324"/>
              <a:gd name="T80" fmla="*/ 14 w 380"/>
              <a:gd name="T81" fmla="*/ 116 h 324"/>
              <a:gd name="T82" fmla="*/ 17 w 380"/>
              <a:gd name="T83" fmla="*/ 103 h 324"/>
              <a:gd name="T84" fmla="*/ 25 w 380"/>
              <a:gd name="T85" fmla="*/ 95 h 324"/>
              <a:gd name="T86" fmla="*/ 188 w 380"/>
              <a:gd name="T87" fmla="*/ 2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80" h="324">
                <a:moveTo>
                  <a:pt x="193" y="0"/>
                </a:moveTo>
                <a:lnTo>
                  <a:pt x="199" y="0"/>
                </a:lnTo>
                <a:lnTo>
                  <a:pt x="204" y="3"/>
                </a:lnTo>
                <a:lnTo>
                  <a:pt x="367" y="84"/>
                </a:lnTo>
                <a:lnTo>
                  <a:pt x="374" y="87"/>
                </a:lnTo>
                <a:lnTo>
                  <a:pt x="377" y="92"/>
                </a:lnTo>
                <a:lnTo>
                  <a:pt x="380" y="98"/>
                </a:lnTo>
                <a:lnTo>
                  <a:pt x="380" y="105"/>
                </a:lnTo>
                <a:lnTo>
                  <a:pt x="380" y="111"/>
                </a:lnTo>
                <a:lnTo>
                  <a:pt x="378" y="116"/>
                </a:lnTo>
                <a:lnTo>
                  <a:pt x="374" y="121"/>
                </a:lnTo>
                <a:lnTo>
                  <a:pt x="369" y="125"/>
                </a:lnTo>
                <a:lnTo>
                  <a:pt x="212" y="217"/>
                </a:lnTo>
                <a:lnTo>
                  <a:pt x="206" y="219"/>
                </a:lnTo>
                <a:lnTo>
                  <a:pt x="201" y="221"/>
                </a:lnTo>
                <a:lnTo>
                  <a:pt x="195" y="219"/>
                </a:lnTo>
                <a:lnTo>
                  <a:pt x="190" y="217"/>
                </a:lnTo>
                <a:lnTo>
                  <a:pt x="55" y="149"/>
                </a:lnTo>
                <a:lnTo>
                  <a:pt x="168" y="111"/>
                </a:lnTo>
                <a:lnTo>
                  <a:pt x="182" y="116"/>
                </a:lnTo>
                <a:lnTo>
                  <a:pt x="198" y="117"/>
                </a:lnTo>
                <a:lnTo>
                  <a:pt x="210" y="117"/>
                </a:lnTo>
                <a:lnTo>
                  <a:pt x="220" y="114"/>
                </a:lnTo>
                <a:lnTo>
                  <a:pt x="228" y="108"/>
                </a:lnTo>
                <a:lnTo>
                  <a:pt x="229" y="101"/>
                </a:lnTo>
                <a:lnTo>
                  <a:pt x="229" y="95"/>
                </a:lnTo>
                <a:lnTo>
                  <a:pt x="226" y="90"/>
                </a:lnTo>
                <a:lnTo>
                  <a:pt x="223" y="86"/>
                </a:lnTo>
                <a:lnTo>
                  <a:pt x="225" y="90"/>
                </a:lnTo>
                <a:lnTo>
                  <a:pt x="220" y="98"/>
                </a:lnTo>
                <a:lnTo>
                  <a:pt x="210" y="103"/>
                </a:lnTo>
                <a:lnTo>
                  <a:pt x="198" y="105"/>
                </a:lnTo>
                <a:lnTo>
                  <a:pt x="185" y="103"/>
                </a:lnTo>
                <a:lnTo>
                  <a:pt x="177" y="100"/>
                </a:lnTo>
                <a:lnTo>
                  <a:pt x="172" y="94"/>
                </a:lnTo>
                <a:lnTo>
                  <a:pt x="171" y="89"/>
                </a:lnTo>
                <a:lnTo>
                  <a:pt x="171" y="87"/>
                </a:lnTo>
                <a:lnTo>
                  <a:pt x="171" y="87"/>
                </a:lnTo>
                <a:lnTo>
                  <a:pt x="169" y="89"/>
                </a:lnTo>
                <a:lnTo>
                  <a:pt x="168" y="90"/>
                </a:lnTo>
                <a:lnTo>
                  <a:pt x="166" y="94"/>
                </a:lnTo>
                <a:lnTo>
                  <a:pt x="164" y="97"/>
                </a:lnTo>
                <a:lnTo>
                  <a:pt x="41" y="140"/>
                </a:lnTo>
                <a:lnTo>
                  <a:pt x="41" y="219"/>
                </a:lnTo>
                <a:lnTo>
                  <a:pt x="46" y="222"/>
                </a:lnTo>
                <a:lnTo>
                  <a:pt x="50" y="227"/>
                </a:lnTo>
                <a:lnTo>
                  <a:pt x="53" y="233"/>
                </a:lnTo>
                <a:lnTo>
                  <a:pt x="53" y="240"/>
                </a:lnTo>
                <a:lnTo>
                  <a:pt x="53" y="244"/>
                </a:lnTo>
                <a:lnTo>
                  <a:pt x="52" y="249"/>
                </a:lnTo>
                <a:lnTo>
                  <a:pt x="47" y="254"/>
                </a:lnTo>
                <a:lnTo>
                  <a:pt x="50" y="265"/>
                </a:lnTo>
                <a:lnTo>
                  <a:pt x="52" y="279"/>
                </a:lnTo>
                <a:lnTo>
                  <a:pt x="52" y="297"/>
                </a:lnTo>
                <a:lnTo>
                  <a:pt x="46" y="311"/>
                </a:lnTo>
                <a:lnTo>
                  <a:pt x="42" y="317"/>
                </a:lnTo>
                <a:lnTo>
                  <a:pt x="36" y="320"/>
                </a:lnTo>
                <a:lnTo>
                  <a:pt x="31" y="324"/>
                </a:lnTo>
                <a:lnTo>
                  <a:pt x="25" y="324"/>
                </a:lnTo>
                <a:lnTo>
                  <a:pt x="19" y="322"/>
                </a:lnTo>
                <a:lnTo>
                  <a:pt x="12" y="319"/>
                </a:lnTo>
                <a:lnTo>
                  <a:pt x="9" y="317"/>
                </a:lnTo>
                <a:lnTo>
                  <a:pt x="4" y="313"/>
                </a:lnTo>
                <a:lnTo>
                  <a:pt x="1" y="306"/>
                </a:lnTo>
                <a:lnTo>
                  <a:pt x="0" y="300"/>
                </a:lnTo>
                <a:lnTo>
                  <a:pt x="0" y="293"/>
                </a:lnTo>
                <a:lnTo>
                  <a:pt x="3" y="287"/>
                </a:lnTo>
                <a:lnTo>
                  <a:pt x="7" y="281"/>
                </a:lnTo>
                <a:lnTo>
                  <a:pt x="15" y="271"/>
                </a:lnTo>
                <a:lnTo>
                  <a:pt x="20" y="255"/>
                </a:lnTo>
                <a:lnTo>
                  <a:pt x="15" y="251"/>
                </a:lnTo>
                <a:lnTo>
                  <a:pt x="14" y="246"/>
                </a:lnTo>
                <a:lnTo>
                  <a:pt x="12" y="240"/>
                </a:lnTo>
                <a:lnTo>
                  <a:pt x="14" y="232"/>
                </a:lnTo>
                <a:lnTo>
                  <a:pt x="15" y="227"/>
                </a:lnTo>
                <a:lnTo>
                  <a:pt x="20" y="222"/>
                </a:lnTo>
                <a:lnTo>
                  <a:pt x="27" y="219"/>
                </a:lnTo>
                <a:lnTo>
                  <a:pt x="27" y="136"/>
                </a:lnTo>
                <a:lnTo>
                  <a:pt x="22" y="132"/>
                </a:lnTo>
                <a:lnTo>
                  <a:pt x="17" y="127"/>
                </a:lnTo>
                <a:lnTo>
                  <a:pt x="15" y="122"/>
                </a:lnTo>
                <a:lnTo>
                  <a:pt x="14" y="116"/>
                </a:lnTo>
                <a:lnTo>
                  <a:pt x="14" y="109"/>
                </a:lnTo>
                <a:lnTo>
                  <a:pt x="17" y="103"/>
                </a:lnTo>
                <a:lnTo>
                  <a:pt x="20" y="98"/>
                </a:lnTo>
                <a:lnTo>
                  <a:pt x="25" y="95"/>
                </a:lnTo>
                <a:lnTo>
                  <a:pt x="182" y="3"/>
                </a:lnTo>
                <a:lnTo>
                  <a:pt x="188" y="2"/>
                </a:lnTo>
                <a:lnTo>
                  <a:pt x="193"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grpSp>
        <p:nvGrpSpPr>
          <p:cNvPr id="58" name="Group 57">
            <a:extLst>
              <a:ext uri="{FF2B5EF4-FFF2-40B4-BE49-F238E27FC236}">
                <a16:creationId xmlns:a16="http://schemas.microsoft.com/office/drawing/2014/main" id="{DB754F30-80D2-4C68-BC74-BAA1EB5C4487}"/>
              </a:ext>
            </a:extLst>
          </p:cNvPr>
          <p:cNvGrpSpPr/>
          <p:nvPr/>
        </p:nvGrpSpPr>
        <p:grpSpPr>
          <a:xfrm>
            <a:off x="7343328" y="3520440"/>
            <a:ext cx="548640" cy="548640"/>
            <a:chOff x="6878637" y="3923771"/>
            <a:chExt cx="603250" cy="566738"/>
          </a:xfrm>
          <a:solidFill>
            <a:schemeClr val="bg1"/>
          </a:solidFill>
        </p:grpSpPr>
        <p:sp>
          <p:nvSpPr>
            <p:cNvPr id="59" name="Freeform 118">
              <a:extLst>
                <a:ext uri="{FF2B5EF4-FFF2-40B4-BE49-F238E27FC236}">
                  <a16:creationId xmlns:a16="http://schemas.microsoft.com/office/drawing/2014/main" id="{D5B1B98A-8B07-4DEE-AA38-00C3D0AEC43F}"/>
                </a:ext>
              </a:extLst>
            </p:cNvPr>
            <p:cNvSpPr>
              <a:spLocks/>
            </p:cNvSpPr>
            <p:nvPr/>
          </p:nvSpPr>
          <p:spPr bwMode="auto">
            <a:xfrm>
              <a:off x="6896100" y="4392084"/>
              <a:ext cx="571500" cy="98425"/>
            </a:xfrm>
            <a:custGeom>
              <a:avLst/>
              <a:gdLst>
                <a:gd name="T0" fmla="*/ 42 w 360"/>
                <a:gd name="T1" fmla="*/ 0 h 62"/>
                <a:gd name="T2" fmla="*/ 318 w 360"/>
                <a:gd name="T3" fmla="*/ 0 h 62"/>
                <a:gd name="T4" fmla="*/ 318 w 360"/>
                <a:gd name="T5" fmla="*/ 21 h 62"/>
                <a:gd name="T6" fmla="*/ 342 w 360"/>
                <a:gd name="T7" fmla="*/ 21 h 62"/>
                <a:gd name="T8" fmla="*/ 342 w 360"/>
                <a:gd name="T9" fmla="*/ 41 h 62"/>
                <a:gd name="T10" fmla="*/ 360 w 360"/>
                <a:gd name="T11" fmla="*/ 41 h 62"/>
                <a:gd name="T12" fmla="*/ 360 w 360"/>
                <a:gd name="T13" fmla="*/ 62 h 62"/>
                <a:gd name="T14" fmla="*/ 0 w 360"/>
                <a:gd name="T15" fmla="*/ 62 h 62"/>
                <a:gd name="T16" fmla="*/ 0 w 360"/>
                <a:gd name="T17" fmla="*/ 41 h 62"/>
                <a:gd name="T18" fmla="*/ 17 w 360"/>
                <a:gd name="T19" fmla="*/ 41 h 62"/>
                <a:gd name="T20" fmla="*/ 17 w 360"/>
                <a:gd name="T21" fmla="*/ 21 h 62"/>
                <a:gd name="T22" fmla="*/ 42 w 360"/>
                <a:gd name="T23" fmla="*/ 21 h 62"/>
                <a:gd name="T24" fmla="*/ 42 w 360"/>
                <a:gd name="T2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0" h="62">
                  <a:moveTo>
                    <a:pt x="42" y="0"/>
                  </a:moveTo>
                  <a:lnTo>
                    <a:pt x="318" y="0"/>
                  </a:lnTo>
                  <a:lnTo>
                    <a:pt x="318" y="21"/>
                  </a:lnTo>
                  <a:lnTo>
                    <a:pt x="342" y="21"/>
                  </a:lnTo>
                  <a:lnTo>
                    <a:pt x="342" y="41"/>
                  </a:lnTo>
                  <a:lnTo>
                    <a:pt x="360" y="41"/>
                  </a:lnTo>
                  <a:lnTo>
                    <a:pt x="360" y="62"/>
                  </a:lnTo>
                  <a:lnTo>
                    <a:pt x="0" y="62"/>
                  </a:lnTo>
                  <a:lnTo>
                    <a:pt x="0" y="41"/>
                  </a:lnTo>
                  <a:lnTo>
                    <a:pt x="17" y="41"/>
                  </a:lnTo>
                  <a:lnTo>
                    <a:pt x="17" y="21"/>
                  </a:lnTo>
                  <a:lnTo>
                    <a:pt x="42" y="21"/>
                  </a:lnTo>
                  <a:lnTo>
                    <a:pt x="4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0" name="Freeform 119">
              <a:extLst>
                <a:ext uri="{FF2B5EF4-FFF2-40B4-BE49-F238E27FC236}">
                  <a16:creationId xmlns:a16="http://schemas.microsoft.com/office/drawing/2014/main" id="{EEB9EE64-B7C7-4C8B-A77F-3598C35E8F3D}"/>
                </a:ext>
              </a:extLst>
            </p:cNvPr>
            <p:cNvSpPr>
              <a:spLocks/>
            </p:cNvSpPr>
            <p:nvPr/>
          </p:nvSpPr>
          <p:spPr bwMode="auto">
            <a:xfrm>
              <a:off x="6943725" y="4152371"/>
              <a:ext cx="133350" cy="214313"/>
            </a:xfrm>
            <a:custGeom>
              <a:avLst/>
              <a:gdLst>
                <a:gd name="T0" fmla="*/ 16 w 84"/>
                <a:gd name="T1" fmla="*/ 0 h 135"/>
                <a:gd name="T2" fmla="*/ 68 w 84"/>
                <a:gd name="T3" fmla="*/ 0 h 135"/>
                <a:gd name="T4" fmla="*/ 74 w 84"/>
                <a:gd name="T5" fmla="*/ 2 h 135"/>
                <a:gd name="T6" fmla="*/ 79 w 84"/>
                <a:gd name="T7" fmla="*/ 5 h 135"/>
                <a:gd name="T8" fmla="*/ 82 w 84"/>
                <a:gd name="T9" fmla="*/ 10 h 135"/>
                <a:gd name="T10" fmla="*/ 84 w 84"/>
                <a:gd name="T11" fmla="*/ 16 h 135"/>
                <a:gd name="T12" fmla="*/ 84 w 84"/>
                <a:gd name="T13" fmla="*/ 30 h 135"/>
                <a:gd name="T14" fmla="*/ 71 w 84"/>
                <a:gd name="T15" fmla="*/ 30 h 135"/>
                <a:gd name="T16" fmla="*/ 71 w 84"/>
                <a:gd name="T17" fmla="*/ 135 h 135"/>
                <a:gd name="T18" fmla="*/ 12 w 84"/>
                <a:gd name="T19" fmla="*/ 135 h 135"/>
                <a:gd name="T20" fmla="*/ 12 w 84"/>
                <a:gd name="T21" fmla="*/ 30 h 135"/>
                <a:gd name="T22" fmla="*/ 0 w 84"/>
                <a:gd name="T23" fmla="*/ 30 h 135"/>
                <a:gd name="T24" fmla="*/ 0 w 84"/>
                <a:gd name="T25" fmla="*/ 16 h 135"/>
                <a:gd name="T26" fmla="*/ 1 w 84"/>
                <a:gd name="T27" fmla="*/ 10 h 135"/>
                <a:gd name="T28" fmla="*/ 5 w 84"/>
                <a:gd name="T29" fmla="*/ 5 h 135"/>
                <a:gd name="T30" fmla="*/ 9 w 84"/>
                <a:gd name="T31" fmla="*/ 2 h 135"/>
                <a:gd name="T32" fmla="*/ 16 w 84"/>
                <a:gd name="T33"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 h="135">
                  <a:moveTo>
                    <a:pt x="16" y="0"/>
                  </a:moveTo>
                  <a:lnTo>
                    <a:pt x="68" y="0"/>
                  </a:lnTo>
                  <a:lnTo>
                    <a:pt x="74" y="2"/>
                  </a:lnTo>
                  <a:lnTo>
                    <a:pt x="79" y="5"/>
                  </a:lnTo>
                  <a:lnTo>
                    <a:pt x="82" y="10"/>
                  </a:lnTo>
                  <a:lnTo>
                    <a:pt x="84" y="16"/>
                  </a:lnTo>
                  <a:lnTo>
                    <a:pt x="84" y="30"/>
                  </a:lnTo>
                  <a:lnTo>
                    <a:pt x="71" y="30"/>
                  </a:lnTo>
                  <a:lnTo>
                    <a:pt x="71" y="135"/>
                  </a:lnTo>
                  <a:lnTo>
                    <a:pt x="12" y="135"/>
                  </a:lnTo>
                  <a:lnTo>
                    <a:pt x="12" y="30"/>
                  </a:lnTo>
                  <a:lnTo>
                    <a:pt x="0" y="30"/>
                  </a:lnTo>
                  <a:lnTo>
                    <a:pt x="0" y="16"/>
                  </a:lnTo>
                  <a:lnTo>
                    <a:pt x="1" y="10"/>
                  </a:lnTo>
                  <a:lnTo>
                    <a:pt x="5" y="5"/>
                  </a:lnTo>
                  <a:lnTo>
                    <a:pt x="9" y="2"/>
                  </a:lnTo>
                  <a:lnTo>
                    <a:pt x="1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1" name="Freeform 120">
              <a:extLst>
                <a:ext uri="{FF2B5EF4-FFF2-40B4-BE49-F238E27FC236}">
                  <a16:creationId xmlns:a16="http://schemas.microsoft.com/office/drawing/2014/main" id="{B0307A22-BAA7-45C8-9A21-BE75E75FE10E}"/>
                </a:ext>
              </a:extLst>
            </p:cNvPr>
            <p:cNvSpPr>
              <a:spLocks/>
            </p:cNvSpPr>
            <p:nvPr/>
          </p:nvSpPr>
          <p:spPr bwMode="auto">
            <a:xfrm>
              <a:off x="7288212" y="4152371"/>
              <a:ext cx="133350" cy="214313"/>
            </a:xfrm>
            <a:custGeom>
              <a:avLst/>
              <a:gdLst>
                <a:gd name="T0" fmla="*/ 16 w 84"/>
                <a:gd name="T1" fmla="*/ 0 h 135"/>
                <a:gd name="T2" fmla="*/ 68 w 84"/>
                <a:gd name="T3" fmla="*/ 0 h 135"/>
                <a:gd name="T4" fmla="*/ 75 w 84"/>
                <a:gd name="T5" fmla="*/ 2 h 135"/>
                <a:gd name="T6" fmla="*/ 79 w 84"/>
                <a:gd name="T7" fmla="*/ 5 h 135"/>
                <a:gd name="T8" fmla="*/ 82 w 84"/>
                <a:gd name="T9" fmla="*/ 10 h 135"/>
                <a:gd name="T10" fmla="*/ 84 w 84"/>
                <a:gd name="T11" fmla="*/ 16 h 135"/>
                <a:gd name="T12" fmla="*/ 84 w 84"/>
                <a:gd name="T13" fmla="*/ 30 h 135"/>
                <a:gd name="T14" fmla="*/ 71 w 84"/>
                <a:gd name="T15" fmla="*/ 30 h 135"/>
                <a:gd name="T16" fmla="*/ 71 w 84"/>
                <a:gd name="T17" fmla="*/ 135 h 135"/>
                <a:gd name="T18" fmla="*/ 13 w 84"/>
                <a:gd name="T19" fmla="*/ 135 h 135"/>
                <a:gd name="T20" fmla="*/ 13 w 84"/>
                <a:gd name="T21" fmla="*/ 30 h 135"/>
                <a:gd name="T22" fmla="*/ 0 w 84"/>
                <a:gd name="T23" fmla="*/ 30 h 135"/>
                <a:gd name="T24" fmla="*/ 0 w 84"/>
                <a:gd name="T25" fmla="*/ 16 h 135"/>
                <a:gd name="T26" fmla="*/ 2 w 84"/>
                <a:gd name="T27" fmla="*/ 10 h 135"/>
                <a:gd name="T28" fmla="*/ 5 w 84"/>
                <a:gd name="T29" fmla="*/ 5 h 135"/>
                <a:gd name="T30" fmla="*/ 10 w 84"/>
                <a:gd name="T31" fmla="*/ 2 h 135"/>
                <a:gd name="T32" fmla="*/ 16 w 84"/>
                <a:gd name="T33"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 h="135">
                  <a:moveTo>
                    <a:pt x="16" y="0"/>
                  </a:moveTo>
                  <a:lnTo>
                    <a:pt x="68" y="0"/>
                  </a:lnTo>
                  <a:lnTo>
                    <a:pt x="75" y="2"/>
                  </a:lnTo>
                  <a:lnTo>
                    <a:pt x="79" y="5"/>
                  </a:lnTo>
                  <a:lnTo>
                    <a:pt x="82" y="10"/>
                  </a:lnTo>
                  <a:lnTo>
                    <a:pt x="84" y="16"/>
                  </a:lnTo>
                  <a:lnTo>
                    <a:pt x="84" y="30"/>
                  </a:lnTo>
                  <a:lnTo>
                    <a:pt x="71" y="30"/>
                  </a:lnTo>
                  <a:lnTo>
                    <a:pt x="71" y="135"/>
                  </a:lnTo>
                  <a:lnTo>
                    <a:pt x="13" y="135"/>
                  </a:lnTo>
                  <a:lnTo>
                    <a:pt x="13" y="30"/>
                  </a:lnTo>
                  <a:lnTo>
                    <a:pt x="0" y="30"/>
                  </a:lnTo>
                  <a:lnTo>
                    <a:pt x="0" y="16"/>
                  </a:lnTo>
                  <a:lnTo>
                    <a:pt x="2" y="10"/>
                  </a:lnTo>
                  <a:lnTo>
                    <a:pt x="5" y="5"/>
                  </a:lnTo>
                  <a:lnTo>
                    <a:pt x="10" y="2"/>
                  </a:lnTo>
                  <a:lnTo>
                    <a:pt x="1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2" name="Freeform 121">
              <a:extLst>
                <a:ext uri="{FF2B5EF4-FFF2-40B4-BE49-F238E27FC236}">
                  <a16:creationId xmlns:a16="http://schemas.microsoft.com/office/drawing/2014/main" id="{B4C74D69-D197-41D3-B179-9287F31DF578}"/>
                </a:ext>
              </a:extLst>
            </p:cNvPr>
            <p:cNvSpPr>
              <a:spLocks/>
            </p:cNvSpPr>
            <p:nvPr/>
          </p:nvSpPr>
          <p:spPr bwMode="auto">
            <a:xfrm>
              <a:off x="7116762" y="4152371"/>
              <a:ext cx="115045" cy="214313"/>
            </a:xfrm>
            <a:custGeom>
              <a:avLst/>
              <a:gdLst>
                <a:gd name="T0" fmla="*/ 14 w 83"/>
                <a:gd name="T1" fmla="*/ 0 h 135"/>
                <a:gd name="T2" fmla="*/ 68 w 83"/>
                <a:gd name="T3" fmla="*/ 0 h 135"/>
                <a:gd name="T4" fmla="*/ 73 w 83"/>
                <a:gd name="T5" fmla="*/ 2 h 135"/>
                <a:gd name="T6" fmla="*/ 78 w 83"/>
                <a:gd name="T7" fmla="*/ 5 h 135"/>
                <a:gd name="T8" fmla="*/ 81 w 83"/>
                <a:gd name="T9" fmla="*/ 10 h 135"/>
                <a:gd name="T10" fmla="*/ 83 w 83"/>
                <a:gd name="T11" fmla="*/ 16 h 135"/>
                <a:gd name="T12" fmla="*/ 83 w 83"/>
                <a:gd name="T13" fmla="*/ 30 h 135"/>
                <a:gd name="T14" fmla="*/ 70 w 83"/>
                <a:gd name="T15" fmla="*/ 30 h 135"/>
                <a:gd name="T16" fmla="*/ 70 w 83"/>
                <a:gd name="T17" fmla="*/ 135 h 135"/>
                <a:gd name="T18" fmla="*/ 11 w 83"/>
                <a:gd name="T19" fmla="*/ 135 h 135"/>
                <a:gd name="T20" fmla="*/ 11 w 83"/>
                <a:gd name="T21" fmla="*/ 30 h 135"/>
                <a:gd name="T22" fmla="*/ 0 w 83"/>
                <a:gd name="T23" fmla="*/ 30 h 135"/>
                <a:gd name="T24" fmla="*/ 0 w 83"/>
                <a:gd name="T25" fmla="*/ 16 h 135"/>
                <a:gd name="T26" fmla="*/ 0 w 83"/>
                <a:gd name="T27" fmla="*/ 11 h 135"/>
                <a:gd name="T28" fmla="*/ 2 w 83"/>
                <a:gd name="T29" fmla="*/ 7 h 135"/>
                <a:gd name="T30" fmla="*/ 5 w 83"/>
                <a:gd name="T31" fmla="*/ 3 h 135"/>
                <a:gd name="T32" fmla="*/ 10 w 83"/>
                <a:gd name="T33" fmla="*/ 2 h 135"/>
                <a:gd name="T34" fmla="*/ 14 w 83"/>
                <a:gd name="T35"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35">
                  <a:moveTo>
                    <a:pt x="14" y="0"/>
                  </a:moveTo>
                  <a:lnTo>
                    <a:pt x="68" y="0"/>
                  </a:lnTo>
                  <a:lnTo>
                    <a:pt x="73" y="2"/>
                  </a:lnTo>
                  <a:lnTo>
                    <a:pt x="78" y="5"/>
                  </a:lnTo>
                  <a:lnTo>
                    <a:pt x="81" y="10"/>
                  </a:lnTo>
                  <a:lnTo>
                    <a:pt x="83" y="16"/>
                  </a:lnTo>
                  <a:lnTo>
                    <a:pt x="83" y="30"/>
                  </a:lnTo>
                  <a:lnTo>
                    <a:pt x="70" y="30"/>
                  </a:lnTo>
                  <a:lnTo>
                    <a:pt x="70" y="135"/>
                  </a:lnTo>
                  <a:lnTo>
                    <a:pt x="11" y="135"/>
                  </a:lnTo>
                  <a:lnTo>
                    <a:pt x="11" y="30"/>
                  </a:lnTo>
                  <a:lnTo>
                    <a:pt x="0" y="30"/>
                  </a:lnTo>
                  <a:lnTo>
                    <a:pt x="0" y="16"/>
                  </a:lnTo>
                  <a:lnTo>
                    <a:pt x="0" y="11"/>
                  </a:lnTo>
                  <a:lnTo>
                    <a:pt x="2" y="7"/>
                  </a:lnTo>
                  <a:lnTo>
                    <a:pt x="5" y="3"/>
                  </a:lnTo>
                  <a:lnTo>
                    <a:pt x="10" y="2"/>
                  </a:lnTo>
                  <a:lnTo>
                    <a:pt x="1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3" name="Freeform 122">
              <a:extLst>
                <a:ext uri="{FF2B5EF4-FFF2-40B4-BE49-F238E27FC236}">
                  <a16:creationId xmlns:a16="http://schemas.microsoft.com/office/drawing/2014/main" id="{31DD9CAD-08A3-4486-88CC-6662DAAAE897}"/>
                </a:ext>
              </a:extLst>
            </p:cNvPr>
            <p:cNvSpPr>
              <a:spLocks noEditPoints="1"/>
            </p:cNvSpPr>
            <p:nvPr/>
          </p:nvSpPr>
          <p:spPr bwMode="auto">
            <a:xfrm>
              <a:off x="6878637" y="3923771"/>
              <a:ext cx="603250" cy="206375"/>
            </a:xfrm>
            <a:custGeom>
              <a:avLst/>
              <a:gdLst>
                <a:gd name="T0" fmla="*/ 190 w 380"/>
                <a:gd name="T1" fmla="*/ 49 h 130"/>
                <a:gd name="T2" fmla="*/ 176 w 380"/>
                <a:gd name="T3" fmla="*/ 52 h 130"/>
                <a:gd name="T4" fmla="*/ 128 w 380"/>
                <a:gd name="T5" fmla="*/ 79 h 130"/>
                <a:gd name="T6" fmla="*/ 126 w 380"/>
                <a:gd name="T7" fmla="*/ 81 h 130"/>
                <a:gd name="T8" fmla="*/ 126 w 380"/>
                <a:gd name="T9" fmla="*/ 84 h 130"/>
                <a:gd name="T10" fmla="*/ 126 w 380"/>
                <a:gd name="T11" fmla="*/ 86 h 130"/>
                <a:gd name="T12" fmla="*/ 130 w 380"/>
                <a:gd name="T13" fmla="*/ 86 h 130"/>
                <a:gd name="T14" fmla="*/ 250 w 380"/>
                <a:gd name="T15" fmla="*/ 86 h 130"/>
                <a:gd name="T16" fmla="*/ 252 w 380"/>
                <a:gd name="T17" fmla="*/ 86 h 130"/>
                <a:gd name="T18" fmla="*/ 253 w 380"/>
                <a:gd name="T19" fmla="*/ 84 h 130"/>
                <a:gd name="T20" fmla="*/ 253 w 380"/>
                <a:gd name="T21" fmla="*/ 81 h 130"/>
                <a:gd name="T22" fmla="*/ 252 w 380"/>
                <a:gd name="T23" fmla="*/ 79 h 130"/>
                <a:gd name="T24" fmla="*/ 204 w 380"/>
                <a:gd name="T25" fmla="*/ 52 h 130"/>
                <a:gd name="T26" fmla="*/ 190 w 380"/>
                <a:gd name="T27" fmla="*/ 49 h 130"/>
                <a:gd name="T28" fmla="*/ 190 w 380"/>
                <a:gd name="T29" fmla="*/ 0 h 130"/>
                <a:gd name="T30" fmla="*/ 204 w 380"/>
                <a:gd name="T31" fmla="*/ 3 h 130"/>
                <a:gd name="T32" fmla="*/ 364 w 380"/>
                <a:gd name="T33" fmla="*/ 92 h 130"/>
                <a:gd name="T34" fmla="*/ 372 w 380"/>
                <a:gd name="T35" fmla="*/ 98 h 130"/>
                <a:gd name="T36" fmla="*/ 378 w 380"/>
                <a:gd name="T37" fmla="*/ 108 h 130"/>
                <a:gd name="T38" fmla="*/ 380 w 380"/>
                <a:gd name="T39" fmla="*/ 120 h 130"/>
                <a:gd name="T40" fmla="*/ 380 w 380"/>
                <a:gd name="T41" fmla="*/ 130 h 130"/>
                <a:gd name="T42" fmla="*/ 0 w 380"/>
                <a:gd name="T43" fmla="*/ 130 h 130"/>
                <a:gd name="T44" fmla="*/ 0 w 380"/>
                <a:gd name="T45" fmla="*/ 120 h 130"/>
                <a:gd name="T46" fmla="*/ 1 w 380"/>
                <a:gd name="T47" fmla="*/ 108 h 130"/>
                <a:gd name="T48" fmla="*/ 7 w 380"/>
                <a:gd name="T49" fmla="*/ 98 h 130"/>
                <a:gd name="T50" fmla="*/ 15 w 380"/>
                <a:gd name="T51" fmla="*/ 92 h 130"/>
                <a:gd name="T52" fmla="*/ 176 w 380"/>
                <a:gd name="T53" fmla="*/ 3 h 130"/>
                <a:gd name="T54" fmla="*/ 190 w 380"/>
                <a:gd name="T5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0" h="130">
                  <a:moveTo>
                    <a:pt x="190" y="49"/>
                  </a:moveTo>
                  <a:lnTo>
                    <a:pt x="176" y="52"/>
                  </a:lnTo>
                  <a:lnTo>
                    <a:pt x="128" y="79"/>
                  </a:lnTo>
                  <a:lnTo>
                    <a:pt x="126" y="81"/>
                  </a:lnTo>
                  <a:lnTo>
                    <a:pt x="126" y="84"/>
                  </a:lnTo>
                  <a:lnTo>
                    <a:pt x="126" y="86"/>
                  </a:lnTo>
                  <a:lnTo>
                    <a:pt x="130" y="86"/>
                  </a:lnTo>
                  <a:lnTo>
                    <a:pt x="250" y="86"/>
                  </a:lnTo>
                  <a:lnTo>
                    <a:pt x="252" y="86"/>
                  </a:lnTo>
                  <a:lnTo>
                    <a:pt x="253" y="84"/>
                  </a:lnTo>
                  <a:lnTo>
                    <a:pt x="253" y="81"/>
                  </a:lnTo>
                  <a:lnTo>
                    <a:pt x="252" y="79"/>
                  </a:lnTo>
                  <a:lnTo>
                    <a:pt x="204" y="52"/>
                  </a:lnTo>
                  <a:lnTo>
                    <a:pt x="190" y="49"/>
                  </a:lnTo>
                  <a:close/>
                  <a:moveTo>
                    <a:pt x="190" y="0"/>
                  </a:moveTo>
                  <a:lnTo>
                    <a:pt x="204" y="3"/>
                  </a:lnTo>
                  <a:lnTo>
                    <a:pt x="364" y="92"/>
                  </a:lnTo>
                  <a:lnTo>
                    <a:pt x="372" y="98"/>
                  </a:lnTo>
                  <a:lnTo>
                    <a:pt x="378" y="108"/>
                  </a:lnTo>
                  <a:lnTo>
                    <a:pt x="380" y="120"/>
                  </a:lnTo>
                  <a:lnTo>
                    <a:pt x="380" y="130"/>
                  </a:lnTo>
                  <a:lnTo>
                    <a:pt x="0" y="130"/>
                  </a:lnTo>
                  <a:lnTo>
                    <a:pt x="0" y="120"/>
                  </a:lnTo>
                  <a:lnTo>
                    <a:pt x="1" y="108"/>
                  </a:lnTo>
                  <a:lnTo>
                    <a:pt x="7" y="98"/>
                  </a:lnTo>
                  <a:lnTo>
                    <a:pt x="15" y="92"/>
                  </a:lnTo>
                  <a:lnTo>
                    <a:pt x="176" y="3"/>
                  </a:lnTo>
                  <a:lnTo>
                    <a:pt x="19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grpSp>
      <p:grpSp>
        <p:nvGrpSpPr>
          <p:cNvPr id="65" name="Group 64">
            <a:extLst>
              <a:ext uri="{FF2B5EF4-FFF2-40B4-BE49-F238E27FC236}">
                <a16:creationId xmlns:a16="http://schemas.microsoft.com/office/drawing/2014/main" id="{0084B137-BCD9-4F67-B70D-1AC53D888585}"/>
              </a:ext>
            </a:extLst>
          </p:cNvPr>
          <p:cNvGrpSpPr/>
          <p:nvPr/>
        </p:nvGrpSpPr>
        <p:grpSpPr>
          <a:xfrm>
            <a:off x="10456187" y="3525232"/>
            <a:ext cx="548640" cy="584775"/>
            <a:chOff x="473760" y="4816219"/>
            <a:chExt cx="1188720" cy="1410605"/>
          </a:xfrm>
        </p:grpSpPr>
        <p:sp>
          <p:nvSpPr>
            <p:cNvPr id="66" name="TextBox 65">
              <a:extLst>
                <a:ext uri="{FF2B5EF4-FFF2-40B4-BE49-F238E27FC236}">
                  <a16:creationId xmlns:a16="http://schemas.microsoft.com/office/drawing/2014/main" id="{F42598C1-3B16-486B-B56C-9C80AB68E931}"/>
                </a:ext>
              </a:extLst>
            </p:cNvPr>
            <p:cNvSpPr txBox="1"/>
            <p:nvPr/>
          </p:nvSpPr>
          <p:spPr>
            <a:xfrm>
              <a:off x="587828" y="4816219"/>
              <a:ext cx="994894" cy="1410605"/>
            </a:xfrm>
            <a:prstGeom prst="rect">
              <a:avLst/>
            </a:prstGeom>
            <a:noFill/>
            <a:ln>
              <a:noFill/>
            </a:ln>
          </p:spPr>
          <p:txBody>
            <a:bodyPr wrap="square" rtlCol="0" anchor="ctr">
              <a:spAutoFit/>
            </a:bodyPr>
            <a:lstStyle/>
            <a:p>
              <a:pPr algn="ctr"/>
              <a:r>
                <a:rPr lang="en-US" sz="3200" dirty="0">
                  <a:solidFill>
                    <a:schemeClr val="bg1"/>
                  </a:solidFill>
                  <a:latin typeface="Franklin Gothic Heavy" panose="020B0903020102020204" pitchFamily="34" charset="0"/>
                </a:rPr>
                <a:t>$</a:t>
              </a:r>
            </a:p>
          </p:txBody>
        </p:sp>
        <p:sp>
          <p:nvSpPr>
            <p:cNvPr id="67" name="Oval 66">
              <a:extLst>
                <a:ext uri="{FF2B5EF4-FFF2-40B4-BE49-F238E27FC236}">
                  <a16:creationId xmlns:a16="http://schemas.microsoft.com/office/drawing/2014/main" id="{4A667480-ADBB-481C-9993-4405EC5A7234}"/>
                </a:ext>
              </a:extLst>
            </p:cNvPr>
            <p:cNvSpPr/>
            <p:nvPr/>
          </p:nvSpPr>
          <p:spPr>
            <a:xfrm>
              <a:off x="473760" y="4951993"/>
              <a:ext cx="1188720" cy="1188720"/>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2" name="Picture 41" descr="A black and white logo&#10;&#10;Description automatically generated with low confidence">
            <a:extLst>
              <a:ext uri="{FF2B5EF4-FFF2-40B4-BE49-F238E27FC236}">
                <a16:creationId xmlns:a16="http://schemas.microsoft.com/office/drawing/2014/main" id="{99280CB1-F185-4C60-90FB-5BE4B5D5B8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433" y="3720225"/>
            <a:ext cx="631325" cy="274320"/>
          </a:xfrm>
          <a:prstGeom prst="rect">
            <a:avLst/>
          </a:prstGeom>
        </p:spPr>
      </p:pic>
    </p:spTree>
    <p:extLst>
      <p:ext uri="{BB962C8B-B14F-4D97-AF65-F5344CB8AC3E}">
        <p14:creationId xmlns:p14="http://schemas.microsoft.com/office/powerpoint/2010/main" val="16346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4000" b="-4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AB30D6-F1CB-42FD-A77C-484D67F5A58F}"/>
              </a:ext>
            </a:extLst>
          </p:cNvPr>
          <p:cNvGrpSpPr/>
          <p:nvPr/>
        </p:nvGrpSpPr>
        <p:grpSpPr>
          <a:xfrm>
            <a:off x="419551" y="117763"/>
            <a:ext cx="6654406" cy="935309"/>
            <a:chOff x="838200" y="339436"/>
            <a:chExt cx="4426819" cy="935309"/>
          </a:xfrm>
        </p:grpSpPr>
        <p:sp>
          <p:nvSpPr>
            <p:cNvPr id="3" name="TextBox 2">
              <a:extLst>
                <a:ext uri="{FF2B5EF4-FFF2-40B4-BE49-F238E27FC236}">
                  <a16:creationId xmlns:a16="http://schemas.microsoft.com/office/drawing/2014/main" id="{105C5F59-485C-401B-BDA2-1ED1F615CD49}"/>
                </a:ext>
              </a:extLst>
            </p:cNvPr>
            <p:cNvSpPr txBox="1"/>
            <p:nvPr/>
          </p:nvSpPr>
          <p:spPr>
            <a:xfrm>
              <a:off x="838200" y="339436"/>
              <a:ext cx="3997036" cy="400110"/>
            </a:xfrm>
            <a:prstGeom prst="rect">
              <a:avLst/>
            </a:prstGeom>
            <a:noFill/>
          </p:spPr>
          <p:txBody>
            <a:bodyPr wrap="square" rtlCol="0">
              <a:spAutoFit/>
            </a:bodyPr>
            <a:lstStyle/>
            <a:p>
              <a:r>
                <a:rPr lang="en-US" sz="2000" dirty="0">
                  <a:solidFill>
                    <a:schemeClr val="accent5"/>
                  </a:solidFill>
                  <a:latin typeface="Arial" panose="020B0604020202020204" pitchFamily="34" charset="0"/>
                  <a:cs typeface="Arial" panose="020B0604020202020204" pitchFamily="34" charset="0"/>
                </a:rPr>
                <a:t>more information about the</a:t>
              </a:r>
            </a:p>
          </p:txBody>
        </p:sp>
        <p:sp>
          <p:nvSpPr>
            <p:cNvPr id="4" name="TextBox 3">
              <a:extLst>
                <a:ext uri="{FF2B5EF4-FFF2-40B4-BE49-F238E27FC236}">
                  <a16:creationId xmlns:a16="http://schemas.microsoft.com/office/drawing/2014/main" id="{C83C8DF7-4DBE-48B6-9197-CBD567429753}"/>
                </a:ext>
              </a:extLst>
            </p:cNvPr>
            <p:cNvSpPr txBox="1"/>
            <p:nvPr/>
          </p:nvSpPr>
          <p:spPr>
            <a:xfrm>
              <a:off x="838200" y="566859"/>
              <a:ext cx="4426819" cy="707886"/>
            </a:xfrm>
            <a:prstGeom prst="rect">
              <a:avLst/>
            </a:prstGeom>
            <a:noFill/>
          </p:spPr>
          <p:txBody>
            <a:bodyPr wrap="square" rtlCol="0">
              <a:spAutoFit/>
            </a:bodyPr>
            <a:lstStyle/>
            <a:p>
              <a:r>
                <a:rPr lang="en-US" sz="4000" dirty="0">
                  <a:latin typeface="Arial Black" panose="020B0A04020102020204" pitchFamily="34" charset="0"/>
                </a:rPr>
                <a:t>Oregon </a:t>
              </a:r>
              <a:r>
                <a:rPr lang="en-US" sz="4000" dirty="0">
                  <a:latin typeface="Trebuchet MS" panose="020B0603020202020204" pitchFamily="34" charset="0"/>
                </a:rPr>
                <a:t>Promise Grant</a:t>
              </a:r>
              <a:endParaRPr lang="en-US" sz="5000" dirty="0">
                <a:latin typeface="Trebuchet MS" panose="020B0603020202020204" pitchFamily="34" charset="0"/>
              </a:endParaRPr>
            </a:p>
          </p:txBody>
        </p:sp>
      </p:grpSp>
      <p:sp>
        <p:nvSpPr>
          <p:cNvPr id="20" name="Oval 19">
            <a:extLst>
              <a:ext uri="{FF2B5EF4-FFF2-40B4-BE49-F238E27FC236}">
                <a16:creationId xmlns:a16="http://schemas.microsoft.com/office/drawing/2014/main" id="{DEFB301A-00A8-4409-80FA-8A9D262F7180}"/>
              </a:ext>
            </a:extLst>
          </p:cNvPr>
          <p:cNvSpPr/>
          <p:nvPr/>
        </p:nvSpPr>
        <p:spPr>
          <a:xfrm>
            <a:off x="4848790" y="2057400"/>
            <a:ext cx="2743200" cy="2743200"/>
          </a:xfrm>
          <a:prstGeom prst="ellipse">
            <a:avLst/>
          </a:prstGeom>
          <a:solidFill>
            <a:srgbClr val="004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c 20">
            <a:extLst>
              <a:ext uri="{FF2B5EF4-FFF2-40B4-BE49-F238E27FC236}">
                <a16:creationId xmlns:a16="http://schemas.microsoft.com/office/drawing/2014/main" id="{280AEF66-6F7D-4CD2-9252-8D4BD2BC50AC}"/>
              </a:ext>
            </a:extLst>
          </p:cNvPr>
          <p:cNvSpPr/>
          <p:nvPr/>
        </p:nvSpPr>
        <p:spPr>
          <a:xfrm>
            <a:off x="4724400" y="1965960"/>
            <a:ext cx="2743200" cy="2926080"/>
          </a:xfrm>
          <a:prstGeom prst="arc">
            <a:avLst>
              <a:gd name="adj1" fmla="val 5390005"/>
              <a:gd name="adj2" fmla="val 16169581"/>
            </a:avLst>
          </a:prstGeom>
          <a:ln w="28575">
            <a:solidFill>
              <a:srgbClr val="8B0C2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9C56A500-D7C7-45E6-AE6F-5BBE39BA9592}"/>
              </a:ext>
            </a:extLst>
          </p:cNvPr>
          <p:cNvCxnSpPr>
            <a:cxnSpLocks/>
          </p:cNvCxnSpPr>
          <p:nvPr/>
        </p:nvCxnSpPr>
        <p:spPr>
          <a:xfrm flipH="1">
            <a:off x="3886201" y="3429000"/>
            <a:ext cx="819149" cy="0"/>
          </a:xfrm>
          <a:prstGeom prst="line">
            <a:avLst/>
          </a:prstGeom>
          <a:ln w="28575">
            <a:solidFill>
              <a:srgbClr val="8B0C23"/>
            </a:solidFil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CA5EA805-DC67-43A8-8337-D5E583A208FB}"/>
              </a:ext>
            </a:extLst>
          </p:cNvPr>
          <p:cNvSpPr/>
          <p:nvPr/>
        </p:nvSpPr>
        <p:spPr>
          <a:xfrm>
            <a:off x="552451" y="1809750"/>
            <a:ext cx="3333750" cy="3778248"/>
          </a:xfrm>
          <a:prstGeom prst="roundRect">
            <a:avLst/>
          </a:prstGeom>
          <a:solidFill>
            <a:srgbClr val="C0E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How to Apply:</a:t>
            </a:r>
          </a:p>
          <a:p>
            <a:pPr algn="ctr"/>
            <a:endParaRPr lang="en-US" sz="2400" dirty="0">
              <a:solidFill>
                <a:schemeClr val="tx1"/>
              </a:solidFill>
            </a:endParaRPr>
          </a:p>
          <a:p>
            <a:pPr marL="457200" indent="-457200">
              <a:buAutoNum type="arabicPeriod"/>
            </a:pPr>
            <a:r>
              <a:rPr lang="en-US" sz="2200" dirty="0">
                <a:solidFill>
                  <a:schemeClr val="tx1"/>
                </a:solidFill>
              </a:rPr>
              <a:t>File your FAFSA/ ORSAA, list an Oregon Community College</a:t>
            </a:r>
          </a:p>
          <a:p>
            <a:pPr marL="457200" indent="-457200">
              <a:buAutoNum type="arabicPeriod"/>
            </a:pPr>
            <a:endParaRPr lang="en-US" sz="2200" dirty="0">
              <a:solidFill>
                <a:schemeClr val="tx1"/>
              </a:solidFill>
            </a:endParaRPr>
          </a:p>
          <a:p>
            <a:pPr marL="457200" indent="-457200">
              <a:buAutoNum type="arabicPeriod"/>
            </a:pPr>
            <a:r>
              <a:rPr lang="en-US" sz="2200" dirty="0">
                <a:solidFill>
                  <a:schemeClr val="tx1"/>
                </a:solidFill>
              </a:rPr>
              <a:t>Complete the Oregon Promise application in the OSAC Student Portal </a:t>
            </a:r>
          </a:p>
        </p:txBody>
      </p:sp>
      <p:sp>
        <p:nvSpPr>
          <p:cNvPr id="25" name="Rectangle: Rounded Corners 24">
            <a:extLst>
              <a:ext uri="{FF2B5EF4-FFF2-40B4-BE49-F238E27FC236}">
                <a16:creationId xmlns:a16="http://schemas.microsoft.com/office/drawing/2014/main" id="{967D4B09-3212-4B24-AF30-EC555683D640}"/>
              </a:ext>
            </a:extLst>
          </p:cNvPr>
          <p:cNvSpPr/>
          <p:nvPr/>
        </p:nvSpPr>
        <p:spPr>
          <a:xfrm>
            <a:off x="8391526" y="1714500"/>
            <a:ext cx="3333750" cy="3571873"/>
          </a:xfrm>
          <a:prstGeom prst="roundRect">
            <a:avLst/>
          </a:prstGeom>
          <a:solidFill>
            <a:srgbClr val="C0E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Amount:</a:t>
            </a:r>
          </a:p>
          <a:p>
            <a:pPr algn="ctr"/>
            <a:r>
              <a:rPr lang="en-US" sz="2400" dirty="0">
                <a:solidFill>
                  <a:schemeClr val="tx1"/>
                </a:solidFill>
              </a:rPr>
              <a:t>In 2022-2023</a:t>
            </a:r>
          </a:p>
          <a:p>
            <a:pPr algn="ctr"/>
            <a:endParaRPr lang="en-US" sz="2400" dirty="0">
              <a:solidFill>
                <a:schemeClr val="tx1"/>
              </a:solidFill>
            </a:endParaRPr>
          </a:p>
          <a:p>
            <a:pPr marL="457200" indent="-457200">
              <a:buAutoNum type="arabicPeriod"/>
            </a:pPr>
            <a:r>
              <a:rPr lang="en-US" sz="2200" dirty="0">
                <a:solidFill>
                  <a:schemeClr val="tx1"/>
                </a:solidFill>
              </a:rPr>
              <a:t>Full-time students: $2,000-$4,128</a:t>
            </a:r>
          </a:p>
          <a:p>
            <a:pPr marL="457200" indent="-457200">
              <a:buAutoNum type="arabicPeriod"/>
            </a:pPr>
            <a:endParaRPr lang="en-US" sz="2200" dirty="0">
              <a:solidFill>
                <a:schemeClr val="tx1"/>
              </a:solidFill>
            </a:endParaRPr>
          </a:p>
          <a:p>
            <a:pPr marL="457200" indent="-457200">
              <a:buAutoNum type="arabicPeriod"/>
            </a:pPr>
            <a:r>
              <a:rPr lang="en-US" sz="2200" dirty="0">
                <a:solidFill>
                  <a:schemeClr val="tx1"/>
                </a:solidFill>
              </a:rPr>
              <a:t>Oregon Promise award amount depends on several factors</a:t>
            </a:r>
          </a:p>
        </p:txBody>
      </p:sp>
      <p:sp>
        <p:nvSpPr>
          <p:cNvPr id="26" name="Arc 25">
            <a:extLst>
              <a:ext uri="{FF2B5EF4-FFF2-40B4-BE49-F238E27FC236}">
                <a16:creationId xmlns:a16="http://schemas.microsoft.com/office/drawing/2014/main" id="{272E4C1B-3517-49AC-AE79-D37F322A4F4D}"/>
              </a:ext>
            </a:extLst>
          </p:cNvPr>
          <p:cNvSpPr/>
          <p:nvPr/>
        </p:nvSpPr>
        <p:spPr>
          <a:xfrm flipH="1">
            <a:off x="4973180" y="1965960"/>
            <a:ext cx="2743200" cy="2926080"/>
          </a:xfrm>
          <a:prstGeom prst="arc">
            <a:avLst>
              <a:gd name="adj1" fmla="val 5390005"/>
              <a:gd name="adj2" fmla="val 16169581"/>
            </a:avLst>
          </a:prstGeom>
          <a:ln w="28575">
            <a:solidFill>
              <a:srgbClr val="F7DB6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777B2983-E619-4CB1-B720-304B52535ACF}"/>
              </a:ext>
            </a:extLst>
          </p:cNvPr>
          <p:cNvCxnSpPr>
            <a:cxnSpLocks/>
            <a:stCxn id="25" idx="1"/>
          </p:cNvCxnSpPr>
          <p:nvPr/>
        </p:nvCxnSpPr>
        <p:spPr>
          <a:xfrm flipH="1" flipV="1">
            <a:off x="7734302" y="3429001"/>
            <a:ext cx="657224" cy="0"/>
          </a:xfrm>
          <a:prstGeom prst="line">
            <a:avLst/>
          </a:prstGeom>
          <a:ln w="28575">
            <a:solidFill>
              <a:srgbClr val="F7DB69"/>
            </a:solidFill>
          </a:ln>
        </p:spPr>
        <p:style>
          <a:lnRef idx="1">
            <a:schemeClr val="accent1"/>
          </a:lnRef>
          <a:fillRef idx="0">
            <a:schemeClr val="accent1"/>
          </a:fillRef>
          <a:effectRef idx="0">
            <a:schemeClr val="accent1"/>
          </a:effectRef>
          <a:fontRef idx="minor">
            <a:schemeClr val="tx1"/>
          </a:fontRef>
        </p:style>
      </p:cxnSp>
      <p:pic>
        <p:nvPicPr>
          <p:cNvPr id="31" name="Graphic 30" descr="Arrow circle with solid fill">
            <a:extLst>
              <a:ext uri="{FF2B5EF4-FFF2-40B4-BE49-F238E27FC236}">
                <a16:creationId xmlns:a16="http://schemas.microsoft.com/office/drawing/2014/main" id="{D3E8EFDA-E0E3-4F49-8CE3-A6A4BCE7B8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45157" y="2514600"/>
            <a:ext cx="1828800" cy="1828800"/>
          </a:xfrm>
          <a:prstGeom prst="rect">
            <a:avLst/>
          </a:prstGeom>
        </p:spPr>
      </p:pic>
    </p:spTree>
    <p:extLst>
      <p:ext uri="{BB962C8B-B14F-4D97-AF65-F5344CB8AC3E}">
        <p14:creationId xmlns:p14="http://schemas.microsoft.com/office/powerpoint/2010/main" val="30538713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4000" b="-4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AB30D6-F1CB-42FD-A77C-484D67F5A58F}"/>
              </a:ext>
            </a:extLst>
          </p:cNvPr>
          <p:cNvGrpSpPr/>
          <p:nvPr/>
        </p:nvGrpSpPr>
        <p:grpSpPr>
          <a:xfrm>
            <a:off x="419551" y="-13728"/>
            <a:ext cx="6654406" cy="935309"/>
            <a:chOff x="838200" y="339436"/>
            <a:chExt cx="4426819" cy="935309"/>
          </a:xfrm>
        </p:grpSpPr>
        <p:sp>
          <p:nvSpPr>
            <p:cNvPr id="3" name="TextBox 2">
              <a:extLst>
                <a:ext uri="{FF2B5EF4-FFF2-40B4-BE49-F238E27FC236}">
                  <a16:creationId xmlns:a16="http://schemas.microsoft.com/office/drawing/2014/main" id="{105C5F59-485C-401B-BDA2-1ED1F615CD49}"/>
                </a:ext>
              </a:extLst>
            </p:cNvPr>
            <p:cNvSpPr txBox="1"/>
            <p:nvPr/>
          </p:nvSpPr>
          <p:spPr>
            <a:xfrm>
              <a:off x="838200" y="339436"/>
              <a:ext cx="3997036" cy="400110"/>
            </a:xfrm>
            <a:prstGeom prst="rect">
              <a:avLst/>
            </a:prstGeom>
            <a:noFill/>
          </p:spPr>
          <p:txBody>
            <a:bodyPr wrap="square" rtlCol="0">
              <a:spAutoFit/>
            </a:bodyPr>
            <a:lstStyle/>
            <a:p>
              <a:r>
                <a:rPr lang="en-US" sz="2000" dirty="0">
                  <a:solidFill>
                    <a:schemeClr val="accent5"/>
                  </a:solidFill>
                  <a:latin typeface="Arial" panose="020B0604020202020204" pitchFamily="34" charset="0"/>
                  <a:cs typeface="Arial" panose="020B0604020202020204" pitchFamily="34" charset="0"/>
                </a:rPr>
                <a:t>deadlines</a:t>
              </a:r>
            </a:p>
          </p:txBody>
        </p:sp>
        <p:sp>
          <p:nvSpPr>
            <p:cNvPr id="4" name="TextBox 3">
              <a:extLst>
                <a:ext uri="{FF2B5EF4-FFF2-40B4-BE49-F238E27FC236}">
                  <a16:creationId xmlns:a16="http://schemas.microsoft.com/office/drawing/2014/main" id="{C83C8DF7-4DBE-48B6-9197-CBD567429753}"/>
                </a:ext>
              </a:extLst>
            </p:cNvPr>
            <p:cNvSpPr txBox="1"/>
            <p:nvPr/>
          </p:nvSpPr>
          <p:spPr>
            <a:xfrm>
              <a:off x="838200" y="566859"/>
              <a:ext cx="4426819" cy="707886"/>
            </a:xfrm>
            <a:prstGeom prst="rect">
              <a:avLst/>
            </a:prstGeom>
            <a:noFill/>
          </p:spPr>
          <p:txBody>
            <a:bodyPr wrap="square" rtlCol="0">
              <a:spAutoFit/>
            </a:bodyPr>
            <a:lstStyle/>
            <a:p>
              <a:r>
                <a:rPr lang="en-US" sz="4000" dirty="0">
                  <a:latin typeface="Arial Black" panose="020B0A04020102020204" pitchFamily="34" charset="0"/>
                </a:rPr>
                <a:t>Oregon </a:t>
              </a:r>
              <a:r>
                <a:rPr lang="en-US" sz="4000" dirty="0">
                  <a:latin typeface="Trebuchet MS" panose="020B0603020202020204" pitchFamily="34" charset="0"/>
                </a:rPr>
                <a:t>Promise Grant</a:t>
              </a:r>
              <a:endParaRPr lang="en-US" sz="5000" dirty="0">
                <a:latin typeface="Trebuchet MS" panose="020B0603020202020204" pitchFamily="34" charset="0"/>
              </a:endParaRPr>
            </a:p>
          </p:txBody>
        </p:sp>
      </p:grpSp>
      <p:graphicFrame>
        <p:nvGraphicFramePr>
          <p:cNvPr id="5" name="Table 5">
            <a:extLst>
              <a:ext uri="{FF2B5EF4-FFF2-40B4-BE49-F238E27FC236}">
                <a16:creationId xmlns:a16="http://schemas.microsoft.com/office/drawing/2014/main" id="{02609168-5DAA-4524-8E2A-02353E377641}"/>
              </a:ext>
            </a:extLst>
          </p:cNvPr>
          <p:cNvGraphicFramePr>
            <a:graphicFrameLocks noGrp="1"/>
          </p:cNvGraphicFramePr>
          <p:nvPr>
            <p:extLst>
              <p:ext uri="{D42A27DB-BD31-4B8C-83A1-F6EECF244321}">
                <p14:modId xmlns:p14="http://schemas.microsoft.com/office/powerpoint/2010/main" val="1257836649"/>
              </p:ext>
            </p:extLst>
          </p:nvPr>
        </p:nvGraphicFramePr>
        <p:xfrm>
          <a:off x="1592262" y="1249680"/>
          <a:ext cx="9007475" cy="4358640"/>
        </p:xfrm>
        <a:graphic>
          <a:graphicData uri="http://schemas.openxmlformats.org/drawingml/2006/table">
            <a:tbl>
              <a:tblPr firstRow="1" bandRow="1">
                <a:tableStyleId>{5C22544A-7EE6-4342-B048-85BDC9FD1C3A}</a:tableStyleId>
              </a:tblPr>
              <a:tblGrid>
                <a:gridCol w="2054830">
                  <a:extLst>
                    <a:ext uri="{9D8B030D-6E8A-4147-A177-3AD203B41FA5}">
                      <a16:colId xmlns:a16="http://schemas.microsoft.com/office/drawing/2014/main" val="3101773270"/>
                    </a:ext>
                  </a:extLst>
                </a:gridCol>
                <a:gridCol w="2448907">
                  <a:extLst>
                    <a:ext uri="{9D8B030D-6E8A-4147-A177-3AD203B41FA5}">
                      <a16:colId xmlns:a16="http://schemas.microsoft.com/office/drawing/2014/main" val="51331726"/>
                    </a:ext>
                  </a:extLst>
                </a:gridCol>
                <a:gridCol w="2251869">
                  <a:extLst>
                    <a:ext uri="{9D8B030D-6E8A-4147-A177-3AD203B41FA5}">
                      <a16:colId xmlns:a16="http://schemas.microsoft.com/office/drawing/2014/main" val="3836387501"/>
                    </a:ext>
                  </a:extLst>
                </a:gridCol>
                <a:gridCol w="2251869">
                  <a:extLst>
                    <a:ext uri="{9D8B030D-6E8A-4147-A177-3AD203B41FA5}">
                      <a16:colId xmlns:a16="http://schemas.microsoft.com/office/drawing/2014/main" val="1736411955"/>
                    </a:ext>
                  </a:extLst>
                </a:gridCol>
              </a:tblGrid>
              <a:tr h="370840">
                <a:tc>
                  <a:txBody>
                    <a:bodyPr/>
                    <a:lstStyle/>
                    <a:p>
                      <a:pPr algn="ctr"/>
                      <a:r>
                        <a:rPr lang="en-US" sz="2400" dirty="0">
                          <a:solidFill>
                            <a:schemeClr val="bg1"/>
                          </a:solidFill>
                        </a:rPr>
                        <a:t>I am graduating from:</a:t>
                      </a:r>
                    </a:p>
                  </a:txBody>
                  <a:tcPr>
                    <a:solidFill>
                      <a:srgbClr val="1A476E"/>
                    </a:solidFill>
                  </a:tcPr>
                </a:tc>
                <a:tc>
                  <a:txBody>
                    <a:bodyPr/>
                    <a:lstStyle/>
                    <a:p>
                      <a:pPr algn="ctr"/>
                      <a:r>
                        <a:rPr lang="en-US" sz="2400" dirty="0">
                          <a:solidFill>
                            <a:schemeClr val="bg1"/>
                          </a:solidFill>
                        </a:rPr>
                        <a:t>I am graduating during this time: </a:t>
                      </a:r>
                    </a:p>
                  </a:txBody>
                  <a:tcPr>
                    <a:solidFill>
                      <a:srgbClr val="1A476E"/>
                    </a:solidFill>
                  </a:tcPr>
                </a:tc>
                <a:tc>
                  <a:txBody>
                    <a:bodyPr/>
                    <a:lstStyle/>
                    <a:p>
                      <a:pPr algn="ctr"/>
                      <a:r>
                        <a:rPr lang="en-US" sz="2400" dirty="0">
                          <a:solidFill>
                            <a:schemeClr val="bg1"/>
                          </a:solidFill>
                        </a:rPr>
                        <a:t>Deadline to complete both: </a:t>
                      </a:r>
                    </a:p>
                    <a:p>
                      <a:r>
                        <a:rPr lang="en-US" dirty="0">
                          <a:solidFill>
                            <a:schemeClr val="bg1"/>
                          </a:solidFill>
                        </a:rPr>
                        <a:t>Oregon Promise App and FAFSA/ORSAA</a:t>
                      </a:r>
                    </a:p>
                  </a:txBody>
                  <a:tcPr>
                    <a:solidFill>
                      <a:srgbClr val="1A476E"/>
                    </a:solidFill>
                  </a:tcPr>
                </a:tc>
                <a:tc>
                  <a:txBody>
                    <a:bodyPr/>
                    <a:lstStyle/>
                    <a:p>
                      <a:pPr algn="ctr"/>
                      <a:r>
                        <a:rPr lang="en-US" sz="2400" dirty="0">
                          <a:solidFill>
                            <a:schemeClr val="bg1"/>
                          </a:solidFill>
                        </a:rPr>
                        <a:t>You must start community college by this term:</a:t>
                      </a:r>
                    </a:p>
                  </a:txBody>
                  <a:tcPr>
                    <a:solidFill>
                      <a:srgbClr val="1A476E"/>
                    </a:solidFill>
                  </a:tcPr>
                </a:tc>
                <a:extLst>
                  <a:ext uri="{0D108BD9-81ED-4DB2-BD59-A6C34878D82A}">
                    <a16:rowId xmlns:a16="http://schemas.microsoft.com/office/drawing/2014/main" val="764978284"/>
                  </a:ext>
                </a:extLst>
              </a:tr>
              <a:tr h="370840">
                <a:tc rowSpan="3">
                  <a:txBody>
                    <a:bodyPr/>
                    <a:lstStyle/>
                    <a:p>
                      <a:r>
                        <a:rPr lang="en-US" sz="2200" dirty="0"/>
                        <a:t>High School or Home School</a:t>
                      </a:r>
                    </a:p>
                  </a:txBody>
                  <a:tcPr anchor="ctr">
                    <a:solidFill>
                      <a:srgbClr val="C0E1DF"/>
                    </a:solidFill>
                  </a:tcPr>
                </a:tc>
                <a:tc>
                  <a:txBody>
                    <a:bodyPr/>
                    <a:lstStyle/>
                    <a:p>
                      <a:pPr algn="ctr"/>
                      <a:r>
                        <a:rPr lang="en-US" sz="2000" b="1" dirty="0"/>
                        <a:t>March 1 – June 30</a:t>
                      </a:r>
                    </a:p>
                  </a:txBody>
                  <a:tcPr>
                    <a:solidFill>
                      <a:srgbClr val="C0E1DF"/>
                    </a:solidFill>
                  </a:tcPr>
                </a:tc>
                <a:tc>
                  <a:txBody>
                    <a:bodyPr/>
                    <a:lstStyle/>
                    <a:p>
                      <a:pPr algn="ctr"/>
                      <a:r>
                        <a:rPr lang="en-US" sz="2000" b="1" dirty="0"/>
                        <a:t>June 1</a:t>
                      </a:r>
                    </a:p>
                  </a:txBody>
                  <a:tcPr>
                    <a:solidFill>
                      <a:srgbClr val="C0E1DF"/>
                    </a:solidFill>
                  </a:tcPr>
                </a:tc>
                <a:tc>
                  <a:txBody>
                    <a:bodyPr/>
                    <a:lstStyle/>
                    <a:p>
                      <a:pPr algn="ctr"/>
                      <a:r>
                        <a:rPr lang="en-US" sz="2000" dirty="0"/>
                        <a:t>Fall </a:t>
                      </a:r>
                    </a:p>
                  </a:txBody>
                  <a:tcPr>
                    <a:solidFill>
                      <a:srgbClr val="C0E1DF"/>
                    </a:solidFill>
                  </a:tcPr>
                </a:tc>
                <a:extLst>
                  <a:ext uri="{0D108BD9-81ED-4DB2-BD59-A6C34878D82A}">
                    <a16:rowId xmlns:a16="http://schemas.microsoft.com/office/drawing/2014/main" val="1371361367"/>
                  </a:ext>
                </a:extLst>
              </a:tr>
              <a:tr h="370840">
                <a:tc vMerge="1">
                  <a:txBody>
                    <a:bodyPr/>
                    <a:lstStyle/>
                    <a:p>
                      <a:endParaRPr lang="en-US" dirty="0"/>
                    </a:p>
                  </a:txBody>
                  <a:tcPr/>
                </a:tc>
                <a:tc>
                  <a:txBody>
                    <a:bodyPr/>
                    <a:lstStyle/>
                    <a:p>
                      <a:pPr algn="ctr"/>
                      <a:r>
                        <a:rPr lang="en-US" sz="2000" dirty="0"/>
                        <a:t>July 1 – Nov. 30</a:t>
                      </a:r>
                    </a:p>
                  </a:txBody>
                  <a:tcPr/>
                </a:tc>
                <a:tc>
                  <a:txBody>
                    <a:bodyPr/>
                    <a:lstStyle/>
                    <a:p>
                      <a:pPr algn="ctr"/>
                      <a:r>
                        <a:rPr lang="en-US" sz="2000" dirty="0"/>
                        <a:t>Nov. 1 </a:t>
                      </a:r>
                    </a:p>
                  </a:txBody>
                  <a:tcPr/>
                </a:tc>
                <a:tc>
                  <a:txBody>
                    <a:bodyPr/>
                    <a:lstStyle/>
                    <a:p>
                      <a:pPr algn="ctr"/>
                      <a:r>
                        <a:rPr lang="en-US" sz="2000" dirty="0"/>
                        <a:t>Winter</a:t>
                      </a:r>
                    </a:p>
                  </a:txBody>
                  <a:tcPr/>
                </a:tc>
                <a:extLst>
                  <a:ext uri="{0D108BD9-81ED-4DB2-BD59-A6C34878D82A}">
                    <a16:rowId xmlns:a16="http://schemas.microsoft.com/office/drawing/2014/main" val="1743532715"/>
                  </a:ext>
                </a:extLst>
              </a:tr>
              <a:tr h="370840">
                <a:tc vMerge="1">
                  <a:txBody>
                    <a:bodyPr/>
                    <a:lstStyle/>
                    <a:p>
                      <a:endParaRPr lang="en-US" dirty="0"/>
                    </a:p>
                  </a:txBody>
                  <a:tcPr/>
                </a:tc>
                <a:tc>
                  <a:txBody>
                    <a:bodyPr/>
                    <a:lstStyle/>
                    <a:p>
                      <a:pPr algn="ctr"/>
                      <a:r>
                        <a:rPr lang="en-US" sz="2000" dirty="0"/>
                        <a:t>Oct. 1 – Feb. 29 </a:t>
                      </a:r>
                    </a:p>
                  </a:txBody>
                  <a:tcPr>
                    <a:solidFill>
                      <a:srgbClr val="C0E1DF"/>
                    </a:solidFill>
                  </a:tcPr>
                </a:tc>
                <a:tc>
                  <a:txBody>
                    <a:bodyPr/>
                    <a:lstStyle/>
                    <a:p>
                      <a:pPr algn="ctr"/>
                      <a:r>
                        <a:rPr lang="en-US" sz="2000" dirty="0"/>
                        <a:t>Feb. 1</a:t>
                      </a:r>
                    </a:p>
                  </a:txBody>
                  <a:tcPr>
                    <a:solidFill>
                      <a:srgbClr val="C0E1DF"/>
                    </a:solidFill>
                  </a:tcPr>
                </a:tc>
                <a:tc>
                  <a:txBody>
                    <a:bodyPr/>
                    <a:lstStyle/>
                    <a:p>
                      <a:pPr algn="ctr"/>
                      <a:r>
                        <a:rPr lang="en-US" sz="2000" dirty="0"/>
                        <a:t>Spring</a:t>
                      </a:r>
                    </a:p>
                  </a:txBody>
                  <a:tcPr>
                    <a:solidFill>
                      <a:srgbClr val="C0E1DF"/>
                    </a:solidFill>
                  </a:tcPr>
                </a:tc>
                <a:extLst>
                  <a:ext uri="{0D108BD9-81ED-4DB2-BD59-A6C34878D82A}">
                    <a16:rowId xmlns:a16="http://schemas.microsoft.com/office/drawing/2014/main" val="2046297542"/>
                  </a:ext>
                </a:extLst>
              </a:tr>
              <a:tr h="370840">
                <a:tc gridSpan="4">
                  <a:txBody>
                    <a:bodyPr/>
                    <a:lstStyle/>
                    <a:p>
                      <a:pPr algn="ctr"/>
                      <a:endParaRPr lang="en-US" sz="2200" dirty="0"/>
                    </a:p>
                  </a:txBody>
                  <a:tcPr>
                    <a:noFill/>
                  </a:tcPr>
                </a:tc>
                <a:tc hMerge="1">
                  <a:txBody>
                    <a:bodyPr/>
                    <a:lstStyle/>
                    <a:p>
                      <a:endParaRPr lang="en-US" sz="2000" dirty="0"/>
                    </a:p>
                  </a:txBody>
                  <a:tcPr/>
                </a:tc>
                <a:tc hMerge="1">
                  <a:txBody>
                    <a:bodyPr/>
                    <a:lstStyle/>
                    <a:p>
                      <a:endParaRPr lang="en-US" sz="2000" dirty="0"/>
                    </a:p>
                  </a:txBody>
                  <a:tcPr/>
                </a:tc>
                <a:tc hMerge="1">
                  <a:txBody>
                    <a:bodyPr/>
                    <a:lstStyle/>
                    <a:p>
                      <a:endParaRPr lang="en-US" sz="2000" dirty="0"/>
                    </a:p>
                  </a:txBody>
                  <a:tcPr/>
                </a:tc>
                <a:extLst>
                  <a:ext uri="{0D108BD9-81ED-4DB2-BD59-A6C34878D82A}">
                    <a16:rowId xmlns:a16="http://schemas.microsoft.com/office/drawing/2014/main" val="1073516700"/>
                  </a:ext>
                </a:extLst>
              </a:tr>
              <a:tr h="370840">
                <a:tc rowSpan="3">
                  <a:txBody>
                    <a:bodyPr/>
                    <a:lstStyle/>
                    <a:p>
                      <a:r>
                        <a:rPr lang="en-US" sz="2200" dirty="0"/>
                        <a:t>GED® Program</a:t>
                      </a:r>
                    </a:p>
                  </a:txBody>
                  <a:tcPr anchor="ctr">
                    <a:solidFill>
                      <a:srgbClr val="EBF0EC"/>
                    </a:solidFill>
                  </a:tcPr>
                </a:tc>
                <a:tc>
                  <a:txBody>
                    <a:bodyPr/>
                    <a:lstStyle/>
                    <a:p>
                      <a:pPr algn="ctr"/>
                      <a:r>
                        <a:rPr lang="en-US" sz="2000" b="1" dirty="0"/>
                        <a:t>March 1 – June 30</a:t>
                      </a:r>
                    </a:p>
                  </a:txBody>
                  <a:tcPr>
                    <a:solidFill>
                      <a:srgbClr val="EBF0EC"/>
                    </a:solidFill>
                  </a:tcPr>
                </a:tc>
                <a:tc>
                  <a:txBody>
                    <a:bodyPr/>
                    <a:lstStyle/>
                    <a:p>
                      <a:pPr algn="ctr"/>
                      <a:r>
                        <a:rPr lang="en-US" sz="2000" b="1" dirty="0"/>
                        <a:t>July 10</a:t>
                      </a:r>
                    </a:p>
                  </a:txBody>
                  <a:tcPr>
                    <a:solidFill>
                      <a:srgbClr val="EBF0EC"/>
                    </a:solidFill>
                  </a:tcPr>
                </a:tc>
                <a:tc>
                  <a:txBody>
                    <a:bodyPr/>
                    <a:lstStyle/>
                    <a:p>
                      <a:pPr algn="ctr"/>
                      <a:r>
                        <a:rPr lang="en-US" sz="2000" dirty="0"/>
                        <a:t>Fall</a:t>
                      </a:r>
                    </a:p>
                  </a:txBody>
                  <a:tcPr>
                    <a:solidFill>
                      <a:srgbClr val="EBF0EC"/>
                    </a:solidFill>
                  </a:tcPr>
                </a:tc>
                <a:extLst>
                  <a:ext uri="{0D108BD9-81ED-4DB2-BD59-A6C34878D82A}">
                    <a16:rowId xmlns:a16="http://schemas.microsoft.com/office/drawing/2014/main" val="3898916000"/>
                  </a:ext>
                </a:extLst>
              </a:tr>
              <a:tr h="370840">
                <a:tc vMerge="1">
                  <a:txBody>
                    <a:bodyPr/>
                    <a:lstStyle/>
                    <a:p>
                      <a:endParaRPr lang="en-US" dirty="0"/>
                    </a:p>
                  </a:txBody>
                  <a:tcPr/>
                </a:tc>
                <a:tc>
                  <a:txBody>
                    <a:bodyPr/>
                    <a:lstStyle/>
                    <a:p>
                      <a:pPr algn="ctr"/>
                      <a:r>
                        <a:rPr lang="en-US" sz="2000" dirty="0"/>
                        <a:t>July 1 – Nov. 30</a:t>
                      </a:r>
                    </a:p>
                  </a:txBody>
                  <a:tcPr>
                    <a:solidFill>
                      <a:srgbClr val="C0E1DF"/>
                    </a:solidFill>
                  </a:tcPr>
                </a:tc>
                <a:tc>
                  <a:txBody>
                    <a:bodyPr/>
                    <a:lstStyle/>
                    <a:p>
                      <a:pPr algn="ctr"/>
                      <a:r>
                        <a:rPr lang="en-US" sz="2000" dirty="0"/>
                        <a:t>Dec. 10</a:t>
                      </a:r>
                    </a:p>
                  </a:txBody>
                  <a:tcPr>
                    <a:solidFill>
                      <a:srgbClr val="C0E1DF"/>
                    </a:solidFill>
                  </a:tcPr>
                </a:tc>
                <a:tc>
                  <a:txBody>
                    <a:bodyPr/>
                    <a:lstStyle/>
                    <a:p>
                      <a:pPr algn="ctr"/>
                      <a:r>
                        <a:rPr lang="en-US" sz="2000" dirty="0"/>
                        <a:t>Winter</a:t>
                      </a:r>
                    </a:p>
                  </a:txBody>
                  <a:tcPr>
                    <a:solidFill>
                      <a:srgbClr val="C0E1DF"/>
                    </a:solidFill>
                  </a:tcPr>
                </a:tc>
                <a:extLst>
                  <a:ext uri="{0D108BD9-81ED-4DB2-BD59-A6C34878D82A}">
                    <a16:rowId xmlns:a16="http://schemas.microsoft.com/office/drawing/2014/main" val="2885335862"/>
                  </a:ext>
                </a:extLst>
              </a:tr>
              <a:tr h="370840">
                <a:tc vMerge="1">
                  <a:txBody>
                    <a:bodyPr/>
                    <a:lstStyle/>
                    <a:p>
                      <a:endParaRPr lang="en-US" dirty="0"/>
                    </a:p>
                  </a:txBody>
                  <a:tcPr/>
                </a:tc>
                <a:tc>
                  <a:txBody>
                    <a:bodyPr/>
                    <a:lstStyle/>
                    <a:p>
                      <a:pPr algn="ctr"/>
                      <a:r>
                        <a:rPr lang="en-US" sz="2000" dirty="0"/>
                        <a:t>Oct. 1 – Feb. 29 </a:t>
                      </a:r>
                    </a:p>
                  </a:txBody>
                  <a:tcPr>
                    <a:solidFill>
                      <a:srgbClr val="EBF0EC"/>
                    </a:solidFill>
                  </a:tcPr>
                </a:tc>
                <a:tc>
                  <a:txBody>
                    <a:bodyPr/>
                    <a:lstStyle/>
                    <a:p>
                      <a:pPr algn="ctr"/>
                      <a:r>
                        <a:rPr lang="en-US" sz="2000" dirty="0"/>
                        <a:t>March 10</a:t>
                      </a:r>
                    </a:p>
                  </a:txBody>
                  <a:tcPr>
                    <a:solidFill>
                      <a:srgbClr val="EBF0EC"/>
                    </a:solidFill>
                  </a:tcPr>
                </a:tc>
                <a:tc>
                  <a:txBody>
                    <a:bodyPr/>
                    <a:lstStyle/>
                    <a:p>
                      <a:pPr algn="ctr"/>
                      <a:r>
                        <a:rPr lang="en-US" sz="2000" dirty="0"/>
                        <a:t>Spring</a:t>
                      </a:r>
                    </a:p>
                  </a:txBody>
                  <a:tcPr>
                    <a:solidFill>
                      <a:srgbClr val="EBF0EC"/>
                    </a:solidFill>
                  </a:tcPr>
                </a:tc>
                <a:extLst>
                  <a:ext uri="{0D108BD9-81ED-4DB2-BD59-A6C34878D82A}">
                    <a16:rowId xmlns:a16="http://schemas.microsoft.com/office/drawing/2014/main" val="2239665044"/>
                  </a:ext>
                </a:extLst>
              </a:tr>
            </a:tbl>
          </a:graphicData>
        </a:graphic>
      </p:graphicFrame>
      <p:sp>
        <p:nvSpPr>
          <p:cNvPr id="7" name="Oval 6">
            <a:extLst>
              <a:ext uri="{FF2B5EF4-FFF2-40B4-BE49-F238E27FC236}">
                <a16:creationId xmlns:a16="http://schemas.microsoft.com/office/drawing/2014/main" id="{EC464361-23AD-4343-B556-6A3F1FC7F6CB}"/>
              </a:ext>
            </a:extLst>
          </p:cNvPr>
          <p:cNvSpPr/>
          <p:nvPr/>
        </p:nvSpPr>
        <p:spPr>
          <a:xfrm>
            <a:off x="6096000" y="2835064"/>
            <a:ext cx="2239844" cy="314325"/>
          </a:xfrm>
          <a:prstGeom prst="ellipse">
            <a:avLst/>
          </a:prstGeom>
          <a:noFill/>
          <a:ln w="28575">
            <a:solidFill>
              <a:srgbClr val="8B0C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A60B672-95F7-4BA5-A448-F36FFFEEDA8C}"/>
              </a:ext>
            </a:extLst>
          </p:cNvPr>
          <p:cNvSpPr/>
          <p:nvPr/>
        </p:nvSpPr>
        <p:spPr>
          <a:xfrm>
            <a:off x="6096000" y="4420448"/>
            <a:ext cx="2239844" cy="386291"/>
          </a:xfrm>
          <a:prstGeom prst="ellipse">
            <a:avLst/>
          </a:prstGeom>
          <a:noFill/>
          <a:ln w="28575">
            <a:solidFill>
              <a:srgbClr val="8B0C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0363D570-024D-4D55-89CA-F9A7CED3B45E}"/>
              </a:ext>
            </a:extLst>
          </p:cNvPr>
          <p:cNvGrpSpPr/>
          <p:nvPr/>
        </p:nvGrpSpPr>
        <p:grpSpPr>
          <a:xfrm>
            <a:off x="1706562" y="5916620"/>
            <a:ext cx="8878696" cy="715144"/>
            <a:chOff x="1706562" y="5916620"/>
            <a:chExt cx="8878696" cy="715144"/>
          </a:xfrm>
        </p:grpSpPr>
        <p:grpSp>
          <p:nvGrpSpPr>
            <p:cNvPr id="18" name="Group 17">
              <a:extLst>
                <a:ext uri="{FF2B5EF4-FFF2-40B4-BE49-F238E27FC236}">
                  <a16:creationId xmlns:a16="http://schemas.microsoft.com/office/drawing/2014/main" id="{40B7FFBD-E71F-41F5-8B23-F6BF3CEE9B34}"/>
                </a:ext>
              </a:extLst>
            </p:cNvPr>
            <p:cNvGrpSpPr/>
            <p:nvPr/>
          </p:nvGrpSpPr>
          <p:grpSpPr>
            <a:xfrm>
              <a:off x="1706562" y="5916620"/>
              <a:ext cx="640080" cy="640080"/>
              <a:chOff x="8170862" y="1670579"/>
              <a:chExt cx="582613" cy="604837"/>
            </a:xfrm>
            <a:solidFill>
              <a:srgbClr val="8B0C23"/>
            </a:solidFill>
          </p:grpSpPr>
          <p:sp>
            <p:nvSpPr>
              <p:cNvPr id="19" name="Freeform 139">
                <a:extLst>
                  <a:ext uri="{FF2B5EF4-FFF2-40B4-BE49-F238E27FC236}">
                    <a16:creationId xmlns:a16="http://schemas.microsoft.com/office/drawing/2014/main" id="{0E4BD9C0-762E-4DC5-9D89-9B761FEEBD5F}"/>
                  </a:ext>
                </a:extLst>
              </p:cNvPr>
              <p:cNvSpPr>
                <a:spLocks/>
              </p:cNvSpPr>
              <p:nvPr/>
            </p:nvSpPr>
            <p:spPr bwMode="auto">
              <a:xfrm>
                <a:off x="8445500" y="1786466"/>
                <a:ext cx="33338" cy="33338"/>
              </a:xfrm>
              <a:custGeom>
                <a:avLst/>
                <a:gdLst>
                  <a:gd name="T0" fmla="*/ 11 w 21"/>
                  <a:gd name="T1" fmla="*/ 0 h 21"/>
                  <a:gd name="T2" fmla="*/ 15 w 21"/>
                  <a:gd name="T3" fmla="*/ 0 h 21"/>
                  <a:gd name="T4" fmla="*/ 18 w 21"/>
                  <a:gd name="T5" fmla="*/ 3 h 21"/>
                  <a:gd name="T6" fmla="*/ 21 w 21"/>
                  <a:gd name="T7" fmla="*/ 7 h 21"/>
                  <a:gd name="T8" fmla="*/ 21 w 21"/>
                  <a:gd name="T9" fmla="*/ 10 h 21"/>
                  <a:gd name="T10" fmla="*/ 21 w 21"/>
                  <a:gd name="T11" fmla="*/ 15 h 21"/>
                  <a:gd name="T12" fmla="*/ 18 w 21"/>
                  <a:gd name="T13" fmla="*/ 18 h 21"/>
                  <a:gd name="T14" fmla="*/ 15 w 21"/>
                  <a:gd name="T15" fmla="*/ 19 h 21"/>
                  <a:gd name="T16" fmla="*/ 11 w 21"/>
                  <a:gd name="T17" fmla="*/ 21 h 21"/>
                  <a:gd name="T18" fmla="*/ 7 w 21"/>
                  <a:gd name="T19" fmla="*/ 19 h 21"/>
                  <a:gd name="T20" fmla="*/ 3 w 21"/>
                  <a:gd name="T21" fmla="*/ 18 h 21"/>
                  <a:gd name="T22" fmla="*/ 2 w 21"/>
                  <a:gd name="T23" fmla="*/ 15 h 21"/>
                  <a:gd name="T24" fmla="*/ 0 w 21"/>
                  <a:gd name="T25" fmla="*/ 10 h 21"/>
                  <a:gd name="T26" fmla="*/ 2 w 21"/>
                  <a:gd name="T27" fmla="*/ 7 h 21"/>
                  <a:gd name="T28" fmla="*/ 3 w 21"/>
                  <a:gd name="T29" fmla="*/ 3 h 21"/>
                  <a:gd name="T30" fmla="*/ 7 w 21"/>
                  <a:gd name="T31" fmla="*/ 0 h 21"/>
                  <a:gd name="T32" fmla="*/ 11 w 21"/>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1">
                    <a:moveTo>
                      <a:pt x="11" y="0"/>
                    </a:moveTo>
                    <a:lnTo>
                      <a:pt x="15" y="0"/>
                    </a:lnTo>
                    <a:lnTo>
                      <a:pt x="18" y="3"/>
                    </a:lnTo>
                    <a:lnTo>
                      <a:pt x="21" y="7"/>
                    </a:lnTo>
                    <a:lnTo>
                      <a:pt x="21" y="10"/>
                    </a:lnTo>
                    <a:lnTo>
                      <a:pt x="21" y="15"/>
                    </a:lnTo>
                    <a:lnTo>
                      <a:pt x="18" y="18"/>
                    </a:lnTo>
                    <a:lnTo>
                      <a:pt x="15" y="19"/>
                    </a:lnTo>
                    <a:lnTo>
                      <a:pt x="11" y="21"/>
                    </a:lnTo>
                    <a:lnTo>
                      <a:pt x="7" y="19"/>
                    </a:lnTo>
                    <a:lnTo>
                      <a:pt x="3" y="18"/>
                    </a:lnTo>
                    <a:lnTo>
                      <a:pt x="2" y="15"/>
                    </a:lnTo>
                    <a:lnTo>
                      <a:pt x="0" y="10"/>
                    </a:lnTo>
                    <a:lnTo>
                      <a:pt x="2" y="7"/>
                    </a:lnTo>
                    <a:lnTo>
                      <a:pt x="3" y="3"/>
                    </a:lnTo>
                    <a:lnTo>
                      <a:pt x="7" y="0"/>
                    </a:lnTo>
                    <a:lnTo>
                      <a:pt x="1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2" name="Freeform 140">
                <a:extLst>
                  <a:ext uri="{FF2B5EF4-FFF2-40B4-BE49-F238E27FC236}">
                    <a16:creationId xmlns:a16="http://schemas.microsoft.com/office/drawing/2014/main" id="{6FEA4145-6FF1-4531-89CF-2692F086CDFA}"/>
                  </a:ext>
                </a:extLst>
              </p:cNvPr>
              <p:cNvSpPr>
                <a:spLocks/>
              </p:cNvSpPr>
              <p:nvPr/>
            </p:nvSpPr>
            <p:spPr bwMode="auto">
              <a:xfrm>
                <a:off x="8445500" y="2111904"/>
                <a:ext cx="33338" cy="33338"/>
              </a:xfrm>
              <a:custGeom>
                <a:avLst/>
                <a:gdLst>
                  <a:gd name="T0" fmla="*/ 11 w 21"/>
                  <a:gd name="T1" fmla="*/ 0 h 21"/>
                  <a:gd name="T2" fmla="*/ 15 w 21"/>
                  <a:gd name="T3" fmla="*/ 2 h 21"/>
                  <a:gd name="T4" fmla="*/ 18 w 21"/>
                  <a:gd name="T5" fmla="*/ 3 h 21"/>
                  <a:gd name="T6" fmla="*/ 21 w 21"/>
                  <a:gd name="T7" fmla="*/ 6 h 21"/>
                  <a:gd name="T8" fmla="*/ 21 w 21"/>
                  <a:gd name="T9" fmla="*/ 11 h 21"/>
                  <a:gd name="T10" fmla="*/ 21 w 21"/>
                  <a:gd name="T11" fmla="*/ 16 h 21"/>
                  <a:gd name="T12" fmla="*/ 18 w 21"/>
                  <a:gd name="T13" fmla="*/ 19 h 21"/>
                  <a:gd name="T14" fmla="*/ 15 w 21"/>
                  <a:gd name="T15" fmla="*/ 21 h 21"/>
                  <a:gd name="T16" fmla="*/ 11 w 21"/>
                  <a:gd name="T17" fmla="*/ 21 h 21"/>
                  <a:gd name="T18" fmla="*/ 7 w 21"/>
                  <a:gd name="T19" fmla="*/ 21 h 21"/>
                  <a:gd name="T20" fmla="*/ 3 w 21"/>
                  <a:gd name="T21" fmla="*/ 19 h 21"/>
                  <a:gd name="T22" fmla="*/ 2 w 21"/>
                  <a:gd name="T23" fmla="*/ 16 h 21"/>
                  <a:gd name="T24" fmla="*/ 0 w 21"/>
                  <a:gd name="T25" fmla="*/ 11 h 21"/>
                  <a:gd name="T26" fmla="*/ 2 w 21"/>
                  <a:gd name="T27" fmla="*/ 6 h 21"/>
                  <a:gd name="T28" fmla="*/ 3 w 21"/>
                  <a:gd name="T29" fmla="*/ 3 h 21"/>
                  <a:gd name="T30" fmla="*/ 7 w 21"/>
                  <a:gd name="T31" fmla="*/ 2 h 21"/>
                  <a:gd name="T32" fmla="*/ 11 w 21"/>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1">
                    <a:moveTo>
                      <a:pt x="11" y="0"/>
                    </a:moveTo>
                    <a:lnTo>
                      <a:pt x="15" y="2"/>
                    </a:lnTo>
                    <a:lnTo>
                      <a:pt x="18" y="3"/>
                    </a:lnTo>
                    <a:lnTo>
                      <a:pt x="21" y="6"/>
                    </a:lnTo>
                    <a:lnTo>
                      <a:pt x="21" y="11"/>
                    </a:lnTo>
                    <a:lnTo>
                      <a:pt x="21" y="16"/>
                    </a:lnTo>
                    <a:lnTo>
                      <a:pt x="18" y="19"/>
                    </a:lnTo>
                    <a:lnTo>
                      <a:pt x="15" y="21"/>
                    </a:lnTo>
                    <a:lnTo>
                      <a:pt x="11" y="21"/>
                    </a:lnTo>
                    <a:lnTo>
                      <a:pt x="7" y="21"/>
                    </a:lnTo>
                    <a:lnTo>
                      <a:pt x="3" y="19"/>
                    </a:lnTo>
                    <a:lnTo>
                      <a:pt x="2" y="16"/>
                    </a:lnTo>
                    <a:lnTo>
                      <a:pt x="0" y="11"/>
                    </a:lnTo>
                    <a:lnTo>
                      <a:pt x="2" y="6"/>
                    </a:lnTo>
                    <a:lnTo>
                      <a:pt x="3" y="3"/>
                    </a:lnTo>
                    <a:lnTo>
                      <a:pt x="7" y="2"/>
                    </a:lnTo>
                    <a:lnTo>
                      <a:pt x="1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8" name="Freeform 141">
                <a:extLst>
                  <a:ext uri="{FF2B5EF4-FFF2-40B4-BE49-F238E27FC236}">
                    <a16:creationId xmlns:a16="http://schemas.microsoft.com/office/drawing/2014/main" id="{13069DCB-8455-4A15-B958-19BB4DC5C4B7}"/>
                  </a:ext>
                </a:extLst>
              </p:cNvPr>
              <p:cNvSpPr>
                <a:spLocks/>
              </p:cNvSpPr>
              <p:nvPr/>
            </p:nvSpPr>
            <p:spPr bwMode="auto">
              <a:xfrm>
                <a:off x="8609012" y="1949979"/>
                <a:ext cx="33338" cy="33338"/>
              </a:xfrm>
              <a:custGeom>
                <a:avLst/>
                <a:gdLst>
                  <a:gd name="T0" fmla="*/ 10 w 21"/>
                  <a:gd name="T1" fmla="*/ 0 h 21"/>
                  <a:gd name="T2" fmla="*/ 15 w 21"/>
                  <a:gd name="T3" fmla="*/ 0 h 21"/>
                  <a:gd name="T4" fmla="*/ 18 w 21"/>
                  <a:gd name="T5" fmla="*/ 4 h 21"/>
                  <a:gd name="T6" fmla="*/ 19 w 21"/>
                  <a:gd name="T7" fmla="*/ 7 h 21"/>
                  <a:gd name="T8" fmla="*/ 21 w 21"/>
                  <a:gd name="T9" fmla="*/ 10 h 21"/>
                  <a:gd name="T10" fmla="*/ 19 w 21"/>
                  <a:gd name="T11" fmla="*/ 15 h 21"/>
                  <a:gd name="T12" fmla="*/ 18 w 21"/>
                  <a:gd name="T13" fmla="*/ 18 h 21"/>
                  <a:gd name="T14" fmla="*/ 15 w 21"/>
                  <a:gd name="T15" fmla="*/ 20 h 21"/>
                  <a:gd name="T16" fmla="*/ 10 w 21"/>
                  <a:gd name="T17" fmla="*/ 21 h 21"/>
                  <a:gd name="T18" fmla="*/ 7 w 21"/>
                  <a:gd name="T19" fmla="*/ 20 h 21"/>
                  <a:gd name="T20" fmla="*/ 4 w 21"/>
                  <a:gd name="T21" fmla="*/ 18 h 21"/>
                  <a:gd name="T22" fmla="*/ 0 w 21"/>
                  <a:gd name="T23" fmla="*/ 15 h 21"/>
                  <a:gd name="T24" fmla="*/ 0 w 21"/>
                  <a:gd name="T25" fmla="*/ 10 h 21"/>
                  <a:gd name="T26" fmla="*/ 0 w 21"/>
                  <a:gd name="T27" fmla="*/ 7 h 21"/>
                  <a:gd name="T28" fmla="*/ 4 w 21"/>
                  <a:gd name="T29" fmla="*/ 4 h 21"/>
                  <a:gd name="T30" fmla="*/ 7 w 21"/>
                  <a:gd name="T31" fmla="*/ 0 h 21"/>
                  <a:gd name="T32" fmla="*/ 10 w 21"/>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1">
                    <a:moveTo>
                      <a:pt x="10" y="0"/>
                    </a:moveTo>
                    <a:lnTo>
                      <a:pt x="15" y="0"/>
                    </a:lnTo>
                    <a:lnTo>
                      <a:pt x="18" y="4"/>
                    </a:lnTo>
                    <a:lnTo>
                      <a:pt x="19" y="7"/>
                    </a:lnTo>
                    <a:lnTo>
                      <a:pt x="21" y="10"/>
                    </a:lnTo>
                    <a:lnTo>
                      <a:pt x="19" y="15"/>
                    </a:lnTo>
                    <a:lnTo>
                      <a:pt x="18" y="18"/>
                    </a:lnTo>
                    <a:lnTo>
                      <a:pt x="15" y="20"/>
                    </a:lnTo>
                    <a:lnTo>
                      <a:pt x="10" y="21"/>
                    </a:lnTo>
                    <a:lnTo>
                      <a:pt x="7" y="20"/>
                    </a:lnTo>
                    <a:lnTo>
                      <a:pt x="4" y="18"/>
                    </a:lnTo>
                    <a:lnTo>
                      <a:pt x="0" y="15"/>
                    </a:lnTo>
                    <a:lnTo>
                      <a:pt x="0" y="10"/>
                    </a:lnTo>
                    <a:lnTo>
                      <a:pt x="0" y="7"/>
                    </a:lnTo>
                    <a:lnTo>
                      <a:pt x="4" y="4"/>
                    </a:lnTo>
                    <a:lnTo>
                      <a:pt x="7" y="0"/>
                    </a:lnTo>
                    <a:lnTo>
                      <a:pt x="1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9" name="Freeform 142">
                <a:extLst>
                  <a:ext uri="{FF2B5EF4-FFF2-40B4-BE49-F238E27FC236}">
                    <a16:creationId xmlns:a16="http://schemas.microsoft.com/office/drawing/2014/main" id="{7F230130-D745-4DC0-A1AB-F79BC93FC7FC}"/>
                  </a:ext>
                </a:extLst>
              </p:cNvPr>
              <p:cNvSpPr>
                <a:spLocks/>
              </p:cNvSpPr>
              <p:nvPr/>
            </p:nvSpPr>
            <p:spPr bwMode="auto">
              <a:xfrm>
                <a:off x="8281987" y="1949979"/>
                <a:ext cx="33338" cy="33338"/>
              </a:xfrm>
              <a:custGeom>
                <a:avLst/>
                <a:gdLst>
                  <a:gd name="T0" fmla="*/ 11 w 21"/>
                  <a:gd name="T1" fmla="*/ 0 h 21"/>
                  <a:gd name="T2" fmla="*/ 15 w 21"/>
                  <a:gd name="T3" fmla="*/ 0 h 21"/>
                  <a:gd name="T4" fmla="*/ 19 w 21"/>
                  <a:gd name="T5" fmla="*/ 4 h 21"/>
                  <a:gd name="T6" fmla="*/ 21 w 21"/>
                  <a:gd name="T7" fmla="*/ 7 h 21"/>
                  <a:gd name="T8" fmla="*/ 21 w 21"/>
                  <a:gd name="T9" fmla="*/ 10 h 21"/>
                  <a:gd name="T10" fmla="*/ 21 w 21"/>
                  <a:gd name="T11" fmla="*/ 15 h 21"/>
                  <a:gd name="T12" fmla="*/ 19 w 21"/>
                  <a:gd name="T13" fmla="*/ 18 h 21"/>
                  <a:gd name="T14" fmla="*/ 15 w 21"/>
                  <a:gd name="T15" fmla="*/ 20 h 21"/>
                  <a:gd name="T16" fmla="*/ 11 w 21"/>
                  <a:gd name="T17" fmla="*/ 21 h 21"/>
                  <a:gd name="T18" fmla="*/ 7 w 21"/>
                  <a:gd name="T19" fmla="*/ 20 h 21"/>
                  <a:gd name="T20" fmla="*/ 3 w 21"/>
                  <a:gd name="T21" fmla="*/ 18 h 21"/>
                  <a:gd name="T22" fmla="*/ 2 w 21"/>
                  <a:gd name="T23" fmla="*/ 15 h 21"/>
                  <a:gd name="T24" fmla="*/ 0 w 21"/>
                  <a:gd name="T25" fmla="*/ 10 h 21"/>
                  <a:gd name="T26" fmla="*/ 2 w 21"/>
                  <a:gd name="T27" fmla="*/ 7 h 21"/>
                  <a:gd name="T28" fmla="*/ 3 w 21"/>
                  <a:gd name="T29" fmla="*/ 4 h 21"/>
                  <a:gd name="T30" fmla="*/ 7 w 21"/>
                  <a:gd name="T31" fmla="*/ 0 h 21"/>
                  <a:gd name="T32" fmla="*/ 11 w 21"/>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1">
                    <a:moveTo>
                      <a:pt x="11" y="0"/>
                    </a:moveTo>
                    <a:lnTo>
                      <a:pt x="15" y="0"/>
                    </a:lnTo>
                    <a:lnTo>
                      <a:pt x="19" y="4"/>
                    </a:lnTo>
                    <a:lnTo>
                      <a:pt x="21" y="7"/>
                    </a:lnTo>
                    <a:lnTo>
                      <a:pt x="21" y="10"/>
                    </a:lnTo>
                    <a:lnTo>
                      <a:pt x="21" y="15"/>
                    </a:lnTo>
                    <a:lnTo>
                      <a:pt x="19" y="18"/>
                    </a:lnTo>
                    <a:lnTo>
                      <a:pt x="15" y="20"/>
                    </a:lnTo>
                    <a:lnTo>
                      <a:pt x="11" y="21"/>
                    </a:lnTo>
                    <a:lnTo>
                      <a:pt x="7" y="20"/>
                    </a:lnTo>
                    <a:lnTo>
                      <a:pt x="3" y="18"/>
                    </a:lnTo>
                    <a:lnTo>
                      <a:pt x="2" y="15"/>
                    </a:lnTo>
                    <a:lnTo>
                      <a:pt x="0" y="10"/>
                    </a:lnTo>
                    <a:lnTo>
                      <a:pt x="2" y="7"/>
                    </a:lnTo>
                    <a:lnTo>
                      <a:pt x="3" y="4"/>
                    </a:lnTo>
                    <a:lnTo>
                      <a:pt x="7" y="0"/>
                    </a:lnTo>
                    <a:lnTo>
                      <a:pt x="1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0" name="Freeform 143">
                <a:extLst>
                  <a:ext uri="{FF2B5EF4-FFF2-40B4-BE49-F238E27FC236}">
                    <a16:creationId xmlns:a16="http://schemas.microsoft.com/office/drawing/2014/main" id="{9A280C69-68C4-4AA8-8974-4BF3F794C6AE}"/>
                  </a:ext>
                </a:extLst>
              </p:cNvPr>
              <p:cNvSpPr>
                <a:spLocks/>
              </p:cNvSpPr>
              <p:nvPr/>
            </p:nvSpPr>
            <p:spPr bwMode="auto">
              <a:xfrm>
                <a:off x="8561387" y="1834091"/>
                <a:ext cx="33338" cy="33338"/>
              </a:xfrm>
              <a:custGeom>
                <a:avLst/>
                <a:gdLst>
                  <a:gd name="T0" fmla="*/ 10 w 21"/>
                  <a:gd name="T1" fmla="*/ 0 h 21"/>
                  <a:gd name="T2" fmla="*/ 15 w 21"/>
                  <a:gd name="T3" fmla="*/ 0 h 21"/>
                  <a:gd name="T4" fmla="*/ 18 w 21"/>
                  <a:gd name="T5" fmla="*/ 4 h 21"/>
                  <a:gd name="T6" fmla="*/ 19 w 21"/>
                  <a:gd name="T7" fmla="*/ 7 h 21"/>
                  <a:gd name="T8" fmla="*/ 21 w 21"/>
                  <a:gd name="T9" fmla="*/ 10 h 21"/>
                  <a:gd name="T10" fmla="*/ 19 w 21"/>
                  <a:gd name="T11" fmla="*/ 15 h 21"/>
                  <a:gd name="T12" fmla="*/ 18 w 21"/>
                  <a:gd name="T13" fmla="*/ 18 h 21"/>
                  <a:gd name="T14" fmla="*/ 15 w 21"/>
                  <a:gd name="T15" fmla="*/ 20 h 21"/>
                  <a:gd name="T16" fmla="*/ 10 w 21"/>
                  <a:gd name="T17" fmla="*/ 21 h 21"/>
                  <a:gd name="T18" fmla="*/ 7 w 21"/>
                  <a:gd name="T19" fmla="*/ 20 h 21"/>
                  <a:gd name="T20" fmla="*/ 3 w 21"/>
                  <a:gd name="T21" fmla="*/ 18 h 21"/>
                  <a:gd name="T22" fmla="*/ 0 w 21"/>
                  <a:gd name="T23" fmla="*/ 15 h 21"/>
                  <a:gd name="T24" fmla="*/ 0 w 21"/>
                  <a:gd name="T25" fmla="*/ 10 h 21"/>
                  <a:gd name="T26" fmla="*/ 0 w 21"/>
                  <a:gd name="T27" fmla="*/ 7 h 21"/>
                  <a:gd name="T28" fmla="*/ 3 w 21"/>
                  <a:gd name="T29" fmla="*/ 4 h 21"/>
                  <a:gd name="T30" fmla="*/ 7 w 21"/>
                  <a:gd name="T31" fmla="*/ 0 h 21"/>
                  <a:gd name="T32" fmla="*/ 10 w 21"/>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1">
                    <a:moveTo>
                      <a:pt x="10" y="0"/>
                    </a:moveTo>
                    <a:lnTo>
                      <a:pt x="15" y="0"/>
                    </a:lnTo>
                    <a:lnTo>
                      <a:pt x="18" y="4"/>
                    </a:lnTo>
                    <a:lnTo>
                      <a:pt x="19" y="7"/>
                    </a:lnTo>
                    <a:lnTo>
                      <a:pt x="21" y="10"/>
                    </a:lnTo>
                    <a:lnTo>
                      <a:pt x="19" y="15"/>
                    </a:lnTo>
                    <a:lnTo>
                      <a:pt x="18" y="18"/>
                    </a:lnTo>
                    <a:lnTo>
                      <a:pt x="15" y="20"/>
                    </a:lnTo>
                    <a:lnTo>
                      <a:pt x="10" y="21"/>
                    </a:lnTo>
                    <a:lnTo>
                      <a:pt x="7" y="20"/>
                    </a:lnTo>
                    <a:lnTo>
                      <a:pt x="3" y="18"/>
                    </a:lnTo>
                    <a:lnTo>
                      <a:pt x="0" y="15"/>
                    </a:lnTo>
                    <a:lnTo>
                      <a:pt x="0" y="10"/>
                    </a:lnTo>
                    <a:lnTo>
                      <a:pt x="0" y="7"/>
                    </a:lnTo>
                    <a:lnTo>
                      <a:pt x="3" y="4"/>
                    </a:lnTo>
                    <a:lnTo>
                      <a:pt x="7" y="0"/>
                    </a:lnTo>
                    <a:lnTo>
                      <a:pt x="1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2" name="Freeform 144">
                <a:extLst>
                  <a:ext uri="{FF2B5EF4-FFF2-40B4-BE49-F238E27FC236}">
                    <a16:creationId xmlns:a16="http://schemas.microsoft.com/office/drawing/2014/main" id="{B223FF0A-C8AC-488A-BC9E-5F73E3D3FE32}"/>
                  </a:ext>
                </a:extLst>
              </p:cNvPr>
              <p:cNvSpPr>
                <a:spLocks/>
              </p:cNvSpPr>
              <p:nvPr/>
            </p:nvSpPr>
            <p:spPr bwMode="auto">
              <a:xfrm>
                <a:off x="8329612" y="2065866"/>
                <a:ext cx="33338" cy="31750"/>
              </a:xfrm>
              <a:custGeom>
                <a:avLst/>
                <a:gdLst>
                  <a:gd name="T0" fmla="*/ 11 w 21"/>
                  <a:gd name="T1" fmla="*/ 0 h 20"/>
                  <a:gd name="T2" fmla="*/ 15 w 21"/>
                  <a:gd name="T3" fmla="*/ 0 h 20"/>
                  <a:gd name="T4" fmla="*/ 18 w 21"/>
                  <a:gd name="T5" fmla="*/ 2 h 20"/>
                  <a:gd name="T6" fmla="*/ 21 w 21"/>
                  <a:gd name="T7" fmla="*/ 5 h 20"/>
                  <a:gd name="T8" fmla="*/ 21 w 21"/>
                  <a:gd name="T9" fmla="*/ 10 h 20"/>
                  <a:gd name="T10" fmla="*/ 21 w 21"/>
                  <a:gd name="T11" fmla="*/ 15 h 20"/>
                  <a:gd name="T12" fmla="*/ 18 w 21"/>
                  <a:gd name="T13" fmla="*/ 18 h 20"/>
                  <a:gd name="T14" fmla="*/ 15 w 21"/>
                  <a:gd name="T15" fmla="*/ 20 h 20"/>
                  <a:gd name="T16" fmla="*/ 11 w 21"/>
                  <a:gd name="T17" fmla="*/ 20 h 20"/>
                  <a:gd name="T18" fmla="*/ 7 w 21"/>
                  <a:gd name="T19" fmla="*/ 20 h 20"/>
                  <a:gd name="T20" fmla="*/ 4 w 21"/>
                  <a:gd name="T21" fmla="*/ 18 h 20"/>
                  <a:gd name="T22" fmla="*/ 2 w 21"/>
                  <a:gd name="T23" fmla="*/ 15 h 20"/>
                  <a:gd name="T24" fmla="*/ 0 w 21"/>
                  <a:gd name="T25" fmla="*/ 10 h 20"/>
                  <a:gd name="T26" fmla="*/ 2 w 21"/>
                  <a:gd name="T27" fmla="*/ 5 h 20"/>
                  <a:gd name="T28" fmla="*/ 4 w 21"/>
                  <a:gd name="T29" fmla="*/ 2 h 20"/>
                  <a:gd name="T30" fmla="*/ 7 w 21"/>
                  <a:gd name="T31" fmla="*/ 0 h 20"/>
                  <a:gd name="T32" fmla="*/ 11 w 21"/>
                  <a:gd name="T3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0">
                    <a:moveTo>
                      <a:pt x="11" y="0"/>
                    </a:moveTo>
                    <a:lnTo>
                      <a:pt x="15" y="0"/>
                    </a:lnTo>
                    <a:lnTo>
                      <a:pt x="18" y="2"/>
                    </a:lnTo>
                    <a:lnTo>
                      <a:pt x="21" y="5"/>
                    </a:lnTo>
                    <a:lnTo>
                      <a:pt x="21" y="10"/>
                    </a:lnTo>
                    <a:lnTo>
                      <a:pt x="21" y="15"/>
                    </a:lnTo>
                    <a:lnTo>
                      <a:pt x="18" y="18"/>
                    </a:lnTo>
                    <a:lnTo>
                      <a:pt x="15" y="20"/>
                    </a:lnTo>
                    <a:lnTo>
                      <a:pt x="11" y="20"/>
                    </a:lnTo>
                    <a:lnTo>
                      <a:pt x="7" y="20"/>
                    </a:lnTo>
                    <a:lnTo>
                      <a:pt x="4" y="18"/>
                    </a:lnTo>
                    <a:lnTo>
                      <a:pt x="2" y="15"/>
                    </a:lnTo>
                    <a:lnTo>
                      <a:pt x="0" y="10"/>
                    </a:lnTo>
                    <a:lnTo>
                      <a:pt x="2" y="5"/>
                    </a:lnTo>
                    <a:lnTo>
                      <a:pt x="4" y="2"/>
                    </a:lnTo>
                    <a:lnTo>
                      <a:pt x="7" y="0"/>
                    </a:lnTo>
                    <a:lnTo>
                      <a:pt x="1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3" name="Freeform 145">
                <a:extLst>
                  <a:ext uri="{FF2B5EF4-FFF2-40B4-BE49-F238E27FC236}">
                    <a16:creationId xmlns:a16="http://schemas.microsoft.com/office/drawing/2014/main" id="{23D07DE1-0454-418F-A91E-1BD7EE3B648D}"/>
                  </a:ext>
                </a:extLst>
              </p:cNvPr>
              <p:cNvSpPr>
                <a:spLocks/>
              </p:cNvSpPr>
              <p:nvPr/>
            </p:nvSpPr>
            <p:spPr bwMode="auto">
              <a:xfrm>
                <a:off x="8561387" y="2065866"/>
                <a:ext cx="33338" cy="31750"/>
              </a:xfrm>
              <a:custGeom>
                <a:avLst/>
                <a:gdLst>
                  <a:gd name="T0" fmla="*/ 10 w 21"/>
                  <a:gd name="T1" fmla="*/ 0 h 20"/>
                  <a:gd name="T2" fmla="*/ 15 w 21"/>
                  <a:gd name="T3" fmla="*/ 0 h 20"/>
                  <a:gd name="T4" fmla="*/ 18 w 21"/>
                  <a:gd name="T5" fmla="*/ 2 h 20"/>
                  <a:gd name="T6" fmla="*/ 19 w 21"/>
                  <a:gd name="T7" fmla="*/ 5 h 20"/>
                  <a:gd name="T8" fmla="*/ 21 w 21"/>
                  <a:gd name="T9" fmla="*/ 10 h 20"/>
                  <a:gd name="T10" fmla="*/ 19 w 21"/>
                  <a:gd name="T11" fmla="*/ 15 h 20"/>
                  <a:gd name="T12" fmla="*/ 18 w 21"/>
                  <a:gd name="T13" fmla="*/ 18 h 20"/>
                  <a:gd name="T14" fmla="*/ 15 w 21"/>
                  <a:gd name="T15" fmla="*/ 20 h 20"/>
                  <a:gd name="T16" fmla="*/ 10 w 21"/>
                  <a:gd name="T17" fmla="*/ 20 h 20"/>
                  <a:gd name="T18" fmla="*/ 7 w 21"/>
                  <a:gd name="T19" fmla="*/ 20 h 20"/>
                  <a:gd name="T20" fmla="*/ 3 w 21"/>
                  <a:gd name="T21" fmla="*/ 18 h 20"/>
                  <a:gd name="T22" fmla="*/ 0 w 21"/>
                  <a:gd name="T23" fmla="*/ 15 h 20"/>
                  <a:gd name="T24" fmla="*/ 0 w 21"/>
                  <a:gd name="T25" fmla="*/ 10 h 20"/>
                  <a:gd name="T26" fmla="*/ 0 w 21"/>
                  <a:gd name="T27" fmla="*/ 5 h 20"/>
                  <a:gd name="T28" fmla="*/ 3 w 21"/>
                  <a:gd name="T29" fmla="*/ 2 h 20"/>
                  <a:gd name="T30" fmla="*/ 7 w 21"/>
                  <a:gd name="T31" fmla="*/ 0 h 20"/>
                  <a:gd name="T32" fmla="*/ 10 w 21"/>
                  <a:gd name="T3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0">
                    <a:moveTo>
                      <a:pt x="10" y="0"/>
                    </a:moveTo>
                    <a:lnTo>
                      <a:pt x="15" y="0"/>
                    </a:lnTo>
                    <a:lnTo>
                      <a:pt x="18" y="2"/>
                    </a:lnTo>
                    <a:lnTo>
                      <a:pt x="19" y="5"/>
                    </a:lnTo>
                    <a:lnTo>
                      <a:pt x="21" y="10"/>
                    </a:lnTo>
                    <a:lnTo>
                      <a:pt x="19" y="15"/>
                    </a:lnTo>
                    <a:lnTo>
                      <a:pt x="18" y="18"/>
                    </a:lnTo>
                    <a:lnTo>
                      <a:pt x="15" y="20"/>
                    </a:lnTo>
                    <a:lnTo>
                      <a:pt x="10" y="20"/>
                    </a:lnTo>
                    <a:lnTo>
                      <a:pt x="7" y="20"/>
                    </a:lnTo>
                    <a:lnTo>
                      <a:pt x="3" y="18"/>
                    </a:lnTo>
                    <a:lnTo>
                      <a:pt x="0" y="15"/>
                    </a:lnTo>
                    <a:lnTo>
                      <a:pt x="0" y="10"/>
                    </a:lnTo>
                    <a:lnTo>
                      <a:pt x="0" y="5"/>
                    </a:lnTo>
                    <a:lnTo>
                      <a:pt x="3" y="2"/>
                    </a:lnTo>
                    <a:lnTo>
                      <a:pt x="7" y="0"/>
                    </a:lnTo>
                    <a:lnTo>
                      <a:pt x="1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4" name="Freeform 146">
                <a:extLst>
                  <a:ext uri="{FF2B5EF4-FFF2-40B4-BE49-F238E27FC236}">
                    <a16:creationId xmlns:a16="http://schemas.microsoft.com/office/drawing/2014/main" id="{8EDA36BC-1084-487E-8B78-D0492C2AF2F2}"/>
                  </a:ext>
                </a:extLst>
              </p:cNvPr>
              <p:cNvSpPr>
                <a:spLocks/>
              </p:cNvSpPr>
              <p:nvPr/>
            </p:nvSpPr>
            <p:spPr bwMode="auto">
              <a:xfrm>
                <a:off x="8329612" y="1834091"/>
                <a:ext cx="33338" cy="33338"/>
              </a:xfrm>
              <a:custGeom>
                <a:avLst/>
                <a:gdLst>
                  <a:gd name="T0" fmla="*/ 11 w 21"/>
                  <a:gd name="T1" fmla="*/ 0 h 21"/>
                  <a:gd name="T2" fmla="*/ 15 w 21"/>
                  <a:gd name="T3" fmla="*/ 0 h 21"/>
                  <a:gd name="T4" fmla="*/ 18 w 21"/>
                  <a:gd name="T5" fmla="*/ 4 h 21"/>
                  <a:gd name="T6" fmla="*/ 21 w 21"/>
                  <a:gd name="T7" fmla="*/ 7 h 21"/>
                  <a:gd name="T8" fmla="*/ 21 w 21"/>
                  <a:gd name="T9" fmla="*/ 10 h 21"/>
                  <a:gd name="T10" fmla="*/ 21 w 21"/>
                  <a:gd name="T11" fmla="*/ 15 h 21"/>
                  <a:gd name="T12" fmla="*/ 18 w 21"/>
                  <a:gd name="T13" fmla="*/ 18 h 21"/>
                  <a:gd name="T14" fmla="*/ 15 w 21"/>
                  <a:gd name="T15" fmla="*/ 20 h 21"/>
                  <a:gd name="T16" fmla="*/ 11 w 21"/>
                  <a:gd name="T17" fmla="*/ 21 h 21"/>
                  <a:gd name="T18" fmla="*/ 7 w 21"/>
                  <a:gd name="T19" fmla="*/ 20 h 21"/>
                  <a:gd name="T20" fmla="*/ 4 w 21"/>
                  <a:gd name="T21" fmla="*/ 18 h 21"/>
                  <a:gd name="T22" fmla="*/ 2 w 21"/>
                  <a:gd name="T23" fmla="*/ 15 h 21"/>
                  <a:gd name="T24" fmla="*/ 0 w 21"/>
                  <a:gd name="T25" fmla="*/ 10 h 21"/>
                  <a:gd name="T26" fmla="*/ 2 w 21"/>
                  <a:gd name="T27" fmla="*/ 7 h 21"/>
                  <a:gd name="T28" fmla="*/ 4 w 21"/>
                  <a:gd name="T29" fmla="*/ 4 h 21"/>
                  <a:gd name="T30" fmla="*/ 7 w 21"/>
                  <a:gd name="T31" fmla="*/ 0 h 21"/>
                  <a:gd name="T32" fmla="*/ 11 w 21"/>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1">
                    <a:moveTo>
                      <a:pt x="11" y="0"/>
                    </a:moveTo>
                    <a:lnTo>
                      <a:pt x="15" y="0"/>
                    </a:lnTo>
                    <a:lnTo>
                      <a:pt x="18" y="4"/>
                    </a:lnTo>
                    <a:lnTo>
                      <a:pt x="21" y="7"/>
                    </a:lnTo>
                    <a:lnTo>
                      <a:pt x="21" y="10"/>
                    </a:lnTo>
                    <a:lnTo>
                      <a:pt x="21" y="15"/>
                    </a:lnTo>
                    <a:lnTo>
                      <a:pt x="18" y="18"/>
                    </a:lnTo>
                    <a:lnTo>
                      <a:pt x="15" y="20"/>
                    </a:lnTo>
                    <a:lnTo>
                      <a:pt x="11" y="21"/>
                    </a:lnTo>
                    <a:lnTo>
                      <a:pt x="7" y="20"/>
                    </a:lnTo>
                    <a:lnTo>
                      <a:pt x="4" y="18"/>
                    </a:lnTo>
                    <a:lnTo>
                      <a:pt x="2" y="15"/>
                    </a:lnTo>
                    <a:lnTo>
                      <a:pt x="0" y="10"/>
                    </a:lnTo>
                    <a:lnTo>
                      <a:pt x="2" y="7"/>
                    </a:lnTo>
                    <a:lnTo>
                      <a:pt x="4" y="4"/>
                    </a:lnTo>
                    <a:lnTo>
                      <a:pt x="7" y="0"/>
                    </a:lnTo>
                    <a:lnTo>
                      <a:pt x="1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5" name="Freeform 147">
                <a:extLst>
                  <a:ext uri="{FF2B5EF4-FFF2-40B4-BE49-F238E27FC236}">
                    <a16:creationId xmlns:a16="http://schemas.microsoft.com/office/drawing/2014/main" id="{F009225C-BFAE-4CB9-BBE1-A681F033EE9E}"/>
                  </a:ext>
                </a:extLst>
              </p:cNvPr>
              <p:cNvSpPr>
                <a:spLocks/>
              </p:cNvSpPr>
              <p:nvPr/>
            </p:nvSpPr>
            <p:spPr bwMode="auto">
              <a:xfrm>
                <a:off x="8174037" y="2145241"/>
                <a:ext cx="106363" cy="130175"/>
              </a:xfrm>
              <a:custGeom>
                <a:avLst/>
                <a:gdLst>
                  <a:gd name="T0" fmla="*/ 35 w 67"/>
                  <a:gd name="T1" fmla="*/ 0 h 82"/>
                  <a:gd name="T2" fmla="*/ 49 w 67"/>
                  <a:gd name="T3" fmla="*/ 16 h 82"/>
                  <a:gd name="T4" fmla="*/ 67 w 67"/>
                  <a:gd name="T5" fmla="*/ 31 h 82"/>
                  <a:gd name="T6" fmla="*/ 40 w 67"/>
                  <a:gd name="T7" fmla="*/ 71 h 82"/>
                  <a:gd name="T8" fmla="*/ 37 w 67"/>
                  <a:gd name="T9" fmla="*/ 76 h 82"/>
                  <a:gd name="T10" fmla="*/ 32 w 67"/>
                  <a:gd name="T11" fmla="*/ 79 h 82"/>
                  <a:gd name="T12" fmla="*/ 27 w 67"/>
                  <a:gd name="T13" fmla="*/ 81 h 82"/>
                  <a:gd name="T14" fmla="*/ 21 w 67"/>
                  <a:gd name="T15" fmla="*/ 82 h 82"/>
                  <a:gd name="T16" fmla="*/ 16 w 67"/>
                  <a:gd name="T17" fmla="*/ 81 h 82"/>
                  <a:gd name="T18" fmla="*/ 10 w 67"/>
                  <a:gd name="T19" fmla="*/ 77 h 82"/>
                  <a:gd name="T20" fmla="*/ 2 w 67"/>
                  <a:gd name="T21" fmla="*/ 69 h 82"/>
                  <a:gd name="T22" fmla="*/ 0 w 67"/>
                  <a:gd name="T23" fmla="*/ 58 h 82"/>
                  <a:gd name="T24" fmla="*/ 3 w 67"/>
                  <a:gd name="T25" fmla="*/ 47 h 82"/>
                  <a:gd name="T26" fmla="*/ 35 w 67"/>
                  <a:gd name="T27"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82">
                    <a:moveTo>
                      <a:pt x="35" y="0"/>
                    </a:moveTo>
                    <a:lnTo>
                      <a:pt x="49" y="16"/>
                    </a:lnTo>
                    <a:lnTo>
                      <a:pt x="67" y="31"/>
                    </a:lnTo>
                    <a:lnTo>
                      <a:pt x="40" y="71"/>
                    </a:lnTo>
                    <a:lnTo>
                      <a:pt x="37" y="76"/>
                    </a:lnTo>
                    <a:lnTo>
                      <a:pt x="32" y="79"/>
                    </a:lnTo>
                    <a:lnTo>
                      <a:pt x="27" y="81"/>
                    </a:lnTo>
                    <a:lnTo>
                      <a:pt x="21" y="82"/>
                    </a:lnTo>
                    <a:lnTo>
                      <a:pt x="16" y="81"/>
                    </a:lnTo>
                    <a:lnTo>
                      <a:pt x="10" y="77"/>
                    </a:lnTo>
                    <a:lnTo>
                      <a:pt x="2" y="69"/>
                    </a:lnTo>
                    <a:lnTo>
                      <a:pt x="0" y="58"/>
                    </a:lnTo>
                    <a:lnTo>
                      <a:pt x="3" y="47"/>
                    </a:lnTo>
                    <a:lnTo>
                      <a:pt x="3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6" name="Freeform 148">
                <a:extLst>
                  <a:ext uri="{FF2B5EF4-FFF2-40B4-BE49-F238E27FC236}">
                    <a16:creationId xmlns:a16="http://schemas.microsoft.com/office/drawing/2014/main" id="{F388B878-6AEE-448E-AA9A-F3A2F18AAC36}"/>
                  </a:ext>
                </a:extLst>
              </p:cNvPr>
              <p:cNvSpPr>
                <a:spLocks/>
              </p:cNvSpPr>
              <p:nvPr/>
            </p:nvSpPr>
            <p:spPr bwMode="auto">
              <a:xfrm>
                <a:off x="8645525" y="2145241"/>
                <a:ext cx="107950" cy="130175"/>
              </a:xfrm>
              <a:custGeom>
                <a:avLst/>
                <a:gdLst>
                  <a:gd name="T0" fmla="*/ 31 w 68"/>
                  <a:gd name="T1" fmla="*/ 0 h 82"/>
                  <a:gd name="T2" fmla="*/ 63 w 68"/>
                  <a:gd name="T3" fmla="*/ 47 h 82"/>
                  <a:gd name="T4" fmla="*/ 68 w 68"/>
                  <a:gd name="T5" fmla="*/ 58 h 82"/>
                  <a:gd name="T6" fmla="*/ 65 w 68"/>
                  <a:gd name="T7" fmla="*/ 69 h 82"/>
                  <a:gd name="T8" fmla="*/ 57 w 68"/>
                  <a:gd name="T9" fmla="*/ 77 h 82"/>
                  <a:gd name="T10" fmla="*/ 52 w 68"/>
                  <a:gd name="T11" fmla="*/ 81 h 82"/>
                  <a:gd name="T12" fmla="*/ 46 w 68"/>
                  <a:gd name="T13" fmla="*/ 82 h 82"/>
                  <a:gd name="T14" fmla="*/ 41 w 68"/>
                  <a:gd name="T15" fmla="*/ 81 h 82"/>
                  <a:gd name="T16" fmla="*/ 34 w 68"/>
                  <a:gd name="T17" fmla="*/ 79 h 82"/>
                  <a:gd name="T18" fmla="*/ 31 w 68"/>
                  <a:gd name="T19" fmla="*/ 76 h 82"/>
                  <a:gd name="T20" fmla="*/ 27 w 68"/>
                  <a:gd name="T21" fmla="*/ 71 h 82"/>
                  <a:gd name="T22" fmla="*/ 0 w 68"/>
                  <a:gd name="T23" fmla="*/ 31 h 82"/>
                  <a:gd name="T24" fmla="*/ 17 w 68"/>
                  <a:gd name="T25" fmla="*/ 16 h 82"/>
                  <a:gd name="T26" fmla="*/ 31 w 68"/>
                  <a:gd name="T27"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 h="82">
                    <a:moveTo>
                      <a:pt x="31" y="0"/>
                    </a:moveTo>
                    <a:lnTo>
                      <a:pt x="63" y="47"/>
                    </a:lnTo>
                    <a:lnTo>
                      <a:pt x="68" y="58"/>
                    </a:lnTo>
                    <a:lnTo>
                      <a:pt x="65" y="69"/>
                    </a:lnTo>
                    <a:lnTo>
                      <a:pt x="57" y="77"/>
                    </a:lnTo>
                    <a:lnTo>
                      <a:pt x="52" y="81"/>
                    </a:lnTo>
                    <a:lnTo>
                      <a:pt x="46" y="82"/>
                    </a:lnTo>
                    <a:lnTo>
                      <a:pt x="41" y="81"/>
                    </a:lnTo>
                    <a:lnTo>
                      <a:pt x="34" y="79"/>
                    </a:lnTo>
                    <a:lnTo>
                      <a:pt x="31" y="76"/>
                    </a:lnTo>
                    <a:lnTo>
                      <a:pt x="27" y="71"/>
                    </a:lnTo>
                    <a:lnTo>
                      <a:pt x="0" y="31"/>
                    </a:lnTo>
                    <a:lnTo>
                      <a:pt x="17" y="16"/>
                    </a:lnTo>
                    <a:lnTo>
                      <a:pt x="3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7" name="Freeform 149">
                <a:extLst>
                  <a:ext uri="{FF2B5EF4-FFF2-40B4-BE49-F238E27FC236}">
                    <a16:creationId xmlns:a16="http://schemas.microsoft.com/office/drawing/2014/main" id="{8D9B11ED-9A49-4DBA-B3AD-161C05EEA301}"/>
                  </a:ext>
                </a:extLst>
              </p:cNvPr>
              <p:cNvSpPr>
                <a:spLocks/>
              </p:cNvSpPr>
              <p:nvPr/>
            </p:nvSpPr>
            <p:spPr bwMode="auto">
              <a:xfrm>
                <a:off x="8170862" y="1670579"/>
                <a:ext cx="204788" cy="201613"/>
              </a:xfrm>
              <a:custGeom>
                <a:avLst/>
                <a:gdLst>
                  <a:gd name="T0" fmla="*/ 86 w 129"/>
                  <a:gd name="T1" fmla="*/ 0 h 127"/>
                  <a:gd name="T2" fmla="*/ 108 w 129"/>
                  <a:gd name="T3" fmla="*/ 3 h 127"/>
                  <a:gd name="T4" fmla="*/ 129 w 129"/>
                  <a:gd name="T5" fmla="*/ 11 h 127"/>
                  <a:gd name="T6" fmla="*/ 97 w 129"/>
                  <a:gd name="T7" fmla="*/ 24 h 127"/>
                  <a:gd name="T8" fmla="*/ 69 w 129"/>
                  <a:gd name="T9" fmla="*/ 43 h 127"/>
                  <a:gd name="T10" fmla="*/ 43 w 129"/>
                  <a:gd name="T11" fmla="*/ 67 h 127"/>
                  <a:gd name="T12" fmla="*/ 24 w 129"/>
                  <a:gd name="T13" fmla="*/ 96 h 127"/>
                  <a:gd name="T14" fmla="*/ 10 w 129"/>
                  <a:gd name="T15" fmla="*/ 127 h 127"/>
                  <a:gd name="T16" fmla="*/ 2 w 129"/>
                  <a:gd name="T17" fmla="*/ 108 h 127"/>
                  <a:gd name="T18" fmla="*/ 0 w 129"/>
                  <a:gd name="T19" fmla="*/ 86 h 127"/>
                  <a:gd name="T20" fmla="*/ 2 w 129"/>
                  <a:gd name="T21" fmla="*/ 67 h 127"/>
                  <a:gd name="T22" fmla="*/ 8 w 129"/>
                  <a:gd name="T23" fmla="*/ 48 h 127"/>
                  <a:gd name="T24" fmla="*/ 5 w 129"/>
                  <a:gd name="T25" fmla="*/ 43 h 127"/>
                  <a:gd name="T26" fmla="*/ 4 w 129"/>
                  <a:gd name="T27" fmla="*/ 37 h 127"/>
                  <a:gd name="T28" fmla="*/ 4 w 129"/>
                  <a:gd name="T29" fmla="*/ 30 h 127"/>
                  <a:gd name="T30" fmla="*/ 7 w 129"/>
                  <a:gd name="T31" fmla="*/ 16 h 127"/>
                  <a:gd name="T32" fmla="*/ 18 w 129"/>
                  <a:gd name="T33" fmla="*/ 5 h 127"/>
                  <a:gd name="T34" fmla="*/ 32 w 129"/>
                  <a:gd name="T35" fmla="*/ 2 h 127"/>
                  <a:gd name="T36" fmla="*/ 39 w 129"/>
                  <a:gd name="T37" fmla="*/ 2 h 127"/>
                  <a:gd name="T38" fmla="*/ 45 w 129"/>
                  <a:gd name="T39" fmla="*/ 5 h 127"/>
                  <a:gd name="T40" fmla="*/ 50 w 129"/>
                  <a:gd name="T41" fmla="*/ 8 h 127"/>
                  <a:gd name="T42" fmla="*/ 67 w 129"/>
                  <a:gd name="T43" fmla="*/ 2 h 127"/>
                  <a:gd name="T44" fmla="*/ 86 w 129"/>
                  <a:gd name="T4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9" h="127">
                    <a:moveTo>
                      <a:pt x="86" y="0"/>
                    </a:moveTo>
                    <a:lnTo>
                      <a:pt x="108" y="3"/>
                    </a:lnTo>
                    <a:lnTo>
                      <a:pt x="129" y="11"/>
                    </a:lnTo>
                    <a:lnTo>
                      <a:pt x="97" y="24"/>
                    </a:lnTo>
                    <a:lnTo>
                      <a:pt x="69" y="43"/>
                    </a:lnTo>
                    <a:lnTo>
                      <a:pt x="43" y="67"/>
                    </a:lnTo>
                    <a:lnTo>
                      <a:pt x="24" y="96"/>
                    </a:lnTo>
                    <a:lnTo>
                      <a:pt x="10" y="127"/>
                    </a:lnTo>
                    <a:lnTo>
                      <a:pt x="2" y="108"/>
                    </a:lnTo>
                    <a:lnTo>
                      <a:pt x="0" y="86"/>
                    </a:lnTo>
                    <a:lnTo>
                      <a:pt x="2" y="67"/>
                    </a:lnTo>
                    <a:lnTo>
                      <a:pt x="8" y="48"/>
                    </a:lnTo>
                    <a:lnTo>
                      <a:pt x="5" y="43"/>
                    </a:lnTo>
                    <a:lnTo>
                      <a:pt x="4" y="37"/>
                    </a:lnTo>
                    <a:lnTo>
                      <a:pt x="4" y="30"/>
                    </a:lnTo>
                    <a:lnTo>
                      <a:pt x="7" y="16"/>
                    </a:lnTo>
                    <a:lnTo>
                      <a:pt x="18" y="5"/>
                    </a:lnTo>
                    <a:lnTo>
                      <a:pt x="32" y="2"/>
                    </a:lnTo>
                    <a:lnTo>
                      <a:pt x="39" y="2"/>
                    </a:lnTo>
                    <a:lnTo>
                      <a:pt x="45" y="5"/>
                    </a:lnTo>
                    <a:lnTo>
                      <a:pt x="50" y="8"/>
                    </a:lnTo>
                    <a:lnTo>
                      <a:pt x="67" y="2"/>
                    </a:lnTo>
                    <a:lnTo>
                      <a:pt x="8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8" name="Freeform 150">
                <a:extLst>
                  <a:ext uri="{FF2B5EF4-FFF2-40B4-BE49-F238E27FC236}">
                    <a16:creationId xmlns:a16="http://schemas.microsoft.com/office/drawing/2014/main" id="{393155C9-E6B7-43F9-BEB7-84FF26FC1433}"/>
                  </a:ext>
                </a:extLst>
              </p:cNvPr>
              <p:cNvSpPr>
                <a:spLocks/>
              </p:cNvSpPr>
              <p:nvPr/>
            </p:nvSpPr>
            <p:spPr bwMode="auto">
              <a:xfrm>
                <a:off x="8542337" y="1670579"/>
                <a:ext cx="198438" cy="184150"/>
              </a:xfrm>
              <a:custGeom>
                <a:avLst/>
                <a:gdLst>
                  <a:gd name="T0" fmla="*/ 39 w 125"/>
                  <a:gd name="T1" fmla="*/ 0 h 116"/>
                  <a:gd name="T2" fmla="*/ 58 w 125"/>
                  <a:gd name="T3" fmla="*/ 2 h 116"/>
                  <a:gd name="T4" fmla="*/ 76 w 125"/>
                  <a:gd name="T5" fmla="*/ 8 h 116"/>
                  <a:gd name="T6" fmla="*/ 80 w 125"/>
                  <a:gd name="T7" fmla="*/ 5 h 116"/>
                  <a:gd name="T8" fmla="*/ 87 w 125"/>
                  <a:gd name="T9" fmla="*/ 2 h 116"/>
                  <a:gd name="T10" fmla="*/ 93 w 125"/>
                  <a:gd name="T11" fmla="*/ 2 h 116"/>
                  <a:gd name="T12" fmla="*/ 107 w 125"/>
                  <a:gd name="T13" fmla="*/ 5 h 116"/>
                  <a:gd name="T14" fmla="*/ 118 w 125"/>
                  <a:gd name="T15" fmla="*/ 16 h 116"/>
                  <a:gd name="T16" fmla="*/ 122 w 125"/>
                  <a:gd name="T17" fmla="*/ 30 h 116"/>
                  <a:gd name="T18" fmla="*/ 122 w 125"/>
                  <a:gd name="T19" fmla="*/ 37 h 116"/>
                  <a:gd name="T20" fmla="*/ 120 w 125"/>
                  <a:gd name="T21" fmla="*/ 43 h 116"/>
                  <a:gd name="T22" fmla="*/ 117 w 125"/>
                  <a:gd name="T23" fmla="*/ 48 h 116"/>
                  <a:gd name="T24" fmla="*/ 123 w 125"/>
                  <a:gd name="T25" fmla="*/ 67 h 116"/>
                  <a:gd name="T26" fmla="*/ 125 w 125"/>
                  <a:gd name="T27" fmla="*/ 86 h 116"/>
                  <a:gd name="T28" fmla="*/ 123 w 125"/>
                  <a:gd name="T29" fmla="*/ 102 h 116"/>
                  <a:gd name="T30" fmla="*/ 120 w 125"/>
                  <a:gd name="T31" fmla="*/ 116 h 116"/>
                  <a:gd name="T32" fmla="*/ 103 w 125"/>
                  <a:gd name="T33" fmla="*/ 84 h 116"/>
                  <a:gd name="T34" fmla="*/ 79 w 125"/>
                  <a:gd name="T35" fmla="*/ 56 h 116"/>
                  <a:gd name="T36" fmla="*/ 69 w 125"/>
                  <a:gd name="T37" fmla="*/ 46 h 116"/>
                  <a:gd name="T38" fmla="*/ 36 w 125"/>
                  <a:gd name="T39" fmla="*/ 24 h 116"/>
                  <a:gd name="T40" fmla="*/ 0 w 125"/>
                  <a:gd name="T41" fmla="*/ 10 h 116"/>
                  <a:gd name="T42" fmla="*/ 19 w 125"/>
                  <a:gd name="T43" fmla="*/ 2 h 116"/>
                  <a:gd name="T44" fmla="*/ 39 w 125"/>
                  <a:gd name="T4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116">
                    <a:moveTo>
                      <a:pt x="39" y="0"/>
                    </a:moveTo>
                    <a:lnTo>
                      <a:pt x="58" y="2"/>
                    </a:lnTo>
                    <a:lnTo>
                      <a:pt x="76" y="8"/>
                    </a:lnTo>
                    <a:lnTo>
                      <a:pt x="80" y="5"/>
                    </a:lnTo>
                    <a:lnTo>
                      <a:pt x="87" y="2"/>
                    </a:lnTo>
                    <a:lnTo>
                      <a:pt x="93" y="2"/>
                    </a:lnTo>
                    <a:lnTo>
                      <a:pt x="107" y="5"/>
                    </a:lnTo>
                    <a:lnTo>
                      <a:pt x="118" y="16"/>
                    </a:lnTo>
                    <a:lnTo>
                      <a:pt x="122" y="30"/>
                    </a:lnTo>
                    <a:lnTo>
                      <a:pt x="122" y="37"/>
                    </a:lnTo>
                    <a:lnTo>
                      <a:pt x="120" y="43"/>
                    </a:lnTo>
                    <a:lnTo>
                      <a:pt x="117" y="48"/>
                    </a:lnTo>
                    <a:lnTo>
                      <a:pt x="123" y="67"/>
                    </a:lnTo>
                    <a:lnTo>
                      <a:pt x="125" y="86"/>
                    </a:lnTo>
                    <a:lnTo>
                      <a:pt x="123" y="102"/>
                    </a:lnTo>
                    <a:lnTo>
                      <a:pt x="120" y="116"/>
                    </a:lnTo>
                    <a:lnTo>
                      <a:pt x="103" y="84"/>
                    </a:lnTo>
                    <a:lnTo>
                      <a:pt x="79" y="56"/>
                    </a:lnTo>
                    <a:lnTo>
                      <a:pt x="69" y="46"/>
                    </a:lnTo>
                    <a:lnTo>
                      <a:pt x="36" y="24"/>
                    </a:lnTo>
                    <a:lnTo>
                      <a:pt x="0" y="10"/>
                    </a:lnTo>
                    <a:lnTo>
                      <a:pt x="19" y="2"/>
                    </a:lnTo>
                    <a:lnTo>
                      <a:pt x="3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9" name="Freeform 151">
                <a:extLst>
                  <a:ext uri="{FF2B5EF4-FFF2-40B4-BE49-F238E27FC236}">
                    <a16:creationId xmlns:a16="http://schemas.microsoft.com/office/drawing/2014/main" id="{B6D779AF-74D7-4E95-A347-956A1D7C011A}"/>
                  </a:ext>
                </a:extLst>
              </p:cNvPr>
              <p:cNvSpPr>
                <a:spLocks noEditPoints="1"/>
              </p:cNvSpPr>
              <p:nvPr/>
            </p:nvSpPr>
            <p:spPr bwMode="auto">
              <a:xfrm>
                <a:off x="8196262" y="1700741"/>
                <a:ext cx="531813" cy="531813"/>
              </a:xfrm>
              <a:custGeom>
                <a:avLst/>
                <a:gdLst>
                  <a:gd name="T0" fmla="*/ 168 w 335"/>
                  <a:gd name="T1" fmla="*/ 43 h 335"/>
                  <a:gd name="T2" fmla="*/ 135 w 335"/>
                  <a:gd name="T3" fmla="*/ 48 h 335"/>
                  <a:gd name="T4" fmla="*/ 105 w 335"/>
                  <a:gd name="T5" fmla="*/ 61 h 335"/>
                  <a:gd name="T6" fmla="*/ 80 w 335"/>
                  <a:gd name="T7" fmla="*/ 80 h 335"/>
                  <a:gd name="T8" fmla="*/ 61 w 335"/>
                  <a:gd name="T9" fmla="*/ 105 h 335"/>
                  <a:gd name="T10" fmla="*/ 48 w 335"/>
                  <a:gd name="T11" fmla="*/ 135 h 335"/>
                  <a:gd name="T12" fmla="*/ 43 w 335"/>
                  <a:gd name="T13" fmla="*/ 169 h 335"/>
                  <a:gd name="T14" fmla="*/ 48 w 335"/>
                  <a:gd name="T15" fmla="*/ 200 h 335"/>
                  <a:gd name="T16" fmla="*/ 61 w 335"/>
                  <a:gd name="T17" fmla="*/ 230 h 335"/>
                  <a:gd name="T18" fmla="*/ 80 w 335"/>
                  <a:gd name="T19" fmla="*/ 256 h 335"/>
                  <a:gd name="T20" fmla="*/ 105 w 335"/>
                  <a:gd name="T21" fmla="*/ 275 h 335"/>
                  <a:gd name="T22" fmla="*/ 135 w 335"/>
                  <a:gd name="T23" fmla="*/ 288 h 335"/>
                  <a:gd name="T24" fmla="*/ 168 w 335"/>
                  <a:gd name="T25" fmla="*/ 292 h 335"/>
                  <a:gd name="T26" fmla="*/ 200 w 335"/>
                  <a:gd name="T27" fmla="*/ 288 h 335"/>
                  <a:gd name="T28" fmla="*/ 230 w 335"/>
                  <a:gd name="T29" fmla="*/ 275 h 335"/>
                  <a:gd name="T30" fmla="*/ 256 w 335"/>
                  <a:gd name="T31" fmla="*/ 256 h 335"/>
                  <a:gd name="T32" fmla="*/ 275 w 335"/>
                  <a:gd name="T33" fmla="*/ 230 h 335"/>
                  <a:gd name="T34" fmla="*/ 287 w 335"/>
                  <a:gd name="T35" fmla="*/ 200 h 335"/>
                  <a:gd name="T36" fmla="*/ 292 w 335"/>
                  <a:gd name="T37" fmla="*/ 169 h 335"/>
                  <a:gd name="T38" fmla="*/ 287 w 335"/>
                  <a:gd name="T39" fmla="*/ 135 h 335"/>
                  <a:gd name="T40" fmla="*/ 275 w 335"/>
                  <a:gd name="T41" fmla="*/ 105 h 335"/>
                  <a:gd name="T42" fmla="*/ 256 w 335"/>
                  <a:gd name="T43" fmla="*/ 80 h 335"/>
                  <a:gd name="T44" fmla="*/ 230 w 335"/>
                  <a:gd name="T45" fmla="*/ 61 h 335"/>
                  <a:gd name="T46" fmla="*/ 200 w 335"/>
                  <a:gd name="T47" fmla="*/ 48 h 335"/>
                  <a:gd name="T48" fmla="*/ 168 w 335"/>
                  <a:gd name="T49" fmla="*/ 43 h 335"/>
                  <a:gd name="T50" fmla="*/ 168 w 335"/>
                  <a:gd name="T51" fmla="*/ 0 h 335"/>
                  <a:gd name="T52" fmla="*/ 206 w 335"/>
                  <a:gd name="T53" fmla="*/ 5 h 335"/>
                  <a:gd name="T54" fmla="*/ 241 w 335"/>
                  <a:gd name="T55" fmla="*/ 18 h 335"/>
                  <a:gd name="T56" fmla="*/ 273 w 335"/>
                  <a:gd name="T57" fmla="*/ 37 h 335"/>
                  <a:gd name="T58" fmla="*/ 298 w 335"/>
                  <a:gd name="T59" fmla="*/ 64 h 335"/>
                  <a:gd name="T60" fmla="*/ 319 w 335"/>
                  <a:gd name="T61" fmla="*/ 94 h 335"/>
                  <a:gd name="T62" fmla="*/ 332 w 335"/>
                  <a:gd name="T63" fmla="*/ 129 h 335"/>
                  <a:gd name="T64" fmla="*/ 335 w 335"/>
                  <a:gd name="T65" fmla="*/ 169 h 335"/>
                  <a:gd name="T66" fmla="*/ 332 w 335"/>
                  <a:gd name="T67" fmla="*/ 207 h 335"/>
                  <a:gd name="T68" fmla="*/ 319 w 335"/>
                  <a:gd name="T69" fmla="*/ 242 h 335"/>
                  <a:gd name="T70" fmla="*/ 298 w 335"/>
                  <a:gd name="T71" fmla="*/ 273 h 335"/>
                  <a:gd name="T72" fmla="*/ 273 w 335"/>
                  <a:gd name="T73" fmla="*/ 299 h 335"/>
                  <a:gd name="T74" fmla="*/ 241 w 335"/>
                  <a:gd name="T75" fmla="*/ 319 h 335"/>
                  <a:gd name="T76" fmla="*/ 206 w 335"/>
                  <a:gd name="T77" fmla="*/ 332 h 335"/>
                  <a:gd name="T78" fmla="*/ 168 w 335"/>
                  <a:gd name="T79" fmla="*/ 335 h 335"/>
                  <a:gd name="T80" fmla="*/ 129 w 335"/>
                  <a:gd name="T81" fmla="*/ 332 h 335"/>
                  <a:gd name="T82" fmla="*/ 94 w 335"/>
                  <a:gd name="T83" fmla="*/ 319 h 335"/>
                  <a:gd name="T84" fmla="*/ 64 w 335"/>
                  <a:gd name="T85" fmla="*/ 299 h 335"/>
                  <a:gd name="T86" fmla="*/ 37 w 335"/>
                  <a:gd name="T87" fmla="*/ 273 h 335"/>
                  <a:gd name="T88" fmla="*/ 18 w 335"/>
                  <a:gd name="T89" fmla="*/ 242 h 335"/>
                  <a:gd name="T90" fmla="*/ 5 w 335"/>
                  <a:gd name="T91" fmla="*/ 207 h 335"/>
                  <a:gd name="T92" fmla="*/ 0 w 335"/>
                  <a:gd name="T93" fmla="*/ 169 h 335"/>
                  <a:gd name="T94" fmla="*/ 5 w 335"/>
                  <a:gd name="T95" fmla="*/ 129 h 335"/>
                  <a:gd name="T96" fmla="*/ 18 w 335"/>
                  <a:gd name="T97" fmla="*/ 94 h 335"/>
                  <a:gd name="T98" fmla="*/ 37 w 335"/>
                  <a:gd name="T99" fmla="*/ 64 h 335"/>
                  <a:gd name="T100" fmla="*/ 64 w 335"/>
                  <a:gd name="T101" fmla="*/ 37 h 335"/>
                  <a:gd name="T102" fmla="*/ 94 w 335"/>
                  <a:gd name="T103" fmla="*/ 18 h 335"/>
                  <a:gd name="T104" fmla="*/ 129 w 335"/>
                  <a:gd name="T105" fmla="*/ 5 h 335"/>
                  <a:gd name="T106" fmla="*/ 168 w 335"/>
                  <a:gd name="T107"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5" h="335">
                    <a:moveTo>
                      <a:pt x="168" y="43"/>
                    </a:moveTo>
                    <a:lnTo>
                      <a:pt x="135" y="48"/>
                    </a:lnTo>
                    <a:lnTo>
                      <a:pt x="105" y="61"/>
                    </a:lnTo>
                    <a:lnTo>
                      <a:pt x="80" y="80"/>
                    </a:lnTo>
                    <a:lnTo>
                      <a:pt x="61" y="105"/>
                    </a:lnTo>
                    <a:lnTo>
                      <a:pt x="48" y="135"/>
                    </a:lnTo>
                    <a:lnTo>
                      <a:pt x="43" y="169"/>
                    </a:lnTo>
                    <a:lnTo>
                      <a:pt x="48" y="200"/>
                    </a:lnTo>
                    <a:lnTo>
                      <a:pt x="61" y="230"/>
                    </a:lnTo>
                    <a:lnTo>
                      <a:pt x="80" y="256"/>
                    </a:lnTo>
                    <a:lnTo>
                      <a:pt x="105" y="275"/>
                    </a:lnTo>
                    <a:lnTo>
                      <a:pt x="135" y="288"/>
                    </a:lnTo>
                    <a:lnTo>
                      <a:pt x="168" y="292"/>
                    </a:lnTo>
                    <a:lnTo>
                      <a:pt x="200" y="288"/>
                    </a:lnTo>
                    <a:lnTo>
                      <a:pt x="230" y="275"/>
                    </a:lnTo>
                    <a:lnTo>
                      <a:pt x="256" y="256"/>
                    </a:lnTo>
                    <a:lnTo>
                      <a:pt x="275" y="230"/>
                    </a:lnTo>
                    <a:lnTo>
                      <a:pt x="287" y="200"/>
                    </a:lnTo>
                    <a:lnTo>
                      <a:pt x="292" y="169"/>
                    </a:lnTo>
                    <a:lnTo>
                      <a:pt x="287" y="135"/>
                    </a:lnTo>
                    <a:lnTo>
                      <a:pt x="275" y="105"/>
                    </a:lnTo>
                    <a:lnTo>
                      <a:pt x="256" y="80"/>
                    </a:lnTo>
                    <a:lnTo>
                      <a:pt x="230" y="61"/>
                    </a:lnTo>
                    <a:lnTo>
                      <a:pt x="200" y="48"/>
                    </a:lnTo>
                    <a:lnTo>
                      <a:pt x="168" y="43"/>
                    </a:lnTo>
                    <a:close/>
                    <a:moveTo>
                      <a:pt x="168" y="0"/>
                    </a:moveTo>
                    <a:lnTo>
                      <a:pt x="206" y="5"/>
                    </a:lnTo>
                    <a:lnTo>
                      <a:pt x="241" y="18"/>
                    </a:lnTo>
                    <a:lnTo>
                      <a:pt x="273" y="37"/>
                    </a:lnTo>
                    <a:lnTo>
                      <a:pt x="298" y="64"/>
                    </a:lnTo>
                    <a:lnTo>
                      <a:pt x="319" y="94"/>
                    </a:lnTo>
                    <a:lnTo>
                      <a:pt x="332" y="129"/>
                    </a:lnTo>
                    <a:lnTo>
                      <a:pt x="335" y="169"/>
                    </a:lnTo>
                    <a:lnTo>
                      <a:pt x="332" y="207"/>
                    </a:lnTo>
                    <a:lnTo>
                      <a:pt x="319" y="242"/>
                    </a:lnTo>
                    <a:lnTo>
                      <a:pt x="298" y="273"/>
                    </a:lnTo>
                    <a:lnTo>
                      <a:pt x="273" y="299"/>
                    </a:lnTo>
                    <a:lnTo>
                      <a:pt x="241" y="319"/>
                    </a:lnTo>
                    <a:lnTo>
                      <a:pt x="206" y="332"/>
                    </a:lnTo>
                    <a:lnTo>
                      <a:pt x="168" y="335"/>
                    </a:lnTo>
                    <a:lnTo>
                      <a:pt x="129" y="332"/>
                    </a:lnTo>
                    <a:lnTo>
                      <a:pt x="94" y="319"/>
                    </a:lnTo>
                    <a:lnTo>
                      <a:pt x="64" y="299"/>
                    </a:lnTo>
                    <a:lnTo>
                      <a:pt x="37" y="273"/>
                    </a:lnTo>
                    <a:lnTo>
                      <a:pt x="18" y="242"/>
                    </a:lnTo>
                    <a:lnTo>
                      <a:pt x="5" y="207"/>
                    </a:lnTo>
                    <a:lnTo>
                      <a:pt x="0" y="169"/>
                    </a:lnTo>
                    <a:lnTo>
                      <a:pt x="5" y="129"/>
                    </a:lnTo>
                    <a:lnTo>
                      <a:pt x="18" y="94"/>
                    </a:lnTo>
                    <a:lnTo>
                      <a:pt x="37" y="64"/>
                    </a:lnTo>
                    <a:lnTo>
                      <a:pt x="64" y="37"/>
                    </a:lnTo>
                    <a:lnTo>
                      <a:pt x="94" y="18"/>
                    </a:lnTo>
                    <a:lnTo>
                      <a:pt x="129" y="5"/>
                    </a:lnTo>
                    <a:lnTo>
                      <a:pt x="16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0" name="Freeform 152">
                <a:extLst>
                  <a:ext uri="{FF2B5EF4-FFF2-40B4-BE49-F238E27FC236}">
                    <a16:creationId xmlns:a16="http://schemas.microsoft.com/office/drawing/2014/main" id="{8E0E73F3-6842-49F3-9AB0-EDAEA6745124}"/>
                  </a:ext>
                </a:extLst>
              </p:cNvPr>
              <p:cNvSpPr>
                <a:spLocks/>
              </p:cNvSpPr>
              <p:nvPr/>
            </p:nvSpPr>
            <p:spPr bwMode="auto">
              <a:xfrm>
                <a:off x="8418512" y="1845204"/>
                <a:ext cx="177800" cy="166688"/>
              </a:xfrm>
              <a:custGeom>
                <a:avLst/>
                <a:gdLst>
                  <a:gd name="T0" fmla="*/ 28 w 112"/>
                  <a:gd name="T1" fmla="*/ 0 h 105"/>
                  <a:gd name="T2" fmla="*/ 33 w 112"/>
                  <a:gd name="T3" fmla="*/ 0 h 105"/>
                  <a:gd name="T4" fmla="*/ 36 w 112"/>
                  <a:gd name="T5" fmla="*/ 3 h 105"/>
                  <a:gd name="T6" fmla="*/ 40 w 112"/>
                  <a:gd name="T7" fmla="*/ 6 h 105"/>
                  <a:gd name="T8" fmla="*/ 43 w 112"/>
                  <a:gd name="T9" fmla="*/ 9 h 105"/>
                  <a:gd name="T10" fmla="*/ 43 w 112"/>
                  <a:gd name="T11" fmla="*/ 14 h 105"/>
                  <a:gd name="T12" fmla="*/ 43 w 112"/>
                  <a:gd name="T13" fmla="*/ 52 h 105"/>
                  <a:gd name="T14" fmla="*/ 47 w 112"/>
                  <a:gd name="T15" fmla="*/ 57 h 105"/>
                  <a:gd name="T16" fmla="*/ 51 w 112"/>
                  <a:gd name="T17" fmla="*/ 60 h 105"/>
                  <a:gd name="T18" fmla="*/ 54 w 112"/>
                  <a:gd name="T19" fmla="*/ 65 h 105"/>
                  <a:gd name="T20" fmla="*/ 98 w 112"/>
                  <a:gd name="T21" fmla="*/ 65 h 105"/>
                  <a:gd name="T22" fmla="*/ 105 w 112"/>
                  <a:gd name="T23" fmla="*/ 66 h 105"/>
                  <a:gd name="T24" fmla="*/ 109 w 112"/>
                  <a:gd name="T25" fmla="*/ 70 h 105"/>
                  <a:gd name="T26" fmla="*/ 111 w 112"/>
                  <a:gd name="T27" fmla="*/ 74 h 105"/>
                  <a:gd name="T28" fmla="*/ 112 w 112"/>
                  <a:gd name="T29" fmla="*/ 79 h 105"/>
                  <a:gd name="T30" fmla="*/ 111 w 112"/>
                  <a:gd name="T31" fmla="*/ 86 h 105"/>
                  <a:gd name="T32" fmla="*/ 109 w 112"/>
                  <a:gd name="T33" fmla="*/ 90 h 105"/>
                  <a:gd name="T34" fmla="*/ 105 w 112"/>
                  <a:gd name="T35" fmla="*/ 93 h 105"/>
                  <a:gd name="T36" fmla="*/ 98 w 112"/>
                  <a:gd name="T37" fmla="*/ 93 h 105"/>
                  <a:gd name="T38" fmla="*/ 51 w 112"/>
                  <a:gd name="T39" fmla="*/ 93 h 105"/>
                  <a:gd name="T40" fmla="*/ 46 w 112"/>
                  <a:gd name="T41" fmla="*/ 98 h 105"/>
                  <a:gd name="T42" fmla="*/ 41 w 112"/>
                  <a:gd name="T43" fmla="*/ 101 h 105"/>
                  <a:gd name="T44" fmla="*/ 35 w 112"/>
                  <a:gd name="T45" fmla="*/ 105 h 105"/>
                  <a:gd name="T46" fmla="*/ 28 w 112"/>
                  <a:gd name="T47" fmla="*/ 105 h 105"/>
                  <a:gd name="T48" fmla="*/ 14 w 112"/>
                  <a:gd name="T49" fmla="*/ 101 h 105"/>
                  <a:gd name="T50" fmla="*/ 3 w 112"/>
                  <a:gd name="T51" fmla="*/ 92 h 105"/>
                  <a:gd name="T52" fmla="*/ 0 w 112"/>
                  <a:gd name="T53" fmla="*/ 78 h 105"/>
                  <a:gd name="T54" fmla="*/ 0 w 112"/>
                  <a:gd name="T55" fmla="*/ 70 h 105"/>
                  <a:gd name="T56" fmla="*/ 3 w 112"/>
                  <a:gd name="T57" fmla="*/ 63 h 105"/>
                  <a:gd name="T58" fmla="*/ 8 w 112"/>
                  <a:gd name="T59" fmla="*/ 57 h 105"/>
                  <a:gd name="T60" fmla="*/ 13 w 112"/>
                  <a:gd name="T61" fmla="*/ 52 h 105"/>
                  <a:gd name="T62" fmla="*/ 13 w 112"/>
                  <a:gd name="T63" fmla="*/ 14 h 105"/>
                  <a:gd name="T64" fmla="*/ 14 w 112"/>
                  <a:gd name="T65" fmla="*/ 9 h 105"/>
                  <a:gd name="T66" fmla="*/ 16 w 112"/>
                  <a:gd name="T67" fmla="*/ 6 h 105"/>
                  <a:gd name="T68" fmla="*/ 19 w 112"/>
                  <a:gd name="T69" fmla="*/ 3 h 105"/>
                  <a:gd name="T70" fmla="*/ 24 w 112"/>
                  <a:gd name="T71" fmla="*/ 0 h 105"/>
                  <a:gd name="T72" fmla="*/ 28 w 112"/>
                  <a:gd name="T73"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2" h="105">
                    <a:moveTo>
                      <a:pt x="28" y="0"/>
                    </a:moveTo>
                    <a:lnTo>
                      <a:pt x="33" y="0"/>
                    </a:lnTo>
                    <a:lnTo>
                      <a:pt x="36" y="3"/>
                    </a:lnTo>
                    <a:lnTo>
                      <a:pt x="40" y="6"/>
                    </a:lnTo>
                    <a:lnTo>
                      <a:pt x="43" y="9"/>
                    </a:lnTo>
                    <a:lnTo>
                      <a:pt x="43" y="14"/>
                    </a:lnTo>
                    <a:lnTo>
                      <a:pt x="43" y="52"/>
                    </a:lnTo>
                    <a:lnTo>
                      <a:pt x="47" y="57"/>
                    </a:lnTo>
                    <a:lnTo>
                      <a:pt x="51" y="60"/>
                    </a:lnTo>
                    <a:lnTo>
                      <a:pt x="54" y="65"/>
                    </a:lnTo>
                    <a:lnTo>
                      <a:pt x="98" y="65"/>
                    </a:lnTo>
                    <a:lnTo>
                      <a:pt x="105" y="66"/>
                    </a:lnTo>
                    <a:lnTo>
                      <a:pt x="109" y="70"/>
                    </a:lnTo>
                    <a:lnTo>
                      <a:pt x="111" y="74"/>
                    </a:lnTo>
                    <a:lnTo>
                      <a:pt x="112" y="79"/>
                    </a:lnTo>
                    <a:lnTo>
                      <a:pt x="111" y="86"/>
                    </a:lnTo>
                    <a:lnTo>
                      <a:pt x="109" y="90"/>
                    </a:lnTo>
                    <a:lnTo>
                      <a:pt x="105" y="93"/>
                    </a:lnTo>
                    <a:lnTo>
                      <a:pt x="98" y="93"/>
                    </a:lnTo>
                    <a:lnTo>
                      <a:pt x="51" y="93"/>
                    </a:lnTo>
                    <a:lnTo>
                      <a:pt x="46" y="98"/>
                    </a:lnTo>
                    <a:lnTo>
                      <a:pt x="41" y="101"/>
                    </a:lnTo>
                    <a:lnTo>
                      <a:pt x="35" y="105"/>
                    </a:lnTo>
                    <a:lnTo>
                      <a:pt x="28" y="105"/>
                    </a:lnTo>
                    <a:lnTo>
                      <a:pt x="14" y="101"/>
                    </a:lnTo>
                    <a:lnTo>
                      <a:pt x="3" y="92"/>
                    </a:lnTo>
                    <a:lnTo>
                      <a:pt x="0" y="78"/>
                    </a:lnTo>
                    <a:lnTo>
                      <a:pt x="0" y="70"/>
                    </a:lnTo>
                    <a:lnTo>
                      <a:pt x="3" y="63"/>
                    </a:lnTo>
                    <a:lnTo>
                      <a:pt x="8" y="57"/>
                    </a:lnTo>
                    <a:lnTo>
                      <a:pt x="13" y="52"/>
                    </a:lnTo>
                    <a:lnTo>
                      <a:pt x="13" y="14"/>
                    </a:lnTo>
                    <a:lnTo>
                      <a:pt x="14" y="9"/>
                    </a:lnTo>
                    <a:lnTo>
                      <a:pt x="16" y="6"/>
                    </a:lnTo>
                    <a:lnTo>
                      <a:pt x="19" y="3"/>
                    </a:lnTo>
                    <a:lnTo>
                      <a:pt x="24" y="0"/>
                    </a:lnTo>
                    <a:lnTo>
                      <a:pt x="2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sp>
          <p:nvSpPr>
            <p:cNvPr id="8" name="TextBox 7">
              <a:extLst>
                <a:ext uri="{FF2B5EF4-FFF2-40B4-BE49-F238E27FC236}">
                  <a16:creationId xmlns:a16="http://schemas.microsoft.com/office/drawing/2014/main" id="{3A38FDDF-A648-46B3-B1F6-1648033DD3A5}"/>
                </a:ext>
              </a:extLst>
            </p:cNvPr>
            <p:cNvSpPr txBox="1"/>
            <p:nvPr/>
          </p:nvSpPr>
          <p:spPr>
            <a:xfrm>
              <a:off x="2500121" y="5923878"/>
              <a:ext cx="8085137" cy="707886"/>
            </a:xfrm>
            <a:prstGeom prst="rect">
              <a:avLst/>
            </a:prstGeom>
            <a:noFill/>
          </p:spPr>
          <p:txBody>
            <a:bodyPr wrap="square" rtlCol="0">
              <a:spAutoFit/>
            </a:bodyPr>
            <a:lstStyle/>
            <a:p>
              <a:r>
                <a:rPr lang="en-US" sz="2000" dirty="0"/>
                <a:t>You must apply DURING senior year before graduation </a:t>
              </a:r>
            </a:p>
            <a:p>
              <a:r>
                <a:rPr lang="en-US" sz="2000" dirty="0"/>
                <a:t>or immediately after GED® test completion</a:t>
              </a:r>
            </a:p>
          </p:txBody>
        </p:sp>
      </p:grpSp>
    </p:spTree>
    <p:extLst>
      <p:ext uri="{BB962C8B-B14F-4D97-AF65-F5344CB8AC3E}">
        <p14:creationId xmlns:p14="http://schemas.microsoft.com/office/powerpoint/2010/main" val="706841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4000" b="-4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AB30D6-F1CB-42FD-A77C-484D67F5A58F}"/>
              </a:ext>
            </a:extLst>
          </p:cNvPr>
          <p:cNvGrpSpPr/>
          <p:nvPr/>
        </p:nvGrpSpPr>
        <p:grpSpPr>
          <a:xfrm>
            <a:off x="257626" y="80852"/>
            <a:ext cx="6654406" cy="935309"/>
            <a:chOff x="838200" y="339436"/>
            <a:chExt cx="4426819" cy="935309"/>
          </a:xfrm>
        </p:grpSpPr>
        <p:sp>
          <p:nvSpPr>
            <p:cNvPr id="3" name="TextBox 2">
              <a:extLst>
                <a:ext uri="{FF2B5EF4-FFF2-40B4-BE49-F238E27FC236}">
                  <a16:creationId xmlns:a16="http://schemas.microsoft.com/office/drawing/2014/main" id="{105C5F59-485C-401B-BDA2-1ED1F615CD49}"/>
                </a:ext>
              </a:extLst>
            </p:cNvPr>
            <p:cNvSpPr txBox="1"/>
            <p:nvPr/>
          </p:nvSpPr>
          <p:spPr>
            <a:xfrm>
              <a:off x="838200" y="339436"/>
              <a:ext cx="3997036" cy="400110"/>
            </a:xfrm>
            <a:prstGeom prst="rect">
              <a:avLst/>
            </a:prstGeom>
            <a:noFill/>
          </p:spPr>
          <p:txBody>
            <a:bodyPr wrap="square" rtlCol="0">
              <a:spAutoFit/>
            </a:bodyPr>
            <a:lstStyle/>
            <a:p>
              <a:r>
                <a:rPr lang="en-US" sz="2000" dirty="0">
                  <a:solidFill>
                    <a:schemeClr val="accent5"/>
                  </a:solidFill>
                  <a:latin typeface="Arial" panose="020B0604020202020204" pitchFamily="34" charset="0"/>
                  <a:cs typeface="Arial" panose="020B0604020202020204" pitchFamily="34" charset="0"/>
                </a:rPr>
                <a:t>other </a:t>
              </a:r>
            </a:p>
          </p:txBody>
        </p:sp>
        <p:sp>
          <p:nvSpPr>
            <p:cNvPr id="4" name="TextBox 3">
              <a:extLst>
                <a:ext uri="{FF2B5EF4-FFF2-40B4-BE49-F238E27FC236}">
                  <a16:creationId xmlns:a16="http://schemas.microsoft.com/office/drawing/2014/main" id="{C83C8DF7-4DBE-48B6-9197-CBD567429753}"/>
                </a:ext>
              </a:extLst>
            </p:cNvPr>
            <p:cNvSpPr txBox="1"/>
            <p:nvPr/>
          </p:nvSpPr>
          <p:spPr>
            <a:xfrm>
              <a:off x="838200" y="566859"/>
              <a:ext cx="4426819" cy="707886"/>
            </a:xfrm>
            <a:prstGeom prst="rect">
              <a:avLst/>
            </a:prstGeom>
            <a:noFill/>
          </p:spPr>
          <p:txBody>
            <a:bodyPr wrap="square" rtlCol="0">
              <a:spAutoFit/>
            </a:bodyPr>
            <a:lstStyle/>
            <a:p>
              <a:r>
                <a:rPr lang="en-US" sz="4000" dirty="0">
                  <a:latin typeface="Arial Black" panose="020B0A04020102020204" pitchFamily="34" charset="0"/>
                </a:rPr>
                <a:t>OSAC </a:t>
              </a:r>
              <a:r>
                <a:rPr lang="en-US" sz="4000" dirty="0">
                  <a:latin typeface="Trebuchet MS" panose="020B0603020202020204" pitchFamily="34" charset="0"/>
                </a:rPr>
                <a:t>Grant Programs</a:t>
              </a:r>
              <a:endParaRPr lang="en-US" sz="5000" dirty="0">
                <a:latin typeface="Trebuchet MS" panose="020B0603020202020204" pitchFamily="34" charset="0"/>
              </a:endParaRPr>
            </a:p>
          </p:txBody>
        </p:sp>
      </p:grpSp>
      <p:sp>
        <p:nvSpPr>
          <p:cNvPr id="10" name="Oval 9">
            <a:extLst>
              <a:ext uri="{FF2B5EF4-FFF2-40B4-BE49-F238E27FC236}">
                <a16:creationId xmlns:a16="http://schemas.microsoft.com/office/drawing/2014/main" id="{43367B25-B873-4A3A-8213-4B097F000E71}"/>
              </a:ext>
            </a:extLst>
          </p:cNvPr>
          <p:cNvSpPr/>
          <p:nvPr/>
        </p:nvSpPr>
        <p:spPr>
          <a:xfrm>
            <a:off x="5135880" y="2480786"/>
            <a:ext cx="1920240" cy="1920240"/>
          </a:xfrm>
          <a:prstGeom prst="ellipse">
            <a:avLst/>
          </a:prstGeom>
          <a:solidFill>
            <a:srgbClr val="1A47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c 10">
            <a:extLst>
              <a:ext uri="{FF2B5EF4-FFF2-40B4-BE49-F238E27FC236}">
                <a16:creationId xmlns:a16="http://schemas.microsoft.com/office/drawing/2014/main" id="{D0B7ED1E-4CD8-46E0-A373-F5A21F39F7A2}"/>
              </a:ext>
            </a:extLst>
          </p:cNvPr>
          <p:cNvSpPr/>
          <p:nvPr/>
        </p:nvSpPr>
        <p:spPr>
          <a:xfrm>
            <a:off x="4766158" y="2012761"/>
            <a:ext cx="2743200" cy="2743200"/>
          </a:xfrm>
          <a:prstGeom prst="arc">
            <a:avLst>
              <a:gd name="adj1" fmla="val 19675731"/>
              <a:gd name="adj2" fmla="val 12804032"/>
            </a:avLst>
          </a:prstGeom>
          <a:ln w="57150">
            <a:solidFill>
              <a:srgbClr val="8B0C2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Oval 11">
            <a:extLst>
              <a:ext uri="{FF2B5EF4-FFF2-40B4-BE49-F238E27FC236}">
                <a16:creationId xmlns:a16="http://schemas.microsoft.com/office/drawing/2014/main" id="{ED63F6F0-DB31-449D-A82D-5AB4FFEDFFCA}"/>
              </a:ext>
            </a:extLst>
          </p:cNvPr>
          <p:cNvSpPr/>
          <p:nvPr/>
        </p:nvSpPr>
        <p:spPr>
          <a:xfrm>
            <a:off x="4519808" y="2310713"/>
            <a:ext cx="640080" cy="64008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981109F-6961-4045-8C29-099298488CDB}"/>
              </a:ext>
            </a:extLst>
          </p:cNvPr>
          <p:cNvSpPr/>
          <p:nvPr/>
        </p:nvSpPr>
        <p:spPr>
          <a:xfrm>
            <a:off x="7056120" y="2310713"/>
            <a:ext cx="640080" cy="6400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FA9F456-7174-4DBF-A454-A0C71CDF7402}"/>
              </a:ext>
            </a:extLst>
          </p:cNvPr>
          <p:cNvSpPr/>
          <p:nvPr/>
        </p:nvSpPr>
        <p:spPr>
          <a:xfrm>
            <a:off x="4983947" y="4353753"/>
            <a:ext cx="640080" cy="6400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0086E9FD-8DB4-4DCD-A3A9-1FD314A95447}"/>
              </a:ext>
            </a:extLst>
          </p:cNvPr>
          <p:cNvSpPr/>
          <p:nvPr/>
        </p:nvSpPr>
        <p:spPr>
          <a:xfrm>
            <a:off x="4456141" y="3440906"/>
            <a:ext cx="640080" cy="64008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B5226230-54DF-4F71-99F4-0928DE6700DE}"/>
              </a:ext>
            </a:extLst>
          </p:cNvPr>
          <p:cNvSpPr/>
          <p:nvPr/>
        </p:nvSpPr>
        <p:spPr>
          <a:xfrm>
            <a:off x="6416040" y="4390458"/>
            <a:ext cx="640080" cy="64008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22A387E-AAA1-4A98-8723-4724115EBD8C}"/>
              </a:ext>
            </a:extLst>
          </p:cNvPr>
          <p:cNvSpPr txBox="1"/>
          <p:nvPr/>
        </p:nvSpPr>
        <p:spPr>
          <a:xfrm>
            <a:off x="461477" y="2180911"/>
            <a:ext cx="3850610" cy="738664"/>
          </a:xfrm>
          <a:prstGeom prst="rect">
            <a:avLst/>
          </a:prstGeom>
          <a:noFill/>
        </p:spPr>
        <p:txBody>
          <a:bodyPr wrap="square" rtlCol="0">
            <a:spAutoFit/>
          </a:bodyPr>
          <a:lstStyle/>
          <a:p>
            <a:r>
              <a:rPr lang="en-US" sz="2200" b="1" dirty="0"/>
              <a:t>Chafee Training Grant: </a:t>
            </a:r>
          </a:p>
          <a:p>
            <a:r>
              <a:rPr lang="en-US" sz="2000" dirty="0"/>
              <a:t>For foster youth under 26 years old</a:t>
            </a:r>
          </a:p>
        </p:txBody>
      </p:sp>
      <p:sp>
        <p:nvSpPr>
          <p:cNvPr id="45" name="TextBox 44">
            <a:extLst>
              <a:ext uri="{FF2B5EF4-FFF2-40B4-BE49-F238E27FC236}">
                <a16:creationId xmlns:a16="http://schemas.microsoft.com/office/drawing/2014/main" id="{CF42A51A-881C-4854-9901-5BFBFCEB2860}"/>
              </a:ext>
            </a:extLst>
          </p:cNvPr>
          <p:cNvSpPr txBox="1"/>
          <p:nvPr/>
        </p:nvSpPr>
        <p:spPr>
          <a:xfrm>
            <a:off x="472333" y="3307313"/>
            <a:ext cx="3850610" cy="1046440"/>
          </a:xfrm>
          <a:prstGeom prst="rect">
            <a:avLst/>
          </a:prstGeom>
          <a:noFill/>
        </p:spPr>
        <p:txBody>
          <a:bodyPr wrap="square" rtlCol="0">
            <a:spAutoFit/>
          </a:bodyPr>
          <a:lstStyle/>
          <a:p>
            <a:r>
              <a:rPr lang="en-US" sz="2200" b="1" dirty="0"/>
              <a:t>Oregon Tribal Student Grant:</a:t>
            </a:r>
          </a:p>
          <a:p>
            <a:r>
              <a:rPr lang="en-US" sz="2000" dirty="0"/>
              <a:t>For members of Oregon’s Federally recognized tribes</a:t>
            </a:r>
          </a:p>
        </p:txBody>
      </p:sp>
      <p:sp>
        <p:nvSpPr>
          <p:cNvPr id="46" name="TextBox 45">
            <a:extLst>
              <a:ext uri="{FF2B5EF4-FFF2-40B4-BE49-F238E27FC236}">
                <a16:creationId xmlns:a16="http://schemas.microsoft.com/office/drawing/2014/main" id="{CE229552-77B5-434A-96D1-65EB35D35E10}"/>
              </a:ext>
            </a:extLst>
          </p:cNvPr>
          <p:cNvSpPr txBox="1"/>
          <p:nvPr/>
        </p:nvSpPr>
        <p:spPr>
          <a:xfrm>
            <a:off x="1603353" y="5205849"/>
            <a:ext cx="3904266" cy="1384995"/>
          </a:xfrm>
          <a:prstGeom prst="rect">
            <a:avLst/>
          </a:prstGeom>
          <a:noFill/>
        </p:spPr>
        <p:txBody>
          <a:bodyPr wrap="square" rtlCol="0">
            <a:spAutoFit/>
          </a:bodyPr>
          <a:lstStyle/>
          <a:p>
            <a:r>
              <a:rPr lang="en-US" sz="2200" b="1" dirty="0"/>
              <a:t>Oregon National Guard </a:t>
            </a:r>
          </a:p>
          <a:p>
            <a:r>
              <a:rPr lang="en-US" sz="2200" b="1" dirty="0"/>
              <a:t>State Tuition Assistance</a:t>
            </a:r>
          </a:p>
          <a:p>
            <a:r>
              <a:rPr lang="en-US" sz="2000" dirty="0"/>
              <a:t>For current and drilling members of Air/Army Guard</a:t>
            </a:r>
          </a:p>
        </p:txBody>
      </p:sp>
      <p:sp>
        <p:nvSpPr>
          <p:cNvPr id="48" name="TextBox 47">
            <a:extLst>
              <a:ext uri="{FF2B5EF4-FFF2-40B4-BE49-F238E27FC236}">
                <a16:creationId xmlns:a16="http://schemas.microsoft.com/office/drawing/2014/main" id="{A5442B0B-105D-45F6-8899-5E5E5312C89B}"/>
              </a:ext>
            </a:extLst>
          </p:cNvPr>
          <p:cNvSpPr txBox="1"/>
          <p:nvPr/>
        </p:nvSpPr>
        <p:spPr>
          <a:xfrm>
            <a:off x="6416040" y="5231658"/>
            <a:ext cx="3850610" cy="1384995"/>
          </a:xfrm>
          <a:prstGeom prst="rect">
            <a:avLst/>
          </a:prstGeom>
          <a:noFill/>
        </p:spPr>
        <p:txBody>
          <a:bodyPr wrap="square" rtlCol="0">
            <a:spAutoFit/>
          </a:bodyPr>
          <a:lstStyle/>
          <a:p>
            <a:r>
              <a:rPr lang="en-US" sz="2200" b="1" dirty="0"/>
              <a:t>Deceased/ Disabled Public Safety Officer Grant</a:t>
            </a:r>
          </a:p>
          <a:p>
            <a:r>
              <a:rPr lang="en-US" sz="2000" dirty="0"/>
              <a:t>For dependents of officers harmed in the line of duty</a:t>
            </a:r>
          </a:p>
        </p:txBody>
      </p:sp>
      <p:sp>
        <p:nvSpPr>
          <p:cNvPr id="49" name="TextBox 48">
            <a:extLst>
              <a:ext uri="{FF2B5EF4-FFF2-40B4-BE49-F238E27FC236}">
                <a16:creationId xmlns:a16="http://schemas.microsoft.com/office/drawing/2014/main" id="{534C43E8-C6AC-479B-AC13-D107992101BA}"/>
              </a:ext>
            </a:extLst>
          </p:cNvPr>
          <p:cNvSpPr txBox="1"/>
          <p:nvPr/>
        </p:nvSpPr>
        <p:spPr>
          <a:xfrm>
            <a:off x="7984352" y="2260873"/>
            <a:ext cx="3850610" cy="1046440"/>
          </a:xfrm>
          <a:prstGeom prst="rect">
            <a:avLst/>
          </a:prstGeom>
          <a:noFill/>
        </p:spPr>
        <p:txBody>
          <a:bodyPr wrap="square" rtlCol="0">
            <a:spAutoFit/>
          </a:bodyPr>
          <a:lstStyle/>
          <a:p>
            <a:r>
              <a:rPr lang="en-US" sz="2200" b="1" dirty="0"/>
              <a:t>Student Child Care Grant</a:t>
            </a:r>
          </a:p>
          <a:p>
            <a:r>
              <a:rPr lang="en-US" sz="2000" dirty="0"/>
              <a:t>For students with children age 12 and under</a:t>
            </a:r>
          </a:p>
        </p:txBody>
      </p:sp>
      <p:sp>
        <p:nvSpPr>
          <p:cNvPr id="50" name="Oval 49">
            <a:extLst>
              <a:ext uri="{FF2B5EF4-FFF2-40B4-BE49-F238E27FC236}">
                <a16:creationId xmlns:a16="http://schemas.microsoft.com/office/drawing/2014/main" id="{7B4D5D8C-B0C6-47F2-BFAE-3625591794DD}"/>
              </a:ext>
            </a:extLst>
          </p:cNvPr>
          <p:cNvSpPr/>
          <p:nvPr/>
        </p:nvSpPr>
        <p:spPr>
          <a:xfrm>
            <a:off x="7179295" y="3426490"/>
            <a:ext cx="640080" cy="6400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1042CAAC-5B26-4B87-9424-78F6FEB7E2AB}"/>
              </a:ext>
            </a:extLst>
          </p:cNvPr>
          <p:cNvSpPr txBox="1"/>
          <p:nvPr/>
        </p:nvSpPr>
        <p:spPr>
          <a:xfrm>
            <a:off x="7981331" y="3307313"/>
            <a:ext cx="3850610" cy="1046440"/>
          </a:xfrm>
          <a:prstGeom prst="rect">
            <a:avLst/>
          </a:prstGeom>
          <a:noFill/>
        </p:spPr>
        <p:txBody>
          <a:bodyPr wrap="square" rtlCol="0">
            <a:spAutoFit/>
          </a:bodyPr>
          <a:lstStyle/>
          <a:p>
            <a:r>
              <a:rPr lang="en-US" sz="2200" b="1" dirty="0"/>
              <a:t>Barber &amp; Hairdresser Grant</a:t>
            </a:r>
          </a:p>
          <a:p>
            <a:r>
              <a:rPr lang="en-US" sz="2000" dirty="0"/>
              <a:t>For students with financial need attending participating programs</a:t>
            </a:r>
          </a:p>
        </p:txBody>
      </p:sp>
      <p:pic>
        <p:nvPicPr>
          <p:cNvPr id="52" name="Graphic 51" descr="Money with solid fill">
            <a:extLst>
              <a:ext uri="{FF2B5EF4-FFF2-40B4-BE49-F238E27FC236}">
                <a16:creationId xmlns:a16="http://schemas.microsoft.com/office/drawing/2014/main" id="{CCB70360-3A62-49DB-9A18-D086D6FEC6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76734" y="2817521"/>
            <a:ext cx="1097280" cy="1097280"/>
          </a:xfrm>
          <a:prstGeom prst="rect">
            <a:avLst/>
          </a:prstGeom>
        </p:spPr>
      </p:pic>
    </p:spTree>
    <p:extLst>
      <p:ext uri="{BB962C8B-B14F-4D97-AF65-F5344CB8AC3E}">
        <p14:creationId xmlns:p14="http://schemas.microsoft.com/office/powerpoint/2010/main" val="759115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C569FE7-CF2D-4A82-B8CC-C4CFC9A23075}"/>
              </a:ext>
            </a:extLst>
          </p:cNvPr>
          <p:cNvGrpSpPr/>
          <p:nvPr/>
        </p:nvGrpSpPr>
        <p:grpSpPr>
          <a:xfrm>
            <a:off x="413906" y="346363"/>
            <a:ext cx="6291694" cy="996864"/>
            <a:chOff x="838200" y="339436"/>
            <a:chExt cx="4185526" cy="996864"/>
          </a:xfrm>
        </p:grpSpPr>
        <p:sp>
          <p:nvSpPr>
            <p:cNvPr id="17" name="TextBox 16">
              <a:extLst>
                <a:ext uri="{FF2B5EF4-FFF2-40B4-BE49-F238E27FC236}">
                  <a16:creationId xmlns:a16="http://schemas.microsoft.com/office/drawing/2014/main" id="{D03D9AAD-23D8-429B-8722-697F25BB7039}"/>
                </a:ext>
              </a:extLst>
            </p:cNvPr>
            <p:cNvSpPr txBox="1"/>
            <p:nvPr/>
          </p:nvSpPr>
          <p:spPr>
            <a:xfrm>
              <a:off x="838200" y="339436"/>
              <a:ext cx="399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rPr>
                <a:t>what are the parts of the </a:t>
              </a:r>
            </a:p>
          </p:txBody>
        </p:sp>
        <p:sp>
          <p:nvSpPr>
            <p:cNvPr id="18" name="TextBox 17">
              <a:extLst>
                <a:ext uri="{FF2B5EF4-FFF2-40B4-BE49-F238E27FC236}">
                  <a16:creationId xmlns:a16="http://schemas.microsoft.com/office/drawing/2014/main" id="{1E6ACDB7-F5B6-4A9A-9D8D-6AD4641C4253}"/>
                </a:ext>
              </a:extLst>
            </p:cNvPr>
            <p:cNvSpPr txBox="1"/>
            <p:nvPr/>
          </p:nvSpPr>
          <p:spPr>
            <a:xfrm>
              <a:off x="838200" y="566859"/>
              <a:ext cx="418552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OSAC </a:t>
              </a:r>
              <a:r>
                <a:rPr kumimoji="0" lang="en-US" sz="4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Scholarships</a:t>
              </a:r>
              <a:endParaRPr kumimoji="0" lang="en-US" sz="5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grpSp>
      <p:grpSp>
        <p:nvGrpSpPr>
          <p:cNvPr id="74" name="Group 73">
            <a:extLst>
              <a:ext uri="{FF2B5EF4-FFF2-40B4-BE49-F238E27FC236}">
                <a16:creationId xmlns:a16="http://schemas.microsoft.com/office/drawing/2014/main" id="{93F45501-4987-49D2-BB0C-55474C0D6480}"/>
              </a:ext>
            </a:extLst>
          </p:cNvPr>
          <p:cNvGrpSpPr/>
          <p:nvPr/>
        </p:nvGrpSpPr>
        <p:grpSpPr>
          <a:xfrm>
            <a:off x="185735" y="410081"/>
            <a:ext cx="11919081" cy="6447919"/>
            <a:chOff x="49241" y="694617"/>
            <a:chExt cx="11919081" cy="6447919"/>
          </a:xfrm>
        </p:grpSpPr>
        <p:grpSp>
          <p:nvGrpSpPr>
            <p:cNvPr id="67" name="Group 66">
              <a:extLst>
                <a:ext uri="{FF2B5EF4-FFF2-40B4-BE49-F238E27FC236}">
                  <a16:creationId xmlns:a16="http://schemas.microsoft.com/office/drawing/2014/main" id="{6EA8D13D-6905-4FFA-BF20-C14F1E642EA0}"/>
                </a:ext>
              </a:extLst>
            </p:cNvPr>
            <p:cNvGrpSpPr/>
            <p:nvPr/>
          </p:nvGrpSpPr>
          <p:grpSpPr>
            <a:xfrm>
              <a:off x="4379495" y="694617"/>
              <a:ext cx="3578984" cy="6447919"/>
              <a:chOff x="4379495" y="694617"/>
              <a:chExt cx="3578984" cy="6447919"/>
            </a:xfrm>
          </p:grpSpPr>
          <p:sp>
            <p:nvSpPr>
              <p:cNvPr id="37" name="TextBox 36">
                <a:extLst>
                  <a:ext uri="{FF2B5EF4-FFF2-40B4-BE49-F238E27FC236}">
                    <a16:creationId xmlns:a16="http://schemas.microsoft.com/office/drawing/2014/main" id="{C1E705D2-61E7-4626-B704-BF5FF9BF42D2}"/>
                  </a:ext>
                </a:extLst>
              </p:cNvPr>
              <p:cNvSpPr txBox="1"/>
              <p:nvPr/>
            </p:nvSpPr>
            <p:spPr>
              <a:xfrm>
                <a:off x="4379495" y="694617"/>
                <a:ext cx="3578984" cy="6447919"/>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1300" b="0" i="0" u="none" strike="noStrike" kern="1200" cap="none" spc="0" normalizeH="0" baseline="0" noProof="0" dirty="0">
                    <a:ln>
                      <a:noFill/>
                    </a:ln>
                    <a:solidFill>
                      <a:srgbClr val="0E7973"/>
                    </a:solidFill>
                    <a:effectLst/>
                    <a:uLnTx/>
                    <a:uFillTx/>
                    <a:latin typeface="Arial Black" panose="020B0A04020102020204" pitchFamily="34" charset="0"/>
                    <a:ea typeface="+mn-ea"/>
                    <a:cs typeface="+mn-cs"/>
                  </a:rPr>
                  <a:t>$</a:t>
                </a:r>
              </a:p>
            </p:txBody>
          </p:sp>
          <p:pic>
            <p:nvPicPr>
              <p:cNvPr id="39" name="Graphic 38" descr="School boy with solid fill">
                <a:extLst>
                  <a:ext uri="{FF2B5EF4-FFF2-40B4-BE49-F238E27FC236}">
                    <a16:creationId xmlns:a16="http://schemas.microsoft.com/office/drawing/2014/main" id="{688BC915-4E79-402C-8D10-EC5B140591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0353" y="2245071"/>
                <a:ext cx="822960" cy="822960"/>
              </a:xfrm>
              <a:prstGeom prst="rect">
                <a:avLst/>
              </a:prstGeom>
            </p:spPr>
          </p:pic>
          <p:pic>
            <p:nvPicPr>
              <p:cNvPr id="41" name="Graphic 40" descr="Pencil with solid fill">
                <a:extLst>
                  <a:ext uri="{FF2B5EF4-FFF2-40B4-BE49-F238E27FC236}">
                    <a16:creationId xmlns:a16="http://schemas.microsoft.com/office/drawing/2014/main" id="{316504B6-6441-411D-AA90-D14D5CC84C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802376">
                <a:off x="4980537" y="4593430"/>
                <a:ext cx="822960" cy="822960"/>
              </a:xfrm>
              <a:prstGeom prst="rect">
                <a:avLst/>
              </a:prstGeom>
            </p:spPr>
          </p:pic>
          <p:pic>
            <p:nvPicPr>
              <p:cNvPr id="43" name="Graphic 42" descr="Checklist with solid fill">
                <a:extLst>
                  <a:ext uri="{FF2B5EF4-FFF2-40B4-BE49-F238E27FC236}">
                    <a16:creationId xmlns:a16="http://schemas.microsoft.com/office/drawing/2014/main" id="{97AE9568-BA18-41B6-8990-A72EB252CC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719046">
                <a:off x="6652750" y="4821873"/>
                <a:ext cx="731520" cy="731520"/>
              </a:xfrm>
              <a:prstGeom prst="rect">
                <a:avLst/>
              </a:prstGeom>
            </p:spPr>
          </p:pic>
          <p:pic>
            <p:nvPicPr>
              <p:cNvPr id="44" name="Graphic 43" descr="Climbing with solid fill">
                <a:extLst>
                  <a:ext uri="{FF2B5EF4-FFF2-40B4-BE49-F238E27FC236}">
                    <a16:creationId xmlns:a16="http://schemas.microsoft.com/office/drawing/2014/main" id="{DA1173FF-9C9A-4C82-9AD3-A0E303C470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22163" y="3625199"/>
                <a:ext cx="730463" cy="730463"/>
              </a:xfrm>
              <a:prstGeom prst="rect">
                <a:avLst/>
              </a:prstGeom>
            </p:spPr>
          </p:pic>
          <p:pic>
            <p:nvPicPr>
              <p:cNvPr id="45" name="Graphic 44" descr="Miscellaneous with solid fill">
                <a:extLst>
                  <a:ext uri="{FF2B5EF4-FFF2-40B4-BE49-F238E27FC236}">
                    <a16:creationId xmlns:a16="http://schemas.microsoft.com/office/drawing/2014/main" id="{795F3713-D34B-4379-A9DC-7CDE887733A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22163" y="2023209"/>
                <a:ext cx="914400" cy="914400"/>
              </a:xfrm>
              <a:prstGeom prst="rect">
                <a:avLst/>
              </a:prstGeom>
            </p:spPr>
          </p:pic>
        </p:grpSp>
        <p:grpSp>
          <p:nvGrpSpPr>
            <p:cNvPr id="71" name="Group 70">
              <a:extLst>
                <a:ext uri="{FF2B5EF4-FFF2-40B4-BE49-F238E27FC236}">
                  <a16:creationId xmlns:a16="http://schemas.microsoft.com/office/drawing/2014/main" id="{402154BC-C764-4E3F-83B7-41E5D5EE8AC1}"/>
                </a:ext>
              </a:extLst>
            </p:cNvPr>
            <p:cNvGrpSpPr/>
            <p:nvPr/>
          </p:nvGrpSpPr>
          <p:grpSpPr>
            <a:xfrm>
              <a:off x="49241" y="2329269"/>
              <a:ext cx="4524321" cy="1015663"/>
              <a:chOff x="49241" y="2329269"/>
              <a:chExt cx="4524321" cy="1015663"/>
            </a:xfrm>
          </p:grpSpPr>
          <p:sp>
            <p:nvSpPr>
              <p:cNvPr id="46" name="TextBox 45">
                <a:extLst>
                  <a:ext uri="{FF2B5EF4-FFF2-40B4-BE49-F238E27FC236}">
                    <a16:creationId xmlns:a16="http://schemas.microsoft.com/office/drawing/2014/main" id="{8358CD8C-7473-4413-94BA-C1DA01385336}"/>
                  </a:ext>
                </a:extLst>
              </p:cNvPr>
              <p:cNvSpPr txBox="1"/>
              <p:nvPr/>
            </p:nvSpPr>
            <p:spPr>
              <a:xfrm>
                <a:off x="49241" y="2329269"/>
                <a:ext cx="3368842"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476E"/>
                    </a:solidFill>
                    <a:effectLst/>
                    <a:uLnTx/>
                    <a:uFillTx/>
                    <a:latin typeface="Calibri" panose="020F0502020204030204"/>
                    <a:ea typeface="+mn-ea"/>
                    <a:cs typeface="+mn-cs"/>
                  </a:rPr>
                  <a:t>Student Profile: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Basic contact information and background questions</a:t>
                </a:r>
              </a:p>
            </p:txBody>
          </p:sp>
          <p:cxnSp>
            <p:nvCxnSpPr>
              <p:cNvPr id="51" name="Straight Connector 50">
                <a:extLst>
                  <a:ext uri="{FF2B5EF4-FFF2-40B4-BE49-F238E27FC236}">
                    <a16:creationId xmlns:a16="http://schemas.microsoft.com/office/drawing/2014/main" id="{977F8455-5697-4995-90A0-EF02DDDC972E}"/>
                  </a:ext>
                </a:extLst>
              </p:cNvPr>
              <p:cNvCxnSpPr>
                <a:cxnSpLocks/>
              </p:cNvCxnSpPr>
              <p:nvPr/>
            </p:nvCxnSpPr>
            <p:spPr>
              <a:xfrm>
                <a:off x="3418083" y="2534112"/>
                <a:ext cx="1155479"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3B02E917-CC7D-453E-910A-DE8558FE16F9}"/>
                </a:ext>
              </a:extLst>
            </p:cNvPr>
            <p:cNvGrpSpPr/>
            <p:nvPr/>
          </p:nvGrpSpPr>
          <p:grpSpPr>
            <a:xfrm>
              <a:off x="139472" y="4763504"/>
              <a:ext cx="4434090" cy="1323439"/>
              <a:chOff x="139472" y="4763504"/>
              <a:chExt cx="4434090" cy="1323439"/>
            </a:xfrm>
          </p:grpSpPr>
          <p:sp>
            <p:nvSpPr>
              <p:cNvPr id="47" name="TextBox 46">
                <a:extLst>
                  <a:ext uri="{FF2B5EF4-FFF2-40B4-BE49-F238E27FC236}">
                    <a16:creationId xmlns:a16="http://schemas.microsoft.com/office/drawing/2014/main" id="{F4AC0DC6-E7BC-4AB4-932E-05303A47A43F}"/>
                  </a:ext>
                </a:extLst>
              </p:cNvPr>
              <p:cNvSpPr txBox="1"/>
              <p:nvPr/>
            </p:nvSpPr>
            <p:spPr>
              <a:xfrm>
                <a:off x="139472" y="4763504"/>
                <a:ext cx="3368842"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476E"/>
                    </a:solidFill>
                    <a:effectLst/>
                    <a:uLnTx/>
                    <a:uFillTx/>
                    <a:latin typeface="Calibri" panose="020F0502020204030204"/>
                    <a:ea typeface="+mn-ea"/>
                    <a:cs typeface="+mn-cs"/>
                  </a:rPr>
                  <a:t>Personal Statements: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Three </a:t>
                </a:r>
                <a:r>
                  <a:rPr lang="en-US" sz="2000" dirty="0">
                    <a:solidFill>
                      <a:prstClr val="black"/>
                    </a:solidFill>
                    <a:latin typeface="Calibri" panose="020F0502020204030204"/>
                  </a:rPr>
                  <a:t>required essays and one optional essay 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hat helps you tell your story</a:t>
                </a:r>
              </a:p>
            </p:txBody>
          </p:sp>
          <p:cxnSp>
            <p:nvCxnSpPr>
              <p:cNvPr id="53" name="Straight Connector 52">
                <a:extLst>
                  <a:ext uri="{FF2B5EF4-FFF2-40B4-BE49-F238E27FC236}">
                    <a16:creationId xmlns:a16="http://schemas.microsoft.com/office/drawing/2014/main" id="{451AD2BE-B065-4BC0-918F-62AD74C0D283}"/>
                  </a:ext>
                </a:extLst>
              </p:cNvPr>
              <p:cNvCxnSpPr>
                <a:cxnSpLocks/>
              </p:cNvCxnSpPr>
              <p:nvPr/>
            </p:nvCxnSpPr>
            <p:spPr>
              <a:xfrm>
                <a:off x="3663589" y="5004910"/>
                <a:ext cx="909973"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8C4CCB3C-46E4-426B-AE74-FE537B1329FC}"/>
                </a:ext>
              </a:extLst>
            </p:cNvPr>
            <p:cNvGrpSpPr/>
            <p:nvPr/>
          </p:nvGrpSpPr>
          <p:grpSpPr>
            <a:xfrm>
              <a:off x="7673470" y="5187633"/>
              <a:ext cx="4294852" cy="1015663"/>
              <a:chOff x="7673470" y="5187633"/>
              <a:chExt cx="4294852" cy="1015663"/>
            </a:xfrm>
          </p:grpSpPr>
          <p:sp>
            <p:nvSpPr>
              <p:cNvPr id="48" name="TextBox 47">
                <a:extLst>
                  <a:ext uri="{FF2B5EF4-FFF2-40B4-BE49-F238E27FC236}">
                    <a16:creationId xmlns:a16="http://schemas.microsoft.com/office/drawing/2014/main" id="{D45348ED-13CF-4DBC-B416-7404202FC13B}"/>
                  </a:ext>
                </a:extLst>
              </p:cNvPr>
              <p:cNvSpPr txBox="1"/>
              <p:nvPr/>
            </p:nvSpPr>
            <p:spPr>
              <a:xfrm>
                <a:off x="8389338" y="5187633"/>
                <a:ext cx="357898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476E"/>
                    </a:solidFill>
                    <a:effectLst/>
                    <a:uLnTx/>
                    <a:uFillTx/>
                    <a:latin typeface="Calibri" panose="020F0502020204030204"/>
                    <a:ea typeface="+mn-ea"/>
                    <a:cs typeface="+mn-cs"/>
                  </a:rPr>
                  <a:t>Transcripts: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List of classes and grades, must be uploaded to the portal</a:t>
                </a:r>
              </a:p>
            </p:txBody>
          </p:sp>
          <p:cxnSp>
            <p:nvCxnSpPr>
              <p:cNvPr id="55" name="Straight Connector 54">
                <a:extLst>
                  <a:ext uri="{FF2B5EF4-FFF2-40B4-BE49-F238E27FC236}">
                    <a16:creationId xmlns:a16="http://schemas.microsoft.com/office/drawing/2014/main" id="{0CE99C3E-EFF6-4CBC-8099-2A25597BDFBC}"/>
                  </a:ext>
                </a:extLst>
              </p:cNvPr>
              <p:cNvCxnSpPr>
                <a:cxnSpLocks/>
              </p:cNvCxnSpPr>
              <p:nvPr/>
            </p:nvCxnSpPr>
            <p:spPr>
              <a:xfrm>
                <a:off x="7673470" y="5386588"/>
                <a:ext cx="671614"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A2202F1A-267B-48B9-8654-06380830F593}"/>
                </a:ext>
              </a:extLst>
            </p:cNvPr>
            <p:cNvGrpSpPr/>
            <p:nvPr/>
          </p:nvGrpSpPr>
          <p:grpSpPr>
            <a:xfrm>
              <a:off x="7673470" y="3661906"/>
              <a:ext cx="4250598" cy="1323439"/>
              <a:chOff x="7673470" y="3661906"/>
              <a:chExt cx="4250598" cy="1323439"/>
            </a:xfrm>
          </p:grpSpPr>
          <p:sp>
            <p:nvSpPr>
              <p:cNvPr id="49" name="TextBox 48">
                <a:extLst>
                  <a:ext uri="{FF2B5EF4-FFF2-40B4-BE49-F238E27FC236}">
                    <a16:creationId xmlns:a16="http://schemas.microsoft.com/office/drawing/2014/main" id="{AD1CD196-74AA-4AA5-BC4D-49E0F62EF70D}"/>
                  </a:ext>
                </a:extLst>
              </p:cNvPr>
              <p:cNvSpPr txBox="1"/>
              <p:nvPr/>
            </p:nvSpPr>
            <p:spPr>
              <a:xfrm>
                <a:off x="8345084" y="3661906"/>
                <a:ext cx="357898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476E"/>
                    </a:solidFill>
                    <a:effectLst/>
                    <a:uLnTx/>
                    <a:uFillTx/>
                    <a:latin typeface="Calibri" panose="020F0502020204030204"/>
                    <a:ea typeface="+mn-ea"/>
                    <a:cs typeface="+mn-cs"/>
                  </a:rPr>
                  <a:t>Activities Chart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 breakdown of your school and volunteer activities and paid work</a:t>
                </a:r>
              </a:p>
            </p:txBody>
          </p:sp>
          <p:cxnSp>
            <p:nvCxnSpPr>
              <p:cNvPr id="57" name="Straight Connector 56">
                <a:extLst>
                  <a:ext uri="{FF2B5EF4-FFF2-40B4-BE49-F238E27FC236}">
                    <a16:creationId xmlns:a16="http://schemas.microsoft.com/office/drawing/2014/main" id="{6437DA50-73A1-4631-822E-6F902FD0BD9C}"/>
                  </a:ext>
                </a:extLst>
              </p:cNvPr>
              <p:cNvCxnSpPr>
                <a:cxnSpLocks/>
              </p:cNvCxnSpPr>
              <p:nvPr/>
            </p:nvCxnSpPr>
            <p:spPr>
              <a:xfrm>
                <a:off x="7673470" y="3799609"/>
                <a:ext cx="663230"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0C5F3BF9-7BD3-4E02-923C-484385CCF54E}"/>
                </a:ext>
              </a:extLst>
            </p:cNvPr>
            <p:cNvGrpSpPr/>
            <p:nvPr/>
          </p:nvGrpSpPr>
          <p:grpSpPr>
            <a:xfrm>
              <a:off x="7665086" y="2136179"/>
              <a:ext cx="4258982" cy="1015663"/>
              <a:chOff x="7665086" y="2136179"/>
              <a:chExt cx="4258982" cy="1015663"/>
            </a:xfrm>
          </p:grpSpPr>
          <p:sp>
            <p:nvSpPr>
              <p:cNvPr id="50" name="TextBox 49">
                <a:extLst>
                  <a:ext uri="{FF2B5EF4-FFF2-40B4-BE49-F238E27FC236}">
                    <a16:creationId xmlns:a16="http://schemas.microsoft.com/office/drawing/2014/main" id="{6684018C-E90C-41D0-BBD9-C7A51C27F763}"/>
                  </a:ext>
                </a:extLst>
              </p:cNvPr>
              <p:cNvSpPr txBox="1"/>
              <p:nvPr/>
            </p:nvSpPr>
            <p:spPr>
              <a:xfrm>
                <a:off x="8345084" y="2136179"/>
                <a:ext cx="357898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476E"/>
                    </a:solidFill>
                    <a:effectLst/>
                    <a:uLnTx/>
                    <a:uFillTx/>
                    <a:latin typeface="Calibri" panose="020F0502020204030204"/>
                    <a:ea typeface="+mn-ea"/>
                    <a:cs typeface="+mn-cs"/>
                  </a:rPr>
                  <a:t>Other Documentation: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Additional information required by some scholarships</a:t>
                </a:r>
              </a:p>
            </p:txBody>
          </p:sp>
          <p:cxnSp>
            <p:nvCxnSpPr>
              <p:cNvPr id="59" name="Straight Connector 58">
                <a:extLst>
                  <a:ext uri="{FF2B5EF4-FFF2-40B4-BE49-F238E27FC236}">
                    <a16:creationId xmlns:a16="http://schemas.microsoft.com/office/drawing/2014/main" id="{34A8B545-FA89-41C0-A7FB-4219CC267755}"/>
                  </a:ext>
                </a:extLst>
              </p:cNvPr>
              <p:cNvCxnSpPr>
                <a:cxnSpLocks/>
              </p:cNvCxnSpPr>
              <p:nvPr/>
            </p:nvCxnSpPr>
            <p:spPr>
              <a:xfrm>
                <a:off x="7665086" y="2295241"/>
                <a:ext cx="671614"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grpSp>
      <p:sp>
        <p:nvSpPr>
          <p:cNvPr id="73" name="TextBox 72">
            <a:extLst>
              <a:ext uri="{FF2B5EF4-FFF2-40B4-BE49-F238E27FC236}">
                <a16:creationId xmlns:a16="http://schemas.microsoft.com/office/drawing/2014/main" id="{30C3A422-402C-4EEE-B041-8FA76CEB4C8C}"/>
              </a:ext>
            </a:extLst>
          </p:cNvPr>
          <p:cNvSpPr txBox="1"/>
          <p:nvPr/>
        </p:nvSpPr>
        <p:spPr>
          <a:xfrm>
            <a:off x="3763340" y="6284214"/>
            <a:ext cx="48112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44546A"/>
                </a:solidFill>
                <a:effectLst/>
                <a:uLnTx/>
                <a:uFillTx/>
                <a:latin typeface="Calibri" panose="020F0502020204030204"/>
                <a:ea typeface="+mn-ea"/>
                <a:cs typeface="+mn-cs"/>
              </a:rPr>
              <a:t>One application… up to 600 scholarships</a:t>
            </a:r>
          </a:p>
        </p:txBody>
      </p:sp>
    </p:spTree>
    <p:extLst>
      <p:ext uri="{BB962C8B-B14F-4D97-AF65-F5344CB8AC3E}">
        <p14:creationId xmlns:p14="http://schemas.microsoft.com/office/powerpoint/2010/main" val="951243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6DAA7D-B654-40F7-942F-6F97E92D3CE5}"/>
              </a:ext>
            </a:extLst>
          </p:cNvPr>
          <p:cNvGrpSpPr/>
          <p:nvPr/>
        </p:nvGrpSpPr>
        <p:grpSpPr>
          <a:xfrm>
            <a:off x="413906" y="346363"/>
            <a:ext cx="7206094" cy="996864"/>
            <a:chOff x="838200" y="339436"/>
            <a:chExt cx="4793827" cy="996864"/>
          </a:xfrm>
        </p:grpSpPr>
        <p:sp>
          <p:nvSpPr>
            <p:cNvPr id="3" name="TextBox 2">
              <a:extLst>
                <a:ext uri="{FF2B5EF4-FFF2-40B4-BE49-F238E27FC236}">
                  <a16:creationId xmlns:a16="http://schemas.microsoft.com/office/drawing/2014/main" id="{4FABD63C-C1C7-40D1-AEB0-04A1714A455E}"/>
                </a:ext>
              </a:extLst>
            </p:cNvPr>
            <p:cNvSpPr txBox="1"/>
            <p:nvPr/>
          </p:nvSpPr>
          <p:spPr>
            <a:xfrm>
              <a:off x="838200" y="339436"/>
              <a:ext cx="3997036" cy="400110"/>
            </a:xfrm>
            <a:prstGeom prst="rect">
              <a:avLst/>
            </a:prstGeom>
            <a:noFill/>
          </p:spPr>
          <p:txBody>
            <a:bodyPr wrap="square" rtlCol="0">
              <a:spAutoFit/>
            </a:bodyPr>
            <a:lstStyle/>
            <a:p>
              <a:r>
                <a:rPr lang="en-US" sz="2000" dirty="0">
                  <a:solidFill>
                    <a:schemeClr val="accent5"/>
                  </a:solidFill>
                  <a:latin typeface="Arial" panose="020B0604020202020204" pitchFamily="34" charset="0"/>
                  <a:cs typeface="Arial" panose="020B0604020202020204" pitchFamily="34" charset="0"/>
                </a:rPr>
                <a:t>mark your calendars</a:t>
              </a:r>
            </a:p>
          </p:txBody>
        </p:sp>
        <p:sp>
          <p:nvSpPr>
            <p:cNvPr id="4" name="TextBox 3">
              <a:extLst>
                <a:ext uri="{FF2B5EF4-FFF2-40B4-BE49-F238E27FC236}">
                  <a16:creationId xmlns:a16="http://schemas.microsoft.com/office/drawing/2014/main" id="{35925264-227C-46E1-A15C-83A589998E46}"/>
                </a:ext>
              </a:extLst>
            </p:cNvPr>
            <p:cNvSpPr txBox="1"/>
            <p:nvPr/>
          </p:nvSpPr>
          <p:spPr>
            <a:xfrm>
              <a:off x="838200" y="566859"/>
              <a:ext cx="4793827" cy="769441"/>
            </a:xfrm>
            <a:prstGeom prst="rect">
              <a:avLst/>
            </a:prstGeom>
            <a:noFill/>
          </p:spPr>
          <p:txBody>
            <a:bodyPr wrap="square" rtlCol="0">
              <a:spAutoFit/>
            </a:bodyPr>
            <a:lstStyle/>
            <a:p>
              <a:r>
                <a:rPr lang="en-US" sz="4000" dirty="0">
                  <a:latin typeface="Arial Black" panose="020B0A04020102020204" pitchFamily="34" charset="0"/>
                </a:rPr>
                <a:t>OSAC </a:t>
              </a:r>
              <a:r>
                <a:rPr lang="en-US" sz="4400" dirty="0">
                  <a:latin typeface="Trebuchet MS" panose="020B0603020202020204" pitchFamily="34" charset="0"/>
                </a:rPr>
                <a:t>Scholarship Timeline</a:t>
              </a:r>
              <a:endParaRPr lang="en-US" sz="5000" dirty="0">
                <a:latin typeface="Trebuchet MS" panose="020B0603020202020204" pitchFamily="34" charset="0"/>
              </a:endParaRPr>
            </a:p>
          </p:txBody>
        </p:sp>
      </p:grpSp>
      <p:grpSp>
        <p:nvGrpSpPr>
          <p:cNvPr id="115" name="Group 114">
            <a:extLst>
              <a:ext uri="{FF2B5EF4-FFF2-40B4-BE49-F238E27FC236}">
                <a16:creationId xmlns:a16="http://schemas.microsoft.com/office/drawing/2014/main" id="{823B2FE0-5C84-42F4-841D-62F68C9D70AF}"/>
              </a:ext>
            </a:extLst>
          </p:cNvPr>
          <p:cNvGrpSpPr/>
          <p:nvPr/>
        </p:nvGrpSpPr>
        <p:grpSpPr>
          <a:xfrm>
            <a:off x="1616426" y="1677267"/>
            <a:ext cx="4059560" cy="2095909"/>
            <a:chOff x="578984" y="1664442"/>
            <a:chExt cx="4059560" cy="2095909"/>
          </a:xfrm>
        </p:grpSpPr>
        <p:sp>
          <p:nvSpPr>
            <p:cNvPr id="100" name="TextBox 99">
              <a:extLst>
                <a:ext uri="{FF2B5EF4-FFF2-40B4-BE49-F238E27FC236}">
                  <a16:creationId xmlns:a16="http://schemas.microsoft.com/office/drawing/2014/main" id="{4D05391C-AE6C-4E16-A5CD-CB07350648B6}"/>
                </a:ext>
              </a:extLst>
            </p:cNvPr>
            <p:cNvSpPr txBox="1"/>
            <p:nvPr/>
          </p:nvSpPr>
          <p:spPr>
            <a:xfrm>
              <a:off x="578984" y="2744688"/>
              <a:ext cx="4011639" cy="1015663"/>
            </a:xfrm>
            <a:prstGeom prst="rect">
              <a:avLst/>
            </a:prstGeom>
            <a:noFill/>
          </p:spPr>
          <p:txBody>
            <a:bodyPr wrap="square" rtlCol="0">
              <a:spAutoFit/>
            </a:bodyPr>
            <a:lstStyle/>
            <a:p>
              <a:r>
                <a:rPr lang="en-US" sz="2000" b="1" i="1" dirty="0">
                  <a:solidFill>
                    <a:schemeClr val="accent3"/>
                  </a:solidFill>
                </a:rPr>
                <a:t>FAFSA/ORSAA Opens</a:t>
              </a:r>
            </a:p>
            <a:p>
              <a:r>
                <a:rPr lang="en-US" sz="2000" dirty="0"/>
                <a:t>Students and families can start the FAFSA or ORSAA</a:t>
              </a:r>
              <a:endParaRPr lang="en-US" sz="2000" dirty="0">
                <a:solidFill>
                  <a:srgbClr val="FF0000"/>
                </a:solidFill>
              </a:endParaRPr>
            </a:p>
          </p:txBody>
        </p:sp>
        <p:grpSp>
          <p:nvGrpSpPr>
            <p:cNvPr id="106" name="Group 105">
              <a:extLst>
                <a:ext uri="{FF2B5EF4-FFF2-40B4-BE49-F238E27FC236}">
                  <a16:creationId xmlns:a16="http://schemas.microsoft.com/office/drawing/2014/main" id="{1E296C88-E2EC-44AE-94A7-796127372D3F}"/>
                </a:ext>
              </a:extLst>
            </p:cNvPr>
            <p:cNvGrpSpPr/>
            <p:nvPr/>
          </p:nvGrpSpPr>
          <p:grpSpPr>
            <a:xfrm>
              <a:off x="606040" y="1664442"/>
              <a:ext cx="4032504" cy="914400"/>
              <a:chOff x="1684420" y="1840832"/>
              <a:chExt cx="4032504" cy="914400"/>
            </a:xfrm>
          </p:grpSpPr>
          <p:grpSp>
            <p:nvGrpSpPr>
              <p:cNvPr id="105" name="Group 104">
                <a:extLst>
                  <a:ext uri="{FF2B5EF4-FFF2-40B4-BE49-F238E27FC236}">
                    <a16:creationId xmlns:a16="http://schemas.microsoft.com/office/drawing/2014/main" id="{4D162739-925A-442C-B16F-B547FE893889}"/>
                  </a:ext>
                </a:extLst>
              </p:cNvPr>
              <p:cNvGrpSpPr/>
              <p:nvPr/>
            </p:nvGrpSpPr>
            <p:grpSpPr>
              <a:xfrm>
                <a:off x="1684420" y="1840832"/>
                <a:ext cx="4032504" cy="914400"/>
                <a:chOff x="1684420" y="1840832"/>
                <a:chExt cx="4032504" cy="914400"/>
              </a:xfrm>
            </p:grpSpPr>
            <p:sp>
              <p:nvSpPr>
                <p:cNvPr id="103" name="Rectangle: Rounded Corners 102">
                  <a:extLst>
                    <a:ext uri="{FF2B5EF4-FFF2-40B4-BE49-F238E27FC236}">
                      <a16:creationId xmlns:a16="http://schemas.microsoft.com/office/drawing/2014/main" id="{3804471B-C2D1-4EB8-9582-137CC60342C7}"/>
                    </a:ext>
                  </a:extLst>
                </p:cNvPr>
                <p:cNvSpPr/>
                <p:nvPr/>
              </p:nvSpPr>
              <p:spPr>
                <a:xfrm>
                  <a:off x="1684420" y="1840832"/>
                  <a:ext cx="4032504" cy="914400"/>
                </a:xfrm>
                <a:prstGeom prst="roundRect">
                  <a:avLst/>
                </a:prstGeom>
                <a:solidFill>
                  <a:srgbClr val="0E797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Graphic 98" descr="Pumpkin with solid fill">
                  <a:extLst>
                    <a:ext uri="{FF2B5EF4-FFF2-40B4-BE49-F238E27FC236}">
                      <a16:creationId xmlns:a16="http://schemas.microsoft.com/office/drawing/2014/main" id="{2F483C39-0102-4555-A4C1-8BE196156A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62074" y="1840832"/>
                  <a:ext cx="914400" cy="914400"/>
                </a:xfrm>
                <a:prstGeom prst="rect">
                  <a:avLst/>
                </a:prstGeom>
              </p:spPr>
            </p:pic>
          </p:grpSp>
          <p:sp>
            <p:nvSpPr>
              <p:cNvPr id="86" name="TextBox 85">
                <a:extLst>
                  <a:ext uri="{FF2B5EF4-FFF2-40B4-BE49-F238E27FC236}">
                    <a16:creationId xmlns:a16="http://schemas.microsoft.com/office/drawing/2014/main" id="{DF2494A4-7516-4EF2-ABE7-4D5A848BB7E4}"/>
                  </a:ext>
                </a:extLst>
              </p:cNvPr>
              <p:cNvSpPr txBox="1"/>
              <p:nvPr/>
            </p:nvSpPr>
            <p:spPr>
              <a:xfrm>
                <a:off x="2751721" y="2006678"/>
                <a:ext cx="2772698" cy="523220"/>
              </a:xfrm>
              <a:prstGeom prst="rect">
                <a:avLst/>
              </a:prstGeom>
              <a:noFill/>
            </p:spPr>
            <p:txBody>
              <a:bodyPr wrap="square" rtlCol="0">
                <a:spAutoFit/>
              </a:bodyPr>
              <a:lstStyle/>
              <a:p>
                <a:pPr algn="ctr"/>
                <a:r>
                  <a:rPr lang="en-US" sz="2800" b="1" dirty="0">
                    <a:solidFill>
                      <a:schemeClr val="accent4"/>
                    </a:solidFill>
                  </a:rPr>
                  <a:t>Oct 1</a:t>
                </a:r>
                <a:endParaRPr lang="en-US" sz="2000" dirty="0"/>
              </a:p>
            </p:txBody>
          </p:sp>
        </p:grpSp>
      </p:grpSp>
      <p:grpSp>
        <p:nvGrpSpPr>
          <p:cNvPr id="116" name="Group 115">
            <a:extLst>
              <a:ext uri="{FF2B5EF4-FFF2-40B4-BE49-F238E27FC236}">
                <a16:creationId xmlns:a16="http://schemas.microsoft.com/office/drawing/2014/main" id="{D5B71F7D-C434-44A0-84A5-DD273AE3307A}"/>
              </a:ext>
            </a:extLst>
          </p:cNvPr>
          <p:cNvGrpSpPr/>
          <p:nvPr/>
        </p:nvGrpSpPr>
        <p:grpSpPr>
          <a:xfrm>
            <a:off x="1595561" y="4166665"/>
            <a:ext cx="4080425" cy="2077383"/>
            <a:chOff x="558119" y="4153840"/>
            <a:chExt cx="4080425" cy="2077383"/>
          </a:xfrm>
        </p:grpSpPr>
        <p:sp>
          <p:nvSpPr>
            <p:cNvPr id="88" name="TextBox 87">
              <a:extLst>
                <a:ext uri="{FF2B5EF4-FFF2-40B4-BE49-F238E27FC236}">
                  <a16:creationId xmlns:a16="http://schemas.microsoft.com/office/drawing/2014/main" id="{FE571EAC-E4D4-4078-9969-C438B826AB09}"/>
                </a:ext>
              </a:extLst>
            </p:cNvPr>
            <p:cNvSpPr txBox="1"/>
            <p:nvPr/>
          </p:nvSpPr>
          <p:spPr>
            <a:xfrm>
              <a:off x="558119" y="5215560"/>
              <a:ext cx="4032504" cy="1015663"/>
            </a:xfrm>
            <a:prstGeom prst="rect">
              <a:avLst/>
            </a:prstGeom>
            <a:noFill/>
          </p:spPr>
          <p:txBody>
            <a:bodyPr wrap="square" rtlCol="0">
              <a:spAutoFit/>
            </a:bodyPr>
            <a:lstStyle/>
            <a:p>
              <a:r>
                <a:rPr lang="en-US" sz="2000" b="1" i="1" dirty="0">
                  <a:solidFill>
                    <a:schemeClr val="accent3"/>
                  </a:solidFill>
                </a:rPr>
                <a:t>OSAC Scholarship Opens</a:t>
              </a:r>
            </a:p>
            <a:p>
              <a:r>
                <a:rPr lang="en-US" sz="2000" dirty="0"/>
                <a:t>Students can start the OSAC scholarship application</a:t>
              </a:r>
            </a:p>
          </p:txBody>
        </p:sp>
        <p:grpSp>
          <p:nvGrpSpPr>
            <p:cNvPr id="107" name="Group 106">
              <a:extLst>
                <a:ext uri="{FF2B5EF4-FFF2-40B4-BE49-F238E27FC236}">
                  <a16:creationId xmlns:a16="http://schemas.microsoft.com/office/drawing/2014/main" id="{6783C1CD-5C46-4397-A135-F06ADB77641A}"/>
                </a:ext>
              </a:extLst>
            </p:cNvPr>
            <p:cNvGrpSpPr/>
            <p:nvPr/>
          </p:nvGrpSpPr>
          <p:grpSpPr>
            <a:xfrm>
              <a:off x="606040" y="4153840"/>
              <a:ext cx="4032504" cy="914400"/>
              <a:chOff x="1684421" y="3509446"/>
              <a:chExt cx="4032504" cy="914400"/>
            </a:xfrm>
          </p:grpSpPr>
          <p:sp>
            <p:nvSpPr>
              <p:cNvPr id="104" name="Rectangle: Rounded Corners 103">
                <a:extLst>
                  <a:ext uri="{FF2B5EF4-FFF2-40B4-BE49-F238E27FC236}">
                    <a16:creationId xmlns:a16="http://schemas.microsoft.com/office/drawing/2014/main" id="{3345BD7A-145E-4322-AF47-C154F6E7703C}"/>
                  </a:ext>
                </a:extLst>
              </p:cNvPr>
              <p:cNvSpPr/>
              <p:nvPr/>
            </p:nvSpPr>
            <p:spPr>
              <a:xfrm>
                <a:off x="1684421" y="3509446"/>
                <a:ext cx="4032504" cy="914400"/>
              </a:xfrm>
              <a:prstGeom prst="roundRect">
                <a:avLst/>
              </a:prstGeom>
              <a:solidFill>
                <a:srgbClr val="196659"/>
              </a:solidFill>
              <a:ln>
                <a:solidFill>
                  <a:schemeClr val="accent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9" name="Picture 9">
                <a:extLst>
                  <a:ext uri="{FF2B5EF4-FFF2-40B4-BE49-F238E27FC236}">
                    <a16:creationId xmlns:a16="http://schemas.microsoft.com/office/drawing/2014/main" id="{4D7B6DAB-34BA-47C9-B502-A711C59EDF3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68616" y="3600886"/>
                <a:ext cx="845687" cy="731520"/>
              </a:xfrm>
              <a:prstGeom prst="rect">
                <a:avLst/>
              </a:prstGeom>
            </p:spPr>
          </p:pic>
          <p:sp>
            <p:nvSpPr>
              <p:cNvPr id="87" name="TextBox 86">
                <a:extLst>
                  <a:ext uri="{FF2B5EF4-FFF2-40B4-BE49-F238E27FC236}">
                    <a16:creationId xmlns:a16="http://schemas.microsoft.com/office/drawing/2014/main" id="{E1B3D977-7E0E-4466-95CA-907817D797D8}"/>
                  </a:ext>
                </a:extLst>
              </p:cNvPr>
              <p:cNvSpPr txBox="1"/>
              <p:nvPr/>
            </p:nvSpPr>
            <p:spPr>
              <a:xfrm>
                <a:off x="3060593" y="3656766"/>
                <a:ext cx="2656332" cy="523220"/>
              </a:xfrm>
              <a:prstGeom prst="rect">
                <a:avLst/>
              </a:prstGeom>
              <a:noFill/>
            </p:spPr>
            <p:txBody>
              <a:bodyPr wrap="square" rtlCol="0">
                <a:spAutoFit/>
              </a:bodyPr>
              <a:lstStyle/>
              <a:p>
                <a:pPr algn="ctr"/>
                <a:r>
                  <a:rPr lang="en-US" sz="2800" b="1" dirty="0">
                    <a:solidFill>
                      <a:schemeClr val="accent4"/>
                    </a:solidFill>
                  </a:rPr>
                  <a:t>Nov 1 </a:t>
                </a:r>
              </a:p>
            </p:txBody>
          </p:sp>
        </p:grpSp>
      </p:grpSp>
      <p:grpSp>
        <p:nvGrpSpPr>
          <p:cNvPr id="113" name="Group 112">
            <a:extLst>
              <a:ext uri="{FF2B5EF4-FFF2-40B4-BE49-F238E27FC236}">
                <a16:creationId xmlns:a16="http://schemas.microsoft.com/office/drawing/2014/main" id="{771D5D4E-1E16-43E3-A2E4-3488334C9665}"/>
              </a:ext>
            </a:extLst>
          </p:cNvPr>
          <p:cNvGrpSpPr/>
          <p:nvPr/>
        </p:nvGrpSpPr>
        <p:grpSpPr>
          <a:xfrm>
            <a:off x="6666084" y="1677239"/>
            <a:ext cx="4033998" cy="2426257"/>
            <a:chOff x="6666085" y="1474928"/>
            <a:chExt cx="4033998" cy="2426257"/>
          </a:xfrm>
        </p:grpSpPr>
        <p:sp>
          <p:nvSpPr>
            <p:cNvPr id="90" name="TextBox 89">
              <a:extLst>
                <a:ext uri="{FF2B5EF4-FFF2-40B4-BE49-F238E27FC236}">
                  <a16:creationId xmlns:a16="http://schemas.microsoft.com/office/drawing/2014/main" id="{D22B02FA-0A12-4D5D-A936-BD0FD879762F}"/>
                </a:ext>
              </a:extLst>
            </p:cNvPr>
            <p:cNvSpPr txBox="1"/>
            <p:nvPr/>
          </p:nvSpPr>
          <p:spPr>
            <a:xfrm>
              <a:off x="6666085" y="2577746"/>
              <a:ext cx="4033998" cy="1323439"/>
            </a:xfrm>
            <a:prstGeom prst="rect">
              <a:avLst/>
            </a:prstGeom>
            <a:noFill/>
          </p:spPr>
          <p:txBody>
            <a:bodyPr wrap="square" rtlCol="0">
              <a:spAutoFit/>
            </a:bodyPr>
            <a:lstStyle/>
            <a:p>
              <a:r>
                <a:rPr lang="en-US" sz="2000" b="1" i="1" dirty="0">
                  <a:solidFill>
                    <a:schemeClr val="tx2"/>
                  </a:solidFill>
                </a:rPr>
                <a:t>Early Bird Deadline</a:t>
              </a:r>
            </a:p>
            <a:p>
              <a:r>
                <a:rPr lang="en-US" sz="2000" dirty="0"/>
                <a:t>Submit error free application by 5pm (PST) and you could be</a:t>
              </a:r>
              <a:r>
                <a:rPr lang="en-US" sz="2000" dirty="0">
                  <a:solidFill>
                    <a:srgbClr val="FF0000"/>
                  </a:solidFill>
                </a:rPr>
                <a:t> </a:t>
              </a:r>
              <a:r>
                <a:rPr lang="en-US" sz="2000" dirty="0"/>
                <a:t>eligible to win a $1,000 scholarship</a:t>
              </a:r>
            </a:p>
          </p:txBody>
        </p:sp>
        <p:grpSp>
          <p:nvGrpSpPr>
            <p:cNvPr id="110" name="Group 109">
              <a:extLst>
                <a:ext uri="{FF2B5EF4-FFF2-40B4-BE49-F238E27FC236}">
                  <a16:creationId xmlns:a16="http://schemas.microsoft.com/office/drawing/2014/main" id="{85A42D1D-8CD9-4509-8B11-46FFF9B9658B}"/>
                </a:ext>
              </a:extLst>
            </p:cNvPr>
            <p:cNvGrpSpPr/>
            <p:nvPr/>
          </p:nvGrpSpPr>
          <p:grpSpPr>
            <a:xfrm>
              <a:off x="6666085" y="1474928"/>
              <a:ext cx="4033998" cy="914400"/>
              <a:chOff x="4345471" y="1866505"/>
              <a:chExt cx="4033998" cy="914400"/>
            </a:xfrm>
          </p:grpSpPr>
          <p:sp>
            <p:nvSpPr>
              <p:cNvPr id="108" name="Rectangle: Rounded Corners 107">
                <a:extLst>
                  <a:ext uri="{FF2B5EF4-FFF2-40B4-BE49-F238E27FC236}">
                    <a16:creationId xmlns:a16="http://schemas.microsoft.com/office/drawing/2014/main" id="{9B775C35-7BE1-45C8-8DEA-2DAC38BAFEF5}"/>
                  </a:ext>
                </a:extLst>
              </p:cNvPr>
              <p:cNvSpPr/>
              <p:nvPr/>
            </p:nvSpPr>
            <p:spPr>
              <a:xfrm>
                <a:off x="4345471" y="1866505"/>
                <a:ext cx="4033997" cy="914400"/>
              </a:xfrm>
              <a:prstGeom prst="roundRect">
                <a:avLst/>
              </a:prstGeom>
              <a:solidFill>
                <a:srgbClr val="24544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 name="Picture 10">
                <a:extLst>
                  <a:ext uri="{FF2B5EF4-FFF2-40B4-BE49-F238E27FC236}">
                    <a16:creationId xmlns:a16="http://schemas.microsoft.com/office/drawing/2014/main" id="{AA4EB95F-C1D6-46EE-8877-D1FBD58365F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662314" y="1967815"/>
                <a:ext cx="836022" cy="731520"/>
              </a:xfrm>
              <a:prstGeom prst="rect">
                <a:avLst/>
              </a:prstGeom>
            </p:spPr>
          </p:pic>
          <p:sp>
            <p:nvSpPr>
              <p:cNvPr id="91" name="TextBox 90">
                <a:extLst>
                  <a:ext uri="{FF2B5EF4-FFF2-40B4-BE49-F238E27FC236}">
                    <a16:creationId xmlns:a16="http://schemas.microsoft.com/office/drawing/2014/main" id="{AFBA984D-AB43-4218-918C-24B405EABEDD}"/>
                  </a:ext>
                </a:extLst>
              </p:cNvPr>
              <p:cNvSpPr txBox="1"/>
              <p:nvPr/>
            </p:nvSpPr>
            <p:spPr>
              <a:xfrm>
                <a:off x="5566087" y="2071965"/>
                <a:ext cx="2813382" cy="523220"/>
              </a:xfrm>
              <a:prstGeom prst="rect">
                <a:avLst/>
              </a:prstGeom>
              <a:noFill/>
            </p:spPr>
            <p:txBody>
              <a:bodyPr wrap="square" rtlCol="0">
                <a:spAutoFit/>
              </a:bodyPr>
              <a:lstStyle/>
              <a:p>
                <a:pPr algn="ctr"/>
                <a:r>
                  <a:rPr lang="en-US" sz="2800" b="1" dirty="0">
                    <a:solidFill>
                      <a:schemeClr val="accent4"/>
                    </a:solidFill>
                  </a:rPr>
                  <a:t>FEB 15</a:t>
                </a:r>
              </a:p>
            </p:txBody>
          </p:sp>
        </p:grpSp>
      </p:grpSp>
      <p:grpSp>
        <p:nvGrpSpPr>
          <p:cNvPr id="114" name="Group 113">
            <a:extLst>
              <a:ext uri="{FF2B5EF4-FFF2-40B4-BE49-F238E27FC236}">
                <a16:creationId xmlns:a16="http://schemas.microsoft.com/office/drawing/2014/main" id="{D0FC2EFD-A916-4E86-8F1D-F889D669690E}"/>
              </a:ext>
            </a:extLst>
          </p:cNvPr>
          <p:cNvGrpSpPr/>
          <p:nvPr/>
        </p:nvGrpSpPr>
        <p:grpSpPr>
          <a:xfrm>
            <a:off x="6646954" y="4224973"/>
            <a:ext cx="4382914" cy="2059241"/>
            <a:chOff x="6646954" y="4181078"/>
            <a:chExt cx="4382914" cy="2059241"/>
          </a:xfrm>
        </p:grpSpPr>
        <p:sp>
          <p:nvSpPr>
            <p:cNvPr id="92" name="TextBox 91">
              <a:extLst>
                <a:ext uri="{FF2B5EF4-FFF2-40B4-BE49-F238E27FC236}">
                  <a16:creationId xmlns:a16="http://schemas.microsoft.com/office/drawing/2014/main" id="{B03C249C-4D4E-462D-9762-2E0BB490E7EA}"/>
                </a:ext>
              </a:extLst>
            </p:cNvPr>
            <p:cNvSpPr txBox="1"/>
            <p:nvPr/>
          </p:nvSpPr>
          <p:spPr>
            <a:xfrm>
              <a:off x="6646954" y="5224656"/>
              <a:ext cx="4382914" cy="1015663"/>
            </a:xfrm>
            <a:prstGeom prst="rect">
              <a:avLst/>
            </a:prstGeom>
            <a:noFill/>
          </p:spPr>
          <p:txBody>
            <a:bodyPr wrap="square" rtlCol="0">
              <a:spAutoFit/>
            </a:bodyPr>
            <a:lstStyle/>
            <a:p>
              <a:r>
                <a:rPr lang="en-US" sz="2000" b="1" i="1" dirty="0">
                  <a:solidFill>
                    <a:schemeClr val="tx2"/>
                  </a:solidFill>
                </a:rPr>
                <a:t>Final Deadline</a:t>
              </a:r>
            </a:p>
            <a:p>
              <a:r>
                <a:rPr lang="en-US" sz="2000" dirty="0"/>
                <a:t>Application and all required documents</a:t>
              </a:r>
            </a:p>
            <a:p>
              <a:r>
                <a:rPr lang="en-US" sz="2000" dirty="0"/>
                <a:t>Submitted by 5pm (PST) on March 1</a:t>
              </a:r>
              <a:r>
                <a:rPr lang="en-US" sz="2000" baseline="30000" dirty="0"/>
                <a:t>st</a:t>
              </a:r>
              <a:endParaRPr lang="en-US" sz="2000" dirty="0"/>
            </a:p>
          </p:txBody>
        </p:sp>
        <p:grpSp>
          <p:nvGrpSpPr>
            <p:cNvPr id="112" name="Group 111">
              <a:extLst>
                <a:ext uri="{FF2B5EF4-FFF2-40B4-BE49-F238E27FC236}">
                  <a16:creationId xmlns:a16="http://schemas.microsoft.com/office/drawing/2014/main" id="{181D4DEE-8175-46E4-9FA7-86955D9151C8}"/>
                </a:ext>
              </a:extLst>
            </p:cNvPr>
            <p:cNvGrpSpPr/>
            <p:nvPr/>
          </p:nvGrpSpPr>
          <p:grpSpPr>
            <a:xfrm>
              <a:off x="6705595" y="4181078"/>
              <a:ext cx="3994486" cy="914400"/>
              <a:chOff x="6096000" y="3377904"/>
              <a:chExt cx="3994486" cy="914400"/>
            </a:xfrm>
          </p:grpSpPr>
          <p:grpSp>
            <p:nvGrpSpPr>
              <p:cNvPr id="111" name="Group 110">
                <a:extLst>
                  <a:ext uri="{FF2B5EF4-FFF2-40B4-BE49-F238E27FC236}">
                    <a16:creationId xmlns:a16="http://schemas.microsoft.com/office/drawing/2014/main" id="{2E66512A-F6DB-4F09-BFBA-2896C5B5CD47}"/>
                  </a:ext>
                </a:extLst>
              </p:cNvPr>
              <p:cNvGrpSpPr/>
              <p:nvPr/>
            </p:nvGrpSpPr>
            <p:grpSpPr>
              <a:xfrm>
                <a:off x="6096000" y="3377904"/>
                <a:ext cx="3994486" cy="914400"/>
                <a:chOff x="6096000" y="3377904"/>
                <a:chExt cx="3994486" cy="914400"/>
              </a:xfrm>
            </p:grpSpPr>
            <p:sp>
              <p:nvSpPr>
                <p:cNvPr id="109" name="Rectangle: Rounded Corners 108">
                  <a:extLst>
                    <a:ext uri="{FF2B5EF4-FFF2-40B4-BE49-F238E27FC236}">
                      <a16:creationId xmlns:a16="http://schemas.microsoft.com/office/drawing/2014/main" id="{02B1AA0B-4B45-4CBC-86CB-745755FC275E}"/>
                    </a:ext>
                  </a:extLst>
                </p:cNvPr>
                <p:cNvSpPr/>
                <p:nvPr/>
              </p:nvSpPr>
              <p:spPr>
                <a:xfrm>
                  <a:off x="6096000" y="3377904"/>
                  <a:ext cx="3994486" cy="914400"/>
                </a:xfrm>
                <a:prstGeom prst="roundRect">
                  <a:avLst/>
                </a:prstGeom>
                <a:solidFill>
                  <a:srgbClr val="294A3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6" name="Picture 11">
                  <a:extLst>
                    <a:ext uri="{FF2B5EF4-FFF2-40B4-BE49-F238E27FC236}">
                      <a16:creationId xmlns:a16="http://schemas.microsoft.com/office/drawing/2014/main" id="{6643E3DF-96EF-445A-8E5E-7B03A709692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373332" y="3479097"/>
                  <a:ext cx="579730" cy="731520"/>
                </a:xfrm>
                <a:prstGeom prst="rect">
                  <a:avLst/>
                </a:prstGeom>
              </p:spPr>
            </p:pic>
          </p:grpSp>
          <p:sp>
            <p:nvSpPr>
              <p:cNvPr id="97" name="TextBox 96">
                <a:extLst>
                  <a:ext uri="{FF2B5EF4-FFF2-40B4-BE49-F238E27FC236}">
                    <a16:creationId xmlns:a16="http://schemas.microsoft.com/office/drawing/2014/main" id="{00561008-F12C-4EC5-B8E0-AF8F2CE96342}"/>
                  </a:ext>
                </a:extLst>
              </p:cNvPr>
              <p:cNvSpPr txBox="1"/>
              <p:nvPr/>
            </p:nvSpPr>
            <p:spPr>
              <a:xfrm>
                <a:off x="7277104" y="3600412"/>
                <a:ext cx="2813382" cy="523220"/>
              </a:xfrm>
              <a:prstGeom prst="rect">
                <a:avLst/>
              </a:prstGeom>
              <a:noFill/>
            </p:spPr>
            <p:txBody>
              <a:bodyPr wrap="square" rtlCol="0">
                <a:spAutoFit/>
              </a:bodyPr>
              <a:lstStyle/>
              <a:p>
                <a:pPr algn="ctr"/>
                <a:r>
                  <a:rPr lang="en-US" sz="2800" b="1" dirty="0">
                    <a:solidFill>
                      <a:schemeClr val="accent4"/>
                    </a:solidFill>
                  </a:rPr>
                  <a:t>March 1</a:t>
                </a:r>
              </a:p>
            </p:txBody>
          </p:sp>
        </p:grpSp>
      </p:grpSp>
    </p:spTree>
    <p:extLst>
      <p:ext uri="{BB962C8B-B14F-4D97-AF65-F5344CB8AC3E}">
        <p14:creationId xmlns:p14="http://schemas.microsoft.com/office/powerpoint/2010/main" val="3806703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Group 73">
            <a:extLst>
              <a:ext uri="{FF2B5EF4-FFF2-40B4-BE49-F238E27FC236}">
                <a16:creationId xmlns:a16="http://schemas.microsoft.com/office/drawing/2014/main" id="{4763B7EC-A824-401F-9ADB-075E6E2964A9}"/>
              </a:ext>
            </a:extLst>
          </p:cNvPr>
          <p:cNvGrpSpPr/>
          <p:nvPr/>
        </p:nvGrpSpPr>
        <p:grpSpPr>
          <a:xfrm>
            <a:off x="3431501" y="-180688"/>
            <a:ext cx="5029200" cy="5029200"/>
            <a:chOff x="3431501" y="-180688"/>
            <a:chExt cx="5029200" cy="5029200"/>
          </a:xfrm>
        </p:grpSpPr>
        <p:graphicFrame>
          <p:nvGraphicFramePr>
            <p:cNvPr id="20" name="Chart 19">
              <a:extLst>
                <a:ext uri="{FF2B5EF4-FFF2-40B4-BE49-F238E27FC236}">
                  <a16:creationId xmlns:a16="http://schemas.microsoft.com/office/drawing/2014/main" id="{876740B9-E8E9-4675-8BDD-611C41FD6839}"/>
                </a:ext>
              </a:extLst>
            </p:cNvPr>
            <p:cNvGraphicFramePr/>
            <p:nvPr/>
          </p:nvGraphicFramePr>
          <p:xfrm>
            <a:off x="3431501" y="-180688"/>
            <a:ext cx="50292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16" name="Oval 15">
              <a:extLst>
                <a:ext uri="{FF2B5EF4-FFF2-40B4-BE49-F238E27FC236}">
                  <a16:creationId xmlns:a16="http://schemas.microsoft.com/office/drawing/2014/main" id="{DF82F715-1D04-4C82-ACAD-1506D00346EE}"/>
                </a:ext>
              </a:extLst>
            </p:cNvPr>
            <p:cNvSpPr/>
            <p:nvPr/>
          </p:nvSpPr>
          <p:spPr>
            <a:xfrm>
              <a:off x="4957776" y="1582973"/>
              <a:ext cx="2194560" cy="2194560"/>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57200"/>
                  </a:solidFill>
                  <a:effectLst/>
                  <a:uLnTx/>
                  <a:uFillTx/>
                  <a:latin typeface="Arial Black" panose="020B0A04020102020204" pitchFamily="34" charset="0"/>
                  <a:ea typeface="+mn-ea"/>
                  <a:cs typeface="+mn-cs"/>
                </a:rPr>
                <a:t>Student Portal</a:t>
              </a:r>
            </a:p>
          </p:txBody>
        </p:sp>
      </p:grpSp>
      <p:grpSp>
        <p:nvGrpSpPr>
          <p:cNvPr id="48" name="Group 47">
            <a:extLst>
              <a:ext uri="{FF2B5EF4-FFF2-40B4-BE49-F238E27FC236}">
                <a16:creationId xmlns:a16="http://schemas.microsoft.com/office/drawing/2014/main" id="{380E726E-67B9-4CDD-8BB1-E59B36772D9B}"/>
              </a:ext>
            </a:extLst>
          </p:cNvPr>
          <p:cNvGrpSpPr/>
          <p:nvPr/>
        </p:nvGrpSpPr>
        <p:grpSpPr>
          <a:xfrm>
            <a:off x="345139" y="4288946"/>
            <a:ext cx="2402006" cy="2518274"/>
            <a:chOff x="392940" y="4511066"/>
            <a:chExt cx="2402006" cy="2518274"/>
          </a:xfrm>
        </p:grpSpPr>
        <p:grpSp>
          <p:nvGrpSpPr>
            <p:cNvPr id="24" name="Group 23">
              <a:extLst>
                <a:ext uri="{FF2B5EF4-FFF2-40B4-BE49-F238E27FC236}">
                  <a16:creationId xmlns:a16="http://schemas.microsoft.com/office/drawing/2014/main" id="{43F012CC-506A-47A0-BDC1-8CC70693E6FB}"/>
                </a:ext>
              </a:extLst>
            </p:cNvPr>
            <p:cNvGrpSpPr/>
            <p:nvPr/>
          </p:nvGrpSpPr>
          <p:grpSpPr>
            <a:xfrm>
              <a:off x="883434" y="4511066"/>
              <a:ext cx="1188720" cy="1188720"/>
              <a:chOff x="1493604" y="1933517"/>
              <a:chExt cx="1188720" cy="1188720"/>
            </a:xfrm>
            <a:effectLst>
              <a:outerShdw blurRad="50800" dist="38100" dir="2700000" algn="tl" rotWithShape="0">
                <a:prstClr val="black">
                  <a:alpha val="40000"/>
                </a:prstClr>
              </a:outerShdw>
            </a:effectLst>
          </p:grpSpPr>
          <p:sp>
            <p:nvSpPr>
              <p:cNvPr id="21" name="Rectangle: Diagonal Corners Rounded 20">
                <a:extLst>
                  <a:ext uri="{FF2B5EF4-FFF2-40B4-BE49-F238E27FC236}">
                    <a16:creationId xmlns:a16="http://schemas.microsoft.com/office/drawing/2014/main" id="{E59D088A-FB0A-4B2E-AFCF-8D3309DEA6BE}"/>
                  </a:ext>
                </a:extLst>
              </p:cNvPr>
              <p:cNvSpPr/>
              <p:nvPr/>
            </p:nvSpPr>
            <p:spPr>
              <a:xfrm>
                <a:off x="1493604" y="1933517"/>
                <a:ext cx="1188720" cy="1188720"/>
              </a:xfrm>
              <a:prstGeom prst="round2DiagRect">
                <a:avLst/>
              </a:prstGeom>
              <a:solidFill>
                <a:srgbClr val="0E79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Graphic 22" descr="Checkmark with solid fill">
                <a:extLst>
                  <a:ext uri="{FF2B5EF4-FFF2-40B4-BE49-F238E27FC236}">
                    <a16:creationId xmlns:a16="http://schemas.microsoft.com/office/drawing/2014/main" id="{C3B48BC9-6271-4DF8-8715-04DC5523EF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76659" y="2007081"/>
                <a:ext cx="914400" cy="914400"/>
              </a:xfrm>
              <a:prstGeom prst="rect">
                <a:avLst/>
              </a:prstGeom>
            </p:spPr>
          </p:pic>
        </p:grpSp>
        <p:sp>
          <p:nvSpPr>
            <p:cNvPr id="25" name="TextBox 24">
              <a:extLst>
                <a:ext uri="{FF2B5EF4-FFF2-40B4-BE49-F238E27FC236}">
                  <a16:creationId xmlns:a16="http://schemas.microsoft.com/office/drawing/2014/main" id="{725134FF-C999-4615-B58C-A8CA6BDB3789}"/>
                </a:ext>
              </a:extLst>
            </p:cNvPr>
            <p:cNvSpPr txBox="1"/>
            <p:nvPr/>
          </p:nvSpPr>
          <p:spPr>
            <a:xfrm>
              <a:off x="392940" y="5705901"/>
              <a:ext cx="240200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Check your </a:t>
              </a:r>
              <a:r>
                <a:rPr kumimoji="0" lang="en-US" sz="2000" b="1" i="0" u="none" strike="noStrike" kern="1200" cap="none" spc="0" normalizeH="0" baseline="0" noProof="0" dirty="0">
                  <a:ln>
                    <a:noFill/>
                  </a:ln>
                  <a:solidFill>
                    <a:srgbClr val="E57200"/>
                  </a:solidFill>
                  <a:effectLst/>
                  <a:uLnTx/>
                  <a:uFillTx/>
                  <a:latin typeface="Calibri" panose="020F0502020204030204"/>
                  <a:ea typeface="+mn-ea"/>
                  <a:cs typeface="+mn-cs"/>
                </a:rPr>
                <a:t>Application Status Message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in your student portal</a:t>
              </a:r>
            </a:p>
          </p:txBody>
        </p:sp>
      </p:grpSp>
      <p:grpSp>
        <p:nvGrpSpPr>
          <p:cNvPr id="49" name="Group 48">
            <a:extLst>
              <a:ext uri="{FF2B5EF4-FFF2-40B4-BE49-F238E27FC236}">
                <a16:creationId xmlns:a16="http://schemas.microsoft.com/office/drawing/2014/main" id="{35972716-BF23-468C-B507-2B7E2FBE91AB}"/>
              </a:ext>
            </a:extLst>
          </p:cNvPr>
          <p:cNvGrpSpPr/>
          <p:nvPr/>
        </p:nvGrpSpPr>
        <p:grpSpPr>
          <a:xfrm>
            <a:off x="3383700" y="4254152"/>
            <a:ext cx="2402006" cy="2236712"/>
            <a:chOff x="3072793" y="4484852"/>
            <a:chExt cx="2402006" cy="2236712"/>
          </a:xfrm>
        </p:grpSpPr>
        <p:grpSp>
          <p:nvGrpSpPr>
            <p:cNvPr id="32" name="Group 31">
              <a:extLst>
                <a:ext uri="{FF2B5EF4-FFF2-40B4-BE49-F238E27FC236}">
                  <a16:creationId xmlns:a16="http://schemas.microsoft.com/office/drawing/2014/main" id="{451A4EC3-5628-4691-96E7-8DC737B30E86}"/>
                </a:ext>
              </a:extLst>
            </p:cNvPr>
            <p:cNvGrpSpPr/>
            <p:nvPr/>
          </p:nvGrpSpPr>
          <p:grpSpPr>
            <a:xfrm>
              <a:off x="3451056" y="4484852"/>
              <a:ext cx="1188720" cy="1188720"/>
              <a:chOff x="4019258" y="4495088"/>
              <a:chExt cx="1188720" cy="1188720"/>
            </a:xfrm>
          </p:grpSpPr>
          <p:sp>
            <p:nvSpPr>
              <p:cNvPr id="27" name="Rectangle: Diagonal Corners Rounded 26">
                <a:extLst>
                  <a:ext uri="{FF2B5EF4-FFF2-40B4-BE49-F238E27FC236}">
                    <a16:creationId xmlns:a16="http://schemas.microsoft.com/office/drawing/2014/main" id="{E79A1DC8-5276-46B8-87CA-BA662B8B4050}"/>
                  </a:ext>
                </a:extLst>
              </p:cNvPr>
              <p:cNvSpPr/>
              <p:nvPr/>
            </p:nvSpPr>
            <p:spPr>
              <a:xfrm>
                <a:off x="4019258" y="4495088"/>
                <a:ext cx="1188720" cy="1188720"/>
              </a:xfrm>
              <a:prstGeom prst="round2DiagRect">
                <a:avLst/>
              </a:prstGeom>
              <a:solidFill>
                <a:srgbClr val="12687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Graphic 30" descr="Computer with solid fill">
                <a:extLst>
                  <a:ext uri="{FF2B5EF4-FFF2-40B4-BE49-F238E27FC236}">
                    <a16:creationId xmlns:a16="http://schemas.microsoft.com/office/drawing/2014/main" id="{810ADC0E-0EC9-48FE-8E9D-0ABF205B6C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96393" y="4618945"/>
                <a:ext cx="914400" cy="914400"/>
              </a:xfrm>
              <a:prstGeom prst="rect">
                <a:avLst/>
              </a:prstGeom>
            </p:spPr>
          </p:pic>
        </p:grpSp>
        <p:sp>
          <p:nvSpPr>
            <p:cNvPr id="45" name="TextBox 44">
              <a:extLst>
                <a:ext uri="{FF2B5EF4-FFF2-40B4-BE49-F238E27FC236}">
                  <a16:creationId xmlns:a16="http://schemas.microsoft.com/office/drawing/2014/main" id="{25FE7268-4833-462B-9E04-755FB5FDB9DF}"/>
                </a:ext>
              </a:extLst>
            </p:cNvPr>
            <p:cNvSpPr txBox="1"/>
            <p:nvPr/>
          </p:nvSpPr>
          <p:spPr>
            <a:xfrm>
              <a:off x="3072793" y="5705901"/>
              <a:ext cx="240200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57200"/>
                  </a:solidFill>
                  <a:effectLst/>
                  <a:uLnTx/>
                  <a:uFillTx/>
                  <a:latin typeface="Calibri" panose="020F0502020204030204"/>
                  <a:ea typeface="+mn-ea"/>
                  <a:cs typeface="+mn-cs"/>
                </a:rPr>
                <a:t>Update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your email, contact info, and college plans</a:t>
              </a:r>
            </a:p>
          </p:txBody>
        </p:sp>
      </p:grpSp>
      <p:grpSp>
        <p:nvGrpSpPr>
          <p:cNvPr id="50" name="Group 49">
            <a:extLst>
              <a:ext uri="{FF2B5EF4-FFF2-40B4-BE49-F238E27FC236}">
                <a16:creationId xmlns:a16="http://schemas.microsoft.com/office/drawing/2014/main" id="{93534A3D-9BEE-4F4A-BBBF-3FD053866E1C}"/>
              </a:ext>
            </a:extLst>
          </p:cNvPr>
          <p:cNvGrpSpPr/>
          <p:nvPr/>
        </p:nvGrpSpPr>
        <p:grpSpPr>
          <a:xfrm>
            <a:off x="6422261" y="4286481"/>
            <a:ext cx="2402006" cy="2512159"/>
            <a:chOff x="5970440" y="4517181"/>
            <a:chExt cx="2402006" cy="2512159"/>
          </a:xfrm>
        </p:grpSpPr>
        <p:grpSp>
          <p:nvGrpSpPr>
            <p:cNvPr id="38" name="Group 37">
              <a:extLst>
                <a:ext uri="{FF2B5EF4-FFF2-40B4-BE49-F238E27FC236}">
                  <a16:creationId xmlns:a16="http://schemas.microsoft.com/office/drawing/2014/main" id="{2B790DFC-E67A-4F15-8BE0-CFAB985F6D31}"/>
                </a:ext>
              </a:extLst>
            </p:cNvPr>
            <p:cNvGrpSpPr/>
            <p:nvPr/>
          </p:nvGrpSpPr>
          <p:grpSpPr>
            <a:xfrm>
              <a:off x="6379264" y="4517181"/>
              <a:ext cx="1188720" cy="1188720"/>
              <a:chOff x="6096757" y="4737957"/>
              <a:chExt cx="1188720" cy="1188720"/>
            </a:xfrm>
          </p:grpSpPr>
          <p:sp>
            <p:nvSpPr>
              <p:cNvPr id="34" name="Rectangle: Diagonal Corners Rounded 33">
                <a:extLst>
                  <a:ext uri="{FF2B5EF4-FFF2-40B4-BE49-F238E27FC236}">
                    <a16:creationId xmlns:a16="http://schemas.microsoft.com/office/drawing/2014/main" id="{D61E5DF9-C245-48B2-8E60-0D42DD32E562}"/>
                  </a:ext>
                </a:extLst>
              </p:cNvPr>
              <p:cNvSpPr/>
              <p:nvPr/>
            </p:nvSpPr>
            <p:spPr>
              <a:xfrm>
                <a:off x="6096757" y="4737957"/>
                <a:ext cx="1188720" cy="1188720"/>
              </a:xfrm>
              <a:prstGeom prst="round2DiagRect">
                <a:avLst/>
              </a:prstGeom>
              <a:solidFill>
                <a:srgbClr val="16587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Graphic 36" descr="Comment Like with solid fill">
                <a:extLst>
                  <a:ext uri="{FF2B5EF4-FFF2-40B4-BE49-F238E27FC236}">
                    <a16:creationId xmlns:a16="http://schemas.microsoft.com/office/drawing/2014/main" id="{EADB1EE5-05ED-4DF1-A450-D0332771311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43351" y="4894536"/>
                <a:ext cx="914400" cy="914400"/>
              </a:xfrm>
              <a:prstGeom prst="rect">
                <a:avLst/>
              </a:prstGeom>
            </p:spPr>
          </p:pic>
        </p:grpSp>
        <p:sp>
          <p:nvSpPr>
            <p:cNvPr id="46" name="TextBox 45">
              <a:extLst>
                <a:ext uri="{FF2B5EF4-FFF2-40B4-BE49-F238E27FC236}">
                  <a16:creationId xmlns:a16="http://schemas.microsoft.com/office/drawing/2014/main" id="{C83E371F-00BC-4E97-8627-F37542FB875A}"/>
                </a:ext>
              </a:extLst>
            </p:cNvPr>
            <p:cNvSpPr txBox="1"/>
            <p:nvPr/>
          </p:nvSpPr>
          <p:spPr>
            <a:xfrm>
              <a:off x="5970440" y="5705901"/>
              <a:ext cx="240200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57200"/>
                  </a:solidFill>
                  <a:effectLst/>
                  <a:uLnTx/>
                  <a:uFillTx/>
                  <a:latin typeface="Calibri" panose="020F0502020204030204"/>
                  <a:ea typeface="+mn-ea"/>
                  <a:cs typeface="+mn-cs"/>
                </a:rPr>
                <a:t>Check your student portal April - August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to see if you’ve been awarded</a:t>
              </a:r>
            </a:p>
          </p:txBody>
        </p:sp>
      </p:grpSp>
      <p:grpSp>
        <p:nvGrpSpPr>
          <p:cNvPr id="51" name="Group 50">
            <a:extLst>
              <a:ext uri="{FF2B5EF4-FFF2-40B4-BE49-F238E27FC236}">
                <a16:creationId xmlns:a16="http://schemas.microsoft.com/office/drawing/2014/main" id="{C446B99C-AEE1-42B0-8BAA-F29A4F3A2290}"/>
              </a:ext>
            </a:extLst>
          </p:cNvPr>
          <p:cNvGrpSpPr/>
          <p:nvPr/>
        </p:nvGrpSpPr>
        <p:grpSpPr>
          <a:xfrm>
            <a:off x="9460822" y="4285823"/>
            <a:ext cx="2402006" cy="2498152"/>
            <a:chOff x="8908574" y="4498684"/>
            <a:chExt cx="2402006" cy="2498152"/>
          </a:xfrm>
        </p:grpSpPr>
        <p:grpSp>
          <p:nvGrpSpPr>
            <p:cNvPr id="44" name="Group 43">
              <a:extLst>
                <a:ext uri="{FF2B5EF4-FFF2-40B4-BE49-F238E27FC236}">
                  <a16:creationId xmlns:a16="http://schemas.microsoft.com/office/drawing/2014/main" id="{4DCD08A9-C43A-40E1-B021-5F6E15F67A8E}"/>
                </a:ext>
              </a:extLst>
            </p:cNvPr>
            <p:cNvGrpSpPr/>
            <p:nvPr/>
          </p:nvGrpSpPr>
          <p:grpSpPr>
            <a:xfrm>
              <a:off x="9315601" y="4498684"/>
              <a:ext cx="1188720" cy="1188720"/>
              <a:chOff x="7679007" y="4163494"/>
              <a:chExt cx="1188720" cy="1188720"/>
            </a:xfrm>
          </p:grpSpPr>
          <p:sp>
            <p:nvSpPr>
              <p:cNvPr id="40" name="Rectangle: Diagonal Corners Rounded 39">
                <a:extLst>
                  <a:ext uri="{FF2B5EF4-FFF2-40B4-BE49-F238E27FC236}">
                    <a16:creationId xmlns:a16="http://schemas.microsoft.com/office/drawing/2014/main" id="{87CB5B9A-6183-4691-A89C-09E5A0AFFD5E}"/>
                  </a:ext>
                </a:extLst>
              </p:cNvPr>
              <p:cNvSpPr/>
              <p:nvPr/>
            </p:nvSpPr>
            <p:spPr>
              <a:xfrm>
                <a:off x="7679007" y="4163494"/>
                <a:ext cx="1188720" cy="1188720"/>
              </a:xfrm>
              <a:prstGeom prst="round2DiagRect">
                <a:avLst/>
              </a:prstGeom>
              <a:solidFill>
                <a:srgbClr val="1A47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3" name="Graphic 42" descr="Question Mark with solid fill">
                <a:extLst>
                  <a:ext uri="{FF2B5EF4-FFF2-40B4-BE49-F238E27FC236}">
                    <a16:creationId xmlns:a16="http://schemas.microsoft.com/office/drawing/2014/main" id="{14A2B28F-EB5C-42F0-A2B5-304E1CFBEF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816167" y="4302153"/>
                <a:ext cx="914400" cy="914400"/>
              </a:xfrm>
              <a:prstGeom prst="rect">
                <a:avLst/>
              </a:prstGeom>
            </p:spPr>
          </p:pic>
        </p:grpSp>
        <p:sp>
          <p:nvSpPr>
            <p:cNvPr id="47" name="TextBox 46">
              <a:extLst>
                <a:ext uri="{FF2B5EF4-FFF2-40B4-BE49-F238E27FC236}">
                  <a16:creationId xmlns:a16="http://schemas.microsoft.com/office/drawing/2014/main" id="{FA81AD86-A99C-4A89-8BFC-F3E139203B78}"/>
                </a:ext>
              </a:extLst>
            </p:cNvPr>
            <p:cNvSpPr txBox="1"/>
            <p:nvPr/>
          </p:nvSpPr>
          <p:spPr>
            <a:xfrm>
              <a:off x="8908574" y="5673397"/>
              <a:ext cx="240200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57200"/>
                  </a:solidFill>
                  <a:effectLst/>
                  <a:uLnTx/>
                  <a:uFillTx/>
                  <a:latin typeface="Calibri" panose="020F0502020204030204"/>
                  <a:ea typeface="+mn-ea"/>
                  <a:cs typeface="+mn-cs"/>
                </a:rPr>
                <a:t>If awarded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accept or decline the award, write a thank you letter, celebrate</a:t>
              </a:r>
            </a:p>
          </p:txBody>
        </p:sp>
      </p:grpSp>
      <p:grpSp>
        <p:nvGrpSpPr>
          <p:cNvPr id="65" name="Group 64">
            <a:extLst>
              <a:ext uri="{FF2B5EF4-FFF2-40B4-BE49-F238E27FC236}">
                <a16:creationId xmlns:a16="http://schemas.microsoft.com/office/drawing/2014/main" id="{5A2E3479-6930-4455-921D-230412B7D53C}"/>
              </a:ext>
            </a:extLst>
          </p:cNvPr>
          <p:cNvGrpSpPr/>
          <p:nvPr/>
        </p:nvGrpSpPr>
        <p:grpSpPr>
          <a:xfrm>
            <a:off x="413906" y="346363"/>
            <a:ext cx="6291694" cy="935309"/>
            <a:chOff x="838200" y="339436"/>
            <a:chExt cx="4185526" cy="935309"/>
          </a:xfrm>
        </p:grpSpPr>
        <p:sp>
          <p:nvSpPr>
            <p:cNvPr id="66" name="TextBox 65">
              <a:extLst>
                <a:ext uri="{FF2B5EF4-FFF2-40B4-BE49-F238E27FC236}">
                  <a16:creationId xmlns:a16="http://schemas.microsoft.com/office/drawing/2014/main" id="{00C48FEC-9A35-4CF1-864A-7D474CF0EB44}"/>
                </a:ext>
              </a:extLst>
            </p:cNvPr>
            <p:cNvSpPr txBox="1"/>
            <p:nvPr/>
          </p:nvSpPr>
          <p:spPr>
            <a:xfrm>
              <a:off x="838200" y="339436"/>
              <a:ext cx="399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rPr>
                <a:t>what happens</a:t>
              </a:r>
            </a:p>
          </p:txBody>
        </p:sp>
        <p:sp>
          <p:nvSpPr>
            <p:cNvPr id="67" name="TextBox 66">
              <a:extLst>
                <a:ext uri="{FF2B5EF4-FFF2-40B4-BE49-F238E27FC236}">
                  <a16:creationId xmlns:a16="http://schemas.microsoft.com/office/drawing/2014/main" id="{2F6F689F-FB3E-4C56-88C9-AFF4D29188AD}"/>
                </a:ext>
              </a:extLst>
            </p:cNvPr>
            <p:cNvSpPr txBox="1"/>
            <p:nvPr/>
          </p:nvSpPr>
          <p:spPr>
            <a:xfrm>
              <a:off x="838200" y="566859"/>
              <a:ext cx="41855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Next</a:t>
              </a:r>
              <a:endParaRPr kumimoji="0" lang="en-US" sz="5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grpSp>
    </p:spTree>
    <p:extLst>
      <p:ext uri="{BB962C8B-B14F-4D97-AF65-F5344CB8AC3E}">
        <p14:creationId xmlns:p14="http://schemas.microsoft.com/office/powerpoint/2010/main" val="4182247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10E582D-9066-478A-A524-C720C5E800DE}"/>
              </a:ext>
            </a:extLst>
          </p:cNvPr>
          <p:cNvSpPr/>
          <p:nvPr/>
        </p:nvSpPr>
        <p:spPr>
          <a:xfrm>
            <a:off x="0" y="3816668"/>
            <a:ext cx="12192000" cy="14372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60FEE26-5CCB-420D-8F84-006C8FB60D95}"/>
              </a:ext>
            </a:extLst>
          </p:cNvPr>
          <p:cNvSpPr/>
          <p:nvPr/>
        </p:nvSpPr>
        <p:spPr>
          <a:xfrm>
            <a:off x="0" y="1871846"/>
            <a:ext cx="12192000" cy="14372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3C80DDB-90C5-4BD7-A448-CD8DEEE933CE}"/>
              </a:ext>
            </a:extLst>
          </p:cNvPr>
          <p:cNvGrpSpPr/>
          <p:nvPr/>
        </p:nvGrpSpPr>
        <p:grpSpPr>
          <a:xfrm>
            <a:off x="413906" y="346363"/>
            <a:ext cx="7206094" cy="996864"/>
            <a:chOff x="838200" y="339436"/>
            <a:chExt cx="4793827" cy="996864"/>
          </a:xfrm>
        </p:grpSpPr>
        <p:sp>
          <p:nvSpPr>
            <p:cNvPr id="3" name="TextBox 2">
              <a:extLst>
                <a:ext uri="{FF2B5EF4-FFF2-40B4-BE49-F238E27FC236}">
                  <a16:creationId xmlns:a16="http://schemas.microsoft.com/office/drawing/2014/main" id="{FAFDB6B0-05AA-4805-B299-67DFA87A59D5}"/>
                </a:ext>
              </a:extLst>
            </p:cNvPr>
            <p:cNvSpPr txBox="1"/>
            <p:nvPr/>
          </p:nvSpPr>
          <p:spPr>
            <a:xfrm>
              <a:off x="838200" y="339436"/>
              <a:ext cx="399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F2500"/>
                  </a:solidFill>
                  <a:effectLst/>
                  <a:uLnTx/>
                  <a:uFillTx/>
                  <a:latin typeface="Arial" panose="020B0604020202020204" pitchFamily="34" charset="0"/>
                  <a:ea typeface="+mn-ea"/>
                  <a:cs typeface="Arial" panose="020B0604020202020204" pitchFamily="34" charset="0"/>
                </a:rPr>
                <a:t>examples of</a:t>
              </a:r>
            </a:p>
          </p:txBody>
        </p:sp>
        <p:sp>
          <p:nvSpPr>
            <p:cNvPr id="4" name="TextBox 3">
              <a:extLst>
                <a:ext uri="{FF2B5EF4-FFF2-40B4-BE49-F238E27FC236}">
                  <a16:creationId xmlns:a16="http://schemas.microsoft.com/office/drawing/2014/main" id="{2D639A81-697F-49F3-84FB-A20AF4ACFC15}"/>
                </a:ext>
              </a:extLst>
            </p:cNvPr>
            <p:cNvSpPr txBox="1"/>
            <p:nvPr/>
          </p:nvSpPr>
          <p:spPr>
            <a:xfrm>
              <a:off x="838200" y="566859"/>
              <a:ext cx="47938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OSAC </a:t>
              </a:r>
              <a:r>
                <a:rPr kumimoji="0" lang="en-US" sz="4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Scholarships</a:t>
              </a:r>
              <a:endParaRPr kumimoji="0" lang="en-US" sz="5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grpSp>
      <p:pic>
        <p:nvPicPr>
          <p:cNvPr id="6" name="Picture 10">
            <a:extLst>
              <a:ext uri="{FF2B5EF4-FFF2-40B4-BE49-F238E27FC236}">
                <a16:creationId xmlns:a16="http://schemas.microsoft.com/office/drawing/2014/main" id="{A9581F9F-D1C8-44D7-AE65-4219C358EA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5126" y="1895248"/>
            <a:ext cx="1007197" cy="1314450"/>
          </a:xfrm>
          <a:prstGeom prst="rect">
            <a:avLst/>
          </a:prstGeom>
        </p:spPr>
      </p:pic>
      <p:pic>
        <p:nvPicPr>
          <p:cNvPr id="7" name="Picture 9">
            <a:extLst>
              <a:ext uri="{FF2B5EF4-FFF2-40B4-BE49-F238E27FC236}">
                <a16:creationId xmlns:a16="http://schemas.microsoft.com/office/drawing/2014/main" id="{767A5F17-8B87-4B87-912E-C75D9E0CA2E5}"/>
              </a:ext>
            </a:extLst>
          </p:cNvPr>
          <p:cNvPicPr>
            <a:picLocks noChangeAspect="1"/>
          </p:cNvPicPr>
          <p:nvPr/>
        </p:nvPicPr>
        <p:blipFill>
          <a:blip r:embed="rId5"/>
          <a:srcRect l="36143" t="13363" r="35532" b="11850"/>
          <a:stretch>
            <a:fillRect/>
          </a:stretch>
        </p:blipFill>
        <p:spPr>
          <a:xfrm>
            <a:off x="505126" y="4042508"/>
            <a:ext cx="663583" cy="985564"/>
          </a:xfrm>
          <a:prstGeom prst="rect">
            <a:avLst/>
          </a:prstGeom>
        </p:spPr>
      </p:pic>
      <p:sp>
        <p:nvSpPr>
          <p:cNvPr id="10" name="TextBox 16">
            <a:extLst>
              <a:ext uri="{FF2B5EF4-FFF2-40B4-BE49-F238E27FC236}">
                <a16:creationId xmlns:a16="http://schemas.microsoft.com/office/drawing/2014/main" id="{728178F6-9D94-47B6-88A4-481C83A519A4}"/>
              </a:ext>
            </a:extLst>
          </p:cNvPr>
          <p:cNvSpPr txBox="1"/>
          <p:nvPr/>
        </p:nvSpPr>
        <p:spPr>
          <a:xfrm>
            <a:off x="2098366" y="2356207"/>
            <a:ext cx="2866686" cy="408060"/>
          </a:xfrm>
          <a:prstGeom prst="rect">
            <a:avLst/>
          </a:prstGeom>
        </p:spPr>
        <p:txBody>
          <a:bodyPr wrap="square" lIns="0" tIns="0" rIns="0" bIns="0" rtlCol="0" anchor="t">
            <a:spAutoFit/>
          </a:bodyPr>
          <a:lstStyle/>
          <a:p>
            <a:pPr marL="0" marR="0" lvl="0" indent="0" algn="l" defTabSz="914400" rtl="0" eaLnBrk="1" fontAlgn="auto" latinLnBrk="0" hangingPunct="1">
              <a:lnSpc>
                <a:spcPts val="3410"/>
              </a:lnSpc>
              <a:spcBef>
                <a:spcPts val="0"/>
              </a:spcBef>
              <a:spcAft>
                <a:spcPts val="0"/>
              </a:spcAft>
              <a:buClrTx/>
              <a:buSzTx/>
              <a:buFontTx/>
              <a:buNone/>
              <a:tabLst/>
              <a:defRPr/>
            </a:pPr>
            <a:r>
              <a:rPr kumimoji="0" lang="en-US" sz="2400" b="1" i="0" u="none" strike="noStrike" kern="1200" cap="none" spc="-155" normalizeH="0" baseline="0" noProof="0" dirty="0">
                <a:ln>
                  <a:noFill/>
                </a:ln>
                <a:solidFill>
                  <a:srgbClr val="000000"/>
                </a:solidFill>
                <a:effectLst/>
                <a:uLnTx/>
                <a:uFillTx/>
                <a:latin typeface="Arial Black" panose="020B0A04020102020204" pitchFamily="34" charset="0"/>
                <a:ea typeface="Tahoma" panose="020B0604030504040204" pitchFamily="34" charset="0"/>
                <a:cs typeface="Tahoma" panose="020B0604030504040204" pitchFamily="34" charset="0"/>
              </a:rPr>
              <a:t>Fred Fields</a:t>
            </a:r>
            <a:endParaRPr kumimoji="0" lang="en-US" sz="3100" b="1" i="0" u="none" strike="noStrike" kern="1200" cap="none" spc="-155" normalizeH="0" baseline="0" noProof="0" dirty="0">
              <a:ln>
                <a:noFill/>
              </a:ln>
              <a:solidFill>
                <a:srgbClr val="000000"/>
              </a:solidFill>
              <a:effectLst/>
              <a:uLnTx/>
              <a:uFillTx/>
              <a:latin typeface="Arial Black" panose="020B0A04020102020204" pitchFamily="34" charset="0"/>
              <a:ea typeface="Tahoma" panose="020B0604030504040204" pitchFamily="34" charset="0"/>
              <a:cs typeface="Tahoma" panose="020B0604030504040204" pitchFamily="34" charset="0"/>
            </a:endParaRPr>
          </a:p>
        </p:txBody>
      </p:sp>
      <p:sp>
        <p:nvSpPr>
          <p:cNvPr id="11" name="TextBox 17">
            <a:extLst>
              <a:ext uri="{FF2B5EF4-FFF2-40B4-BE49-F238E27FC236}">
                <a16:creationId xmlns:a16="http://schemas.microsoft.com/office/drawing/2014/main" id="{64158D5D-A2DB-46BA-AD0D-C0959ADD1A34}"/>
              </a:ext>
            </a:extLst>
          </p:cNvPr>
          <p:cNvSpPr txBox="1"/>
          <p:nvPr/>
        </p:nvSpPr>
        <p:spPr>
          <a:xfrm>
            <a:off x="6057900" y="2239334"/>
            <a:ext cx="5875805" cy="921919"/>
          </a:xfrm>
          <a:prstGeom prst="rect">
            <a:avLst/>
          </a:prstGeom>
        </p:spPr>
        <p:txBody>
          <a:bodyPr wrap="square" lIns="0" tIns="0" rIns="0" bIns="0" rtlCol="0" anchor="t">
            <a:spAutoFit/>
          </a:bodyPr>
          <a:lstStyle/>
          <a:p>
            <a:pPr marL="0" marR="0" lvl="0" indent="0" algn="l" defTabSz="914400" rtl="0" eaLnBrk="1" fontAlgn="auto" latinLnBrk="0" hangingPunct="1">
              <a:lnSpc>
                <a:spcPts val="2660"/>
              </a:lnSpc>
              <a:spcBef>
                <a:spcPts val="0"/>
              </a:spcBef>
              <a:spcAft>
                <a:spcPts val="0"/>
              </a:spcAft>
              <a:buClrTx/>
              <a:buSzTx/>
              <a:buFontTx/>
              <a:buNone/>
              <a:tabLst/>
              <a:defRPr/>
            </a:pPr>
            <a:r>
              <a:rPr kumimoji="0" lang="en-US" sz="2400" b="0" i="0" u="none" strike="noStrike" kern="1200" cap="none" spc="-140" normalizeH="0" baseline="0" noProof="0" dirty="0">
                <a:ln>
                  <a:noFill/>
                </a:ln>
                <a:solidFill>
                  <a:srgbClr val="000000"/>
                </a:solidFill>
                <a:effectLst/>
                <a:uLnTx/>
                <a:uFillTx/>
                <a:latin typeface="Calibri" panose="020F0502020204030204"/>
                <a:ea typeface="+mn-ea"/>
                <a:cs typeface="+mn-cs"/>
              </a:rPr>
              <a:t>$4,000 - $10,000</a:t>
            </a:r>
          </a:p>
          <a:p>
            <a:pPr marL="0" marR="0" lvl="0" indent="0" algn="ctr" defTabSz="914400" rtl="0" eaLnBrk="1" fontAlgn="auto" latinLnBrk="0" hangingPunct="1">
              <a:lnSpc>
                <a:spcPts val="2660"/>
              </a:lnSpc>
              <a:spcBef>
                <a:spcPts val="0"/>
              </a:spcBef>
              <a:spcAft>
                <a:spcPts val="0"/>
              </a:spcAft>
              <a:buClrTx/>
              <a:buSzTx/>
              <a:buFontTx/>
              <a:buNone/>
              <a:tabLst/>
              <a:defRPr/>
            </a:pPr>
            <a:r>
              <a:rPr kumimoji="0" lang="en-US" sz="2400" b="0" i="0" u="none" strike="noStrike" kern="1200" cap="none" spc="-140" normalizeH="0" baseline="0" noProof="0" dirty="0">
                <a:ln>
                  <a:noFill/>
                </a:ln>
                <a:solidFill>
                  <a:srgbClr val="000000"/>
                </a:solidFill>
                <a:effectLst/>
                <a:uLnTx/>
                <a:uFillTx/>
                <a:latin typeface="Calibri" panose="020F0502020204030204"/>
                <a:ea typeface="+mn-ea"/>
                <a:cs typeface="+mn-cs"/>
              </a:rPr>
              <a:t>Industrial Engineering, Business, or CTE majors @ a CC</a:t>
            </a:r>
          </a:p>
          <a:p>
            <a:pPr marL="0" marR="0" lvl="0" indent="0" algn="ctr" defTabSz="914400" rtl="0" eaLnBrk="1" fontAlgn="auto" latinLnBrk="0" hangingPunct="1">
              <a:lnSpc>
                <a:spcPts val="1425"/>
              </a:lnSpc>
              <a:spcBef>
                <a:spcPts val="0"/>
              </a:spcBef>
              <a:spcAft>
                <a:spcPts val="0"/>
              </a:spcAft>
              <a:buClrTx/>
              <a:buSzTx/>
              <a:buFontTx/>
              <a:buNone/>
              <a:tabLst/>
              <a:defRPr/>
            </a:pPr>
            <a:endParaRPr kumimoji="0" lang="en-US" sz="2800" b="0" i="0" u="none" strike="noStrike" kern="1200" cap="none" spc="-140" normalizeH="0" baseline="0" noProof="0" dirty="0">
              <a:ln>
                <a:noFill/>
              </a:ln>
              <a:solidFill>
                <a:srgbClr val="000000"/>
              </a:solidFill>
              <a:effectLst/>
              <a:uLnTx/>
              <a:uFillTx/>
              <a:latin typeface="Calibri Light" panose="020F0302020204030204"/>
              <a:ea typeface="+mn-ea"/>
              <a:cs typeface="+mn-cs"/>
            </a:endParaRPr>
          </a:p>
        </p:txBody>
      </p:sp>
      <p:sp>
        <p:nvSpPr>
          <p:cNvPr id="12" name="TextBox 14">
            <a:extLst>
              <a:ext uri="{FF2B5EF4-FFF2-40B4-BE49-F238E27FC236}">
                <a16:creationId xmlns:a16="http://schemas.microsoft.com/office/drawing/2014/main" id="{EFB81D07-5C85-4996-B885-07FAEA2A128F}"/>
              </a:ext>
            </a:extLst>
          </p:cNvPr>
          <p:cNvSpPr txBox="1"/>
          <p:nvPr/>
        </p:nvSpPr>
        <p:spPr>
          <a:xfrm>
            <a:off x="2098366" y="4363729"/>
            <a:ext cx="3135902" cy="408060"/>
          </a:xfrm>
          <a:prstGeom prst="rect">
            <a:avLst/>
          </a:prstGeom>
        </p:spPr>
        <p:txBody>
          <a:bodyPr wrap="square" lIns="0" tIns="0" rIns="0" bIns="0" rtlCol="0" anchor="t">
            <a:spAutoFit/>
          </a:bodyPr>
          <a:lstStyle/>
          <a:p>
            <a:pPr marL="0" marR="0" lvl="0" indent="0" algn="ctr" defTabSz="914400" rtl="0" eaLnBrk="1" fontAlgn="auto" latinLnBrk="0" hangingPunct="1">
              <a:lnSpc>
                <a:spcPts val="3410"/>
              </a:lnSpc>
              <a:spcBef>
                <a:spcPts val="0"/>
              </a:spcBef>
              <a:spcAft>
                <a:spcPts val="0"/>
              </a:spcAft>
              <a:buClrTx/>
              <a:buSzTx/>
              <a:buFontTx/>
              <a:buNone/>
              <a:tabLst/>
              <a:defRPr/>
            </a:pPr>
            <a:r>
              <a:rPr kumimoji="0" lang="en-US" sz="2400" b="1" i="0" u="none" strike="noStrike" kern="1200" cap="none" spc="-155" normalizeH="0" baseline="0" noProof="0" dirty="0">
                <a:ln>
                  <a:noFill/>
                </a:ln>
                <a:solidFill>
                  <a:srgbClr val="000000"/>
                </a:solidFill>
                <a:effectLst/>
                <a:uLnTx/>
                <a:uFillTx/>
                <a:latin typeface="Arial Black" panose="020B0A04020102020204" pitchFamily="34" charset="0"/>
                <a:ea typeface="Tahoma" panose="020B0604030504040204" pitchFamily="34" charset="0"/>
                <a:cs typeface="Tahoma" panose="020B0604030504040204" pitchFamily="34" charset="0"/>
              </a:rPr>
              <a:t>Trail Blazers Legend</a:t>
            </a:r>
          </a:p>
        </p:txBody>
      </p:sp>
      <p:sp>
        <p:nvSpPr>
          <p:cNvPr id="16" name="TextBox 18">
            <a:extLst>
              <a:ext uri="{FF2B5EF4-FFF2-40B4-BE49-F238E27FC236}">
                <a16:creationId xmlns:a16="http://schemas.microsoft.com/office/drawing/2014/main" id="{953E573C-F8CC-4D62-B3A0-7656EF257C00}"/>
              </a:ext>
            </a:extLst>
          </p:cNvPr>
          <p:cNvSpPr txBox="1"/>
          <p:nvPr/>
        </p:nvSpPr>
        <p:spPr>
          <a:xfrm>
            <a:off x="6096001" y="4184937"/>
            <a:ext cx="6096000" cy="700705"/>
          </a:xfrm>
          <a:prstGeom prst="rect">
            <a:avLst/>
          </a:prstGeom>
        </p:spPr>
        <p:txBody>
          <a:bodyPr wrap="square" lIns="0" tIns="0" rIns="0" bIns="0" rtlCol="0" anchor="t">
            <a:spAutoFit/>
          </a:bodyPr>
          <a:lstStyle/>
          <a:p>
            <a:pPr marL="0" marR="0" lvl="0" indent="0" algn="l" defTabSz="914400" rtl="0" eaLnBrk="1" fontAlgn="auto" latinLnBrk="0" hangingPunct="1">
              <a:lnSpc>
                <a:spcPts val="2660"/>
              </a:lnSpc>
              <a:spcBef>
                <a:spcPts val="0"/>
              </a:spcBef>
              <a:spcAft>
                <a:spcPts val="0"/>
              </a:spcAft>
              <a:buClrTx/>
              <a:buSzTx/>
              <a:buFontTx/>
              <a:buNone/>
              <a:tabLst/>
              <a:defRPr/>
            </a:pPr>
            <a:r>
              <a:rPr kumimoji="0" lang="en-US" sz="2400" b="0" i="0" u="none" strike="noStrike" kern="1200" cap="none" spc="-140" normalizeH="0" baseline="0" noProof="0" dirty="0">
                <a:ln>
                  <a:noFill/>
                </a:ln>
                <a:solidFill>
                  <a:srgbClr val="000000"/>
                </a:solidFill>
                <a:effectLst/>
                <a:uLnTx/>
                <a:uFillTx/>
                <a:latin typeface="Calibri" panose="020F0502020204030204"/>
                <a:ea typeface="+mn-ea"/>
                <a:cs typeface="+mn-cs"/>
              </a:rPr>
              <a:t>Up to $2,500</a:t>
            </a:r>
          </a:p>
          <a:p>
            <a:pPr marL="0" marR="0" lvl="0" indent="0" algn="l" defTabSz="914400" rtl="0" eaLnBrk="1" fontAlgn="auto" latinLnBrk="0" hangingPunct="1">
              <a:lnSpc>
                <a:spcPts val="2660"/>
              </a:lnSpc>
              <a:spcBef>
                <a:spcPts val="0"/>
              </a:spcBef>
              <a:spcAft>
                <a:spcPts val="0"/>
              </a:spcAft>
              <a:buClrTx/>
              <a:buSzTx/>
              <a:buFontTx/>
              <a:buNone/>
              <a:tabLst/>
              <a:defRPr/>
            </a:pPr>
            <a:r>
              <a:rPr kumimoji="0" lang="en-US" sz="2400" b="0" i="0" u="none" strike="noStrike" kern="1200" cap="none" spc="-140" normalizeH="0" baseline="0" noProof="0" dirty="0">
                <a:ln>
                  <a:noFill/>
                </a:ln>
                <a:solidFill>
                  <a:srgbClr val="000000"/>
                </a:solidFill>
                <a:effectLst/>
                <a:uLnTx/>
                <a:uFillTx/>
                <a:latin typeface="Calibri" panose="020F0502020204030204"/>
                <a:ea typeface="+mn-ea"/>
                <a:cs typeface="+mn-cs"/>
              </a:rPr>
              <a:t>Oregon HS graduates, Community Service</a:t>
            </a:r>
          </a:p>
        </p:txBody>
      </p:sp>
    </p:spTree>
    <p:extLst>
      <p:ext uri="{BB962C8B-B14F-4D97-AF65-F5344CB8AC3E}">
        <p14:creationId xmlns:p14="http://schemas.microsoft.com/office/powerpoint/2010/main" val="3184103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E50A345-4B2D-41B4-B698-AF333F0290C5}"/>
              </a:ext>
            </a:extLst>
          </p:cNvPr>
          <p:cNvGrpSpPr/>
          <p:nvPr/>
        </p:nvGrpSpPr>
        <p:grpSpPr>
          <a:xfrm>
            <a:off x="2149810" y="2658284"/>
            <a:ext cx="1887860" cy="2190322"/>
            <a:chOff x="768928" y="2743200"/>
            <a:chExt cx="1887860" cy="2190322"/>
          </a:xfrm>
        </p:grpSpPr>
        <p:sp>
          <p:nvSpPr>
            <p:cNvPr id="4" name="Oval 3">
              <a:extLst>
                <a:ext uri="{FF2B5EF4-FFF2-40B4-BE49-F238E27FC236}">
                  <a16:creationId xmlns:a16="http://schemas.microsoft.com/office/drawing/2014/main" id="{917CE41B-E93A-46C8-8FD2-2C4E755CE958}"/>
                </a:ext>
              </a:extLst>
            </p:cNvPr>
            <p:cNvSpPr/>
            <p:nvPr/>
          </p:nvSpPr>
          <p:spPr>
            <a:xfrm>
              <a:off x="907473" y="2743200"/>
              <a:ext cx="1371600" cy="1371600"/>
            </a:xfrm>
            <a:prstGeom prst="ellipse">
              <a:avLst/>
            </a:prstGeom>
            <a:solidFill>
              <a:srgbClr val="1A47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5487A19-0FCE-4616-B8F1-2BED3D61791E}"/>
                </a:ext>
              </a:extLst>
            </p:cNvPr>
            <p:cNvSpPr txBox="1"/>
            <p:nvPr/>
          </p:nvSpPr>
          <p:spPr>
            <a:xfrm>
              <a:off x="768928" y="4225636"/>
              <a:ext cx="18878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Calibri" panose="020F0502020204030204"/>
                </a:rPr>
                <a:t>Financial Aid Terms</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5F76B125-B781-4126-B466-6CC1CBAE801C}"/>
              </a:ext>
            </a:extLst>
          </p:cNvPr>
          <p:cNvGrpSpPr/>
          <p:nvPr/>
        </p:nvGrpSpPr>
        <p:grpSpPr>
          <a:xfrm>
            <a:off x="6052855" y="2658284"/>
            <a:ext cx="2352242" cy="1882546"/>
            <a:chOff x="4793891" y="2743200"/>
            <a:chExt cx="2352242" cy="1882546"/>
          </a:xfrm>
        </p:grpSpPr>
        <p:grpSp>
          <p:nvGrpSpPr>
            <p:cNvPr id="10" name="Group 9">
              <a:extLst>
                <a:ext uri="{FF2B5EF4-FFF2-40B4-BE49-F238E27FC236}">
                  <a16:creationId xmlns:a16="http://schemas.microsoft.com/office/drawing/2014/main" id="{91997408-191B-4B82-91F9-4F262E5354AF}"/>
                </a:ext>
              </a:extLst>
            </p:cNvPr>
            <p:cNvGrpSpPr/>
            <p:nvPr/>
          </p:nvGrpSpPr>
          <p:grpSpPr>
            <a:xfrm>
              <a:off x="4793891" y="2743200"/>
              <a:ext cx="2352242" cy="1882546"/>
              <a:chOff x="485128" y="2743200"/>
              <a:chExt cx="2352242" cy="1882546"/>
            </a:xfrm>
          </p:grpSpPr>
          <p:sp>
            <p:nvSpPr>
              <p:cNvPr id="11" name="Oval 10">
                <a:extLst>
                  <a:ext uri="{FF2B5EF4-FFF2-40B4-BE49-F238E27FC236}">
                    <a16:creationId xmlns:a16="http://schemas.microsoft.com/office/drawing/2014/main" id="{C4FC5292-4C96-4C08-99B3-986A13804009}"/>
                  </a:ext>
                </a:extLst>
              </p:cNvPr>
              <p:cNvSpPr/>
              <p:nvPr/>
            </p:nvSpPr>
            <p:spPr>
              <a:xfrm>
                <a:off x="907473" y="2743200"/>
                <a:ext cx="1371600" cy="1371600"/>
              </a:xfrm>
              <a:prstGeom prst="ellipse">
                <a:avLst/>
              </a:prstGeom>
              <a:solidFill>
                <a:srgbClr val="8B0C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B58D0C8-7EE2-4A38-903D-E5765188DF6F}"/>
                  </a:ext>
                </a:extLst>
              </p:cNvPr>
              <p:cNvSpPr txBox="1"/>
              <p:nvPr/>
            </p:nvSpPr>
            <p:spPr>
              <a:xfrm>
                <a:off x="485128" y="4225636"/>
                <a:ext cx="23522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Grant Programs</a:t>
                </a:r>
              </a:p>
            </p:txBody>
          </p:sp>
        </p:grpSp>
        <p:pic>
          <p:nvPicPr>
            <p:cNvPr id="26" name="Graphic 25" descr="Diploma roll with solid fill">
              <a:extLst>
                <a:ext uri="{FF2B5EF4-FFF2-40B4-BE49-F238E27FC236}">
                  <a16:creationId xmlns:a16="http://schemas.microsoft.com/office/drawing/2014/main" id="{24CE3EF2-7B6E-40C5-A0B7-4D61C449CB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44835" y="2971800"/>
              <a:ext cx="914400" cy="914400"/>
            </a:xfrm>
            <a:prstGeom prst="rect">
              <a:avLst/>
            </a:prstGeom>
          </p:spPr>
        </p:pic>
      </p:grpSp>
      <p:grpSp>
        <p:nvGrpSpPr>
          <p:cNvPr id="34" name="Group 33">
            <a:extLst>
              <a:ext uri="{FF2B5EF4-FFF2-40B4-BE49-F238E27FC236}">
                <a16:creationId xmlns:a16="http://schemas.microsoft.com/office/drawing/2014/main" id="{53087955-365B-4955-92D4-0FF3A5731B87}"/>
              </a:ext>
            </a:extLst>
          </p:cNvPr>
          <p:cNvGrpSpPr/>
          <p:nvPr/>
        </p:nvGrpSpPr>
        <p:grpSpPr>
          <a:xfrm>
            <a:off x="4266271" y="2628900"/>
            <a:ext cx="1773381" cy="1882546"/>
            <a:chOff x="2854037" y="2743200"/>
            <a:chExt cx="1773381" cy="1882546"/>
          </a:xfrm>
        </p:grpSpPr>
        <p:grpSp>
          <p:nvGrpSpPr>
            <p:cNvPr id="7" name="Group 6">
              <a:extLst>
                <a:ext uri="{FF2B5EF4-FFF2-40B4-BE49-F238E27FC236}">
                  <a16:creationId xmlns:a16="http://schemas.microsoft.com/office/drawing/2014/main" id="{1E256D41-5C27-4E26-B66F-C9C9AF0DCDEE}"/>
                </a:ext>
              </a:extLst>
            </p:cNvPr>
            <p:cNvGrpSpPr/>
            <p:nvPr/>
          </p:nvGrpSpPr>
          <p:grpSpPr>
            <a:xfrm>
              <a:off x="2854037" y="2743200"/>
              <a:ext cx="1773381" cy="1882546"/>
              <a:chOff x="768928" y="2743200"/>
              <a:chExt cx="1773381" cy="1882546"/>
            </a:xfrm>
          </p:grpSpPr>
          <p:sp>
            <p:nvSpPr>
              <p:cNvPr id="8" name="Oval 7">
                <a:extLst>
                  <a:ext uri="{FF2B5EF4-FFF2-40B4-BE49-F238E27FC236}">
                    <a16:creationId xmlns:a16="http://schemas.microsoft.com/office/drawing/2014/main" id="{EFB2526F-5C80-4B34-861E-8E2C1B7382CE}"/>
                  </a:ext>
                </a:extLst>
              </p:cNvPr>
              <p:cNvSpPr/>
              <p:nvPr/>
            </p:nvSpPr>
            <p:spPr>
              <a:xfrm>
                <a:off x="907473" y="2743200"/>
                <a:ext cx="1371600" cy="1371600"/>
              </a:xfrm>
              <a:prstGeom prst="ellipse">
                <a:avLst/>
              </a:prstGeom>
              <a:solidFill>
                <a:srgbClr val="6E9E7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A6F0C80-C09E-4192-95A4-63E7D52CABE1}"/>
                  </a:ext>
                </a:extLst>
              </p:cNvPr>
              <p:cNvSpPr txBox="1"/>
              <p:nvPr/>
            </p:nvSpPr>
            <p:spPr>
              <a:xfrm>
                <a:off x="768928" y="4225636"/>
                <a:ext cx="177338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FAFSA/ORSAA</a:t>
                </a:r>
              </a:p>
            </p:txBody>
          </p:sp>
        </p:grpSp>
        <p:pic>
          <p:nvPicPr>
            <p:cNvPr id="28" name="Graphic 27" descr="Graduation cap with solid fill">
              <a:extLst>
                <a:ext uri="{FF2B5EF4-FFF2-40B4-BE49-F238E27FC236}">
                  <a16:creationId xmlns:a16="http://schemas.microsoft.com/office/drawing/2014/main" id="{3E5DFCE4-0555-4E14-91CF-B64C23E74D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21182" y="2971800"/>
              <a:ext cx="914400" cy="914400"/>
            </a:xfrm>
            <a:prstGeom prst="rect">
              <a:avLst/>
            </a:prstGeom>
          </p:spPr>
        </p:pic>
      </p:grpSp>
      <p:grpSp>
        <p:nvGrpSpPr>
          <p:cNvPr id="16" name="Group 15">
            <a:extLst>
              <a:ext uri="{FF2B5EF4-FFF2-40B4-BE49-F238E27FC236}">
                <a16:creationId xmlns:a16="http://schemas.microsoft.com/office/drawing/2014/main" id="{65F7FD3B-DC03-4D95-B6EA-FE2D73DBC324}"/>
              </a:ext>
            </a:extLst>
          </p:cNvPr>
          <p:cNvGrpSpPr/>
          <p:nvPr/>
        </p:nvGrpSpPr>
        <p:grpSpPr>
          <a:xfrm>
            <a:off x="8447312" y="2658284"/>
            <a:ext cx="1773381" cy="2190322"/>
            <a:chOff x="768928" y="2743200"/>
            <a:chExt cx="1773381" cy="2190322"/>
          </a:xfrm>
        </p:grpSpPr>
        <p:sp>
          <p:nvSpPr>
            <p:cNvPr id="17" name="Oval 16">
              <a:extLst>
                <a:ext uri="{FF2B5EF4-FFF2-40B4-BE49-F238E27FC236}">
                  <a16:creationId xmlns:a16="http://schemas.microsoft.com/office/drawing/2014/main" id="{455F1EC5-5687-47F2-962E-AA6E6D3AF702}"/>
                </a:ext>
              </a:extLst>
            </p:cNvPr>
            <p:cNvSpPr/>
            <p:nvPr/>
          </p:nvSpPr>
          <p:spPr>
            <a:xfrm>
              <a:off x="907473" y="2743200"/>
              <a:ext cx="1371600" cy="1371600"/>
            </a:xfrm>
            <a:prstGeom prst="ellipse">
              <a:avLst/>
            </a:prstGeom>
            <a:solidFill>
              <a:srgbClr val="C0E1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852B2A51-D2FF-4D7C-A0FF-3E8C3D95FD25}"/>
                </a:ext>
              </a:extLst>
            </p:cNvPr>
            <p:cNvSpPr txBox="1"/>
            <p:nvPr/>
          </p:nvSpPr>
          <p:spPr>
            <a:xfrm>
              <a:off x="768928" y="4225636"/>
              <a:ext cx="17733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Scholarship Applications</a:t>
              </a:r>
            </a:p>
          </p:txBody>
        </p:sp>
      </p:grpSp>
      <p:grpSp>
        <p:nvGrpSpPr>
          <p:cNvPr id="42" name="Group 41">
            <a:extLst>
              <a:ext uri="{FF2B5EF4-FFF2-40B4-BE49-F238E27FC236}">
                <a16:creationId xmlns:a16="http://schemas.microsoft.com/office/drawing/2014/main" id="{F8FD3121-FABE-4499-94BC-8CC16746A852}"/>
              </a:ext>
            </a:extLst>
          </p:cNvPr>
          <p:cNvGrpSpPr/>
          <p:nvPr/>
        </p:nvGrpSpPr>
        <p:grpSpPr>
          <a:xfrm>
            <a:off x="413906" y="346363"/>
            <a:ext cx="3997036" cy="1298844"/>
            <a:chOff x="838200" y="339436"/>
            <a:chExt cx="3997036" cy="1298844"/>
          </a:xfrm>
        </p:grpSpPr>
        <p:sp>
          <p:nvSpPr>
            <p:cNvPr id="40" name="TextBox 39">
              <a:extLst>
                <a:ext uri="{FF2B5EF4-FFF2-40B4-BE49-F238E27FC236}">
                  <a16:creationId xmlns:a16="http://schemas.microsoft.com/office/drawing/2014/main" id="{8F1300CC-2FAA-4A9B-B416-7D2F4D764DFB}"/>
                </a:ext>
              </a:extLst>
            </p:cNvPr>
            <p:cNvSpPr txBox="1"/>
            <p:nvPr/>
          </p:nvSpPr>
          <p:spPr>
            <a:xfrm>
              <a:off x="838200" y="339436"/>
              <a:ext cx="39970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Key</a:t>
              </a:r>
              <a:endParaRPr kumimoji="0" lang="en-US" sz="4000" b="0" i="0" u="none" strike="noStrike" kern="1200" cap="none" spc="0" normalizeH="0" baseline="0" noProof="0" dirty="0">
                <a:ln>
                  <a:noFill/>
                </a:ln>
                <a:solidFill>
                  <a:srgbClr val="E57200"/>
                </a:solidFill>
                <a:effectLst/>
                <a:uLnTx/>
                <a:uFillTx/>
                <a:latin typeface="Arial Black" panose="020B0A04020102020204" pitchFamily="34" charset="0"/>
                <a:ea typeface="+mn-ea"/>
                <a:cs typeface="+mn-cs"/>
              </a:endParaRPr>
            </a:p>
          </p:txBody>
        </p:sp>
        <p:sp>
          <p:nvSpPr>
            <p:cNvPr id="41" name="TextBox 40">
              <a:extLst>
                <a:ext uri="{FF2B5EF4-FFF2-40B4-BE49-F238E27FC236}">
                  <a16:creationId xmlns:a16="http://schemas.microsoft.com/office/drawing/2014/main" id="{33D69302-E3FB-4CD3-8614-B691D4AC316F}"/>
                </a:ext>
              </a:extLst>
            </p:cNvPr>
            <p:cNvSpPr txBox="1"/>
            <p:nvPr/>
          </p:nvSpPr>
          <p:spPr>
            <a:xfrm>
              <a:off x="838200" y="776506"/>
              <a:ext cx="3913909"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Topics</a:t>
              </a:r>
            </a:p>
          </p:txBody>
        </p:sp>
      </p:grpSp>
      <p:pic>
        <p:nvPicPr>
          <p:cNvPr id="19" name="Graphic 18" descr="Classroom with solid fill">
            <a:extLst>
              <a:ext uri="{FF2B5EF4-FFF2-40B4-BE49-F238E27FC236}">
                <a16:creationId xmlns:a16="http://schemas.microsoft.com/office/drawing/2014/main" id="{66897117-E01F-45E7-8F72-7D98367D0D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16955" y="2857500"/>
            <a:ext cx="914400" cy="914400"/>
          </a:xfrm>
          <a:prstGeom prst="rect">
            <a:avLst/>
          </a:prstGeom>
        </p:spPr>
      </p:pic>
      <p:pic>
        <p:nvPicPr>
          <p:cNvPr id="21" name="Graphic 20" descr="Dollar with solid fill">
            <a:extLst>
              <a:ext uri="{FF2B5EF4-FFF2-40B4-BE49-F238E27FC236}">
                <a16:creationId xmlns:a16="http://schemas.microsoft.com/office/drawing/2014/main" id="{F1A55B5E-CF81-4284-9993-491E32E33D2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14457" y="2849353"/>
            <a:ext cx="914400" cy="914400"/>
          </a:xfrm>
          <a:prstGeom prst="rect">
            <a:avLst/>
          </a:prstGeom>
        </p:spPr>
      </p:pic>
    </p:spTree>
    <p:extLst>
      <p:ext uri="{BB962C8B-B14F-4D97-AF65-F5344CB8AC3E}">
        <p14:creationId xmlns:p14="http://schemas.microsoft.com/office/powerpoint/2010/main" val="3984158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10E582D-9066-478A-A524-C720C5E800DE}"/>
              </a:ext>
            </a:extLst>
          </p:cNvPr>
          <p:cNvSpPr/>
          <p:nvPr/>
        </p:nvSpPr>
        <p:spPr>
          <a:xfrm>
            <a:off x="38100" y="3830753"/>
            <a:ext cx="12192000" cy="14372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60FEE26-5CCB-420D-8F84-006C8FB60D95}"/>
              </a:ext>
            </a:extLst>
          </p:cNvPr>
          <p:cNvSpPr/>
          <p:nvPr/>
        </p:nvSpPr>
        <p:spPr>
          <a:xfrm>
            <a:off x="0" y="1807598"/>
            <a:ext cx="12192000" cy="14372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3C80DDB-90C5-4BD7-A448-CD8DEEE933CE}"/>
              </a:ext>
            </a:extLst>
          </p:cNvPr>
          <p:cNvGrpSpPr/>
          <p:nvPr/>
        </p:nvGrpSpPr>
        <p:grpSpPr>
          <a:xfrm>
            <a:off x="413906" y="346363"/>
            <a:ext cx="7206094" cy="996864"/>
            <a:chOff x="838200" y="339436"/>
            <a:chExt cx="4793827" cy="996864"/>
          </a:xfrm>
        </p:grpSpPr>
        <p:sp>
          <p:nvSpPr>
            <p:cNvPr id="3" name="TextBox 2">
              <a:extLst>
                <a:ext uri="{FF2B5EF4-FFF2-40B4-BE49-F238E27FC236}">
                  <a16:creationId xmlns:a16="http://schemas.microsoft.com/office/drawing/2014/main" id="{FAFDB6B0-05AA-4805-B299-67DFA87A59D5}"/>
                </a:ext>
              </a:extLst>
            </p:cNvPr>
            <p:cNvSpPr txBox="1"/>
            <p:nvPr/>
          </p:nvSpPr>
          <p:spPr>
            <a:xfrm>
              <a:off x="838200" y="339436"/>
              <a:ext cx="399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F2500"/>
                  </a:solidFill>
                  <a:effectLst/>
                  <a:uLnTx/>
                  <a:uFillTx/>
                  <a:latin typeface="Arial" panose="020B0604020202020204" pitchFamily="34" charset="0"/>
                  <a:ea typeface="+mn-ea"/>
                  <a:cs typeface="Arial" panose="020B0604020202020204" pitchFamily="34" charset="0"/>
                </a:rPr>
                <a:t>more examples of</a:t>
              </a:r>
            </a:p>
          </p:txBody>
        </p:sp>
        <p:sp>
          <p:nvSpPr>
            <p:cNvPr id="4" name="TextBox 3">
              <a:extLst>
                <a:ext uri="{FF2B5EF4-FFF2-40B4-BE49-F238E27FC236}">
                  <a16:creationId xmlns:a16="http://schemas.microsoft.com/office/drawing/2014/main" id="{2D639A81-697F-49F3-84FB-A20AF4ACFC15}"/>
                </a:ext>
              </a:extLst>
            </p:cNvPr>
            <p:cNvSpPr txBox="1"/>
            <p:nvPr/>
          </p:nvSpPr>
          <p:spPr>
            <a:xfrm>
              <a:off x="838200" y="566859"/>
              <a:ext cx="47938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OSAC </a:t>
              </a:r>
              <a:r>
                <a:rPr kumimoji="0" lang="en-US" sz="4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Scholarships</a:t>
              </a:r>
              <a:endParaRPr kumimoji="0" lang="en-US" sz="5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grpSp>
      <p:sp>
        <p:nvSpPr>
          <p:cNvPr id="10" name="TextBox 16">
            <a:extLst>
              <a:ext uri="{FF2B5EF4-FFF2-40B4-BE49-F238E27FC236}">
                <a16:creationId xmlns:a16="http://schemas.microsoft.com/office/drawing/2014/main" id="{728178F6-9D94-47B6-88A4-481C83A519A4}"/>
              </a:ext>
            </a:extLst>
          </p:cNvPr>
          <p:cNvSpPr txBox="1"/>
          <p:nvPr/>
        </p:nvSpPr>
        <p:spPr>
          <a:xfrm>
            <a:off x="1984741" y="2085457"/>
            <a:ext cx="2866686" cy="872034"/>
          </a:xfrm>
          <a:prstGeom prst="rect">
            <a:avLst/>
          </a:prstGeom>
        </p:spPr>
        <p:txBody>
          <a:bodyPr wrap="square" lIns="0" tIns="0" rIns="0" bIns="0" rtlCol="0" anchor="t">
            <a:spAutoFit/>
          </a:bodyPr>
          <a:lstStyle/>
          <a:p>
            <a:pPr marL="0" marR="0" lvl="0" indent="0" algn="l" defTabSz="914400" rtl="0" eaLnBrk="1" fontAlgn="auto" latinLnBrk="0" hangingPunct="1">
              <a:lnSpc>
                <a:spcPts val="3410"/>
              </a:lnSpc>
              <a:spcBef>
                <a:spcPts val="0"/>
              </a:spcBef>
              <a:spcAft>
                <a:spcPts val="0"/>
              </a:spcAft>
              <a:buClrTx/>
              <a:buSzTx/>
              <a:buFontTx/>
              <a:buNone/>
              <a:tabLst/>
              <a:defRPr/>
            </a:pPr>
            <a:r>
              <a:rPr kumimoji="0" lang="en-US" sz="2400" b="1" i="0" u="none" strike="noStrike" kern="1200" cap="none" spc="-155" normalizeH="0" baseline="0" noProof="0" dirty="0">
                <a:ln>
                  <a:noFill/>
                </a:ln>
                <a:solidFill>
                  <a:srgbClr val="000000"/>
                </a:solidFill>
                <a:effectLst/>
                <a:uLnTx/>
                <a:uFillTx/>
                <a:latin typeface="Arial Black" panose="020B0A04020102020204" pitchFamily="34" charset="0"/>
                <a:ea typeface="Tahoma" panose="020B0604030504040204" pitchFamily="34" charset="0"/>
                <a:cs typeface="Tahoma" panose="020B0604030504040204" pitchFamily="34" charset="0"/>
              </a:rPr>
              <a:t>Franz and Kathryn</a:t>
            </a:r>
          </a:p>
          <a:p>
            <a:pPr marL="0" marR="0" lvl="0" indent="0" algn="l" defTabSz="914400" rtl="0" eaLnBrk="1" fontAlgn="auto" latinLnBrk="0" hangingPunct="1">
              <a:lnSpc>
                <a:spcPts val="3410"/>
              </a:lnSpc>
              <a:spcBef>
                <a:spcPts val="0"/>
              </a:spcBef>
              <a:spcAft>
                <a:spcPts val="0"/>
              </a:spcAft>
              <a:buClrTx/>
              <a:buSzTx/>
              <a:buFontTx/>
              <a:buNone/>
              <a:tabLst/>
              <a:defRPr/>
            </a:pPr>
            <a:r>
              <a:rPr kumimoji="0" lang="en-US" sz="2400" b="1" i="0" u="none" strike="noStrike" kern="1200" cap="none" spc="-155" normalizeH="0" baseline="0" noProof="0" dirty="0">
                <a:ln>
                  <a:noFill/>
                </a:ln>
                <a:solidFill>
                  <a:srgbClr val="000000"/>
                </a:solidFill>
                <a:effectLst/>
                <a:uLnTx/>
                <a:uFillTx/>
                <a:latin typeface="Arial Black" panose="020B0A04020102020204" pitchFamily="34" charset="0"/>
                <a:ea typeface="Tahoma" panose="020B0604030504040204" pitchFamily="34" charset="0"/>
                <a:cs typeface="Tahoma" panose="020B0604030504040204" pitchFamily="34" charset="0"/>
              </a:rPr>
              <a:t>Stenzel I</a:t>
            </a:r>
            <a:endParaRPr kumimoji="0" lang="en-US" sz="3100" b="1" i="0" u="none" strike="noStrike" kern="1200" cap="none" spc="-155" normalizeH="0" baseline="0" noProof="0" dirty="0">
              <a:ln>
                <a:noFill/>
              </a:ln>
              <a:solidFill>
                <a:srgbClr val="000000"/>
              </a:solidFill>
              <a:effectLst/>
              <a:uLnTx/>
              <a:uFillTx/>
              <a:latin typeface="Arial Black" panose="020B0A04020102020204" pitchFamily="34" charset="0"/>
              <a:ea typeface="Tahoma" panose="020B0604030504040204" pitchFamily="34" charset="0"/>
              <a:cs typeface="Tahoma" panose="020B0604030504040204" pitchFamily="34" charset="0"/>
            </a:endParaRPr>
          </a:p>
        </p:txBody>
      </p:sp>
      <p:sp>
        <p:nvSpPr>
          <p:cNvPr id="11" name="TextBox 17">
            <a:extLst>
              <a:ext uri="{FF2B5EF4-FFF2-40B4-BE49-F238E27FC236}">
                <a16:creationId xmlns:a16="http://schemas.microsoft.com/office/drawing/2014/main" id="{64158D5D-A2DB-46BA-AD0D-C0959ADD1A34}"/>
              </a:ext>
            </a:extLst>
          </p:cNvPr>
          <p:cNvSpPr txBox="1"/>
          <p:nvPr/>
        </p:nvSpPr>
        <p:spPr>
          <a:xfrm>
            <a:off x="6096000" y="2178474"/>
            <a:ext cx="5875805" cy="921919"/>
          </a:xfrm>
          <a:prstGeom prst="rect">
            <a:avLst/>
          </a:prstGeom>
        </p:spPr>
        <p:txBody>
          <a:bodyPr wrap="square" lIns="0" tIns="0" rIns="0" bIns="0" rtlCol="0" anchor="t">
            <a:spAutoFit/>
          </a:bodyPr>
          <a:lstStyle/>
          <a:p>
            <a:pPr marL="0" marR="0" lvl="0" indent="0" algn="l" defTabSz="914400" rtl="0" eaLnBrk="1" fontAlgn="auto" latinLnBrk="0" hangingPunct="1">
              <a:lnSpc>
                <a:spcPts val="2660"/>
              </a:lnSpc>
              <a:spcBef>
                <a:spcPts val="0"/>
              </a:spcBef>
              <a:spcAft>
                <a:spcPts val="0"/>
              </a:spcAft>
              <a:buClrTx/>
              <a:buSzTx/>
              <a:buFontTx/>
              <a:buNone/>
              <a:tabLst/>
              <a:defRPr/>
            </a:pPr>
            <a:r>
              <a:rPr kumimoji="0" lang="en-US" sz="2400" b="0" i="0" u="none" strike="noStrike" kern="1200" cap="none" spc="-140" normalizeH="0" baseline="0" noProof="0" dirty="0">
                <a:ln>
                  <a:noFill/>
                </a:ln>
                <a:solidFill>
                  <a:srgbClr val="000000"/>
                </a:solidFill>
                <a:effectLst/>
                <a:uLnTx/>
                <a:uFillTx/>
                <a:latin typeface="Calibri" panose="020F0502020204030204"/>
                <a:ea typeface="+mn-ea"/>
                <a:cs typeface="+mn-cs"/>
              </a:rPr>
              <a:t>$5,000</a:t>
            </a:r>
          </a:p>
          <a:p>
            <a:pPr marL="0" marR="0" lvl="0" indent="0" algn="l" defTabSz="914400" rtl="0" eaLnBrk="1" fontAlgn="auto" latinLnBrk="0" hangingPunct="1">
              <a:lnSpc>
                <a:spcPts val="2660"/>
              </a:lnSpc>
              <a:spcBef>
                <a:spcPts val="0"/>
              </a:spcBef>
              <a:spcAft>
                <a:spcPts val="0"/>
              </a:spcAft>
              <a:buClrTx/>
              <a:buSzTx/>
              <a:buFontTx/>
              <a:buNone/>
              <a:tabLst/>
              <a:defRPr/>
            </a:pPr>
            <a:r>
              <a:rPr kumimoji="0" lang="en-US" sz="2400" b="0" i="0" u="none" strike="noStrike" kern="1200" cap="none" spc="-140" normalizeH="0" baseline="0" noProof="0" dirty="0">
                <a:ln>
                  <a:noFill/>
                </a:ln>
                <a:solidFill>
                  <a:srgbClr val="000000"/>
                </a:solidFill>
                <a:effectLst/>
                <a:uLnTx/>
                <a:uFillTx/>
                <a:latin typeface="Calibri" panose="020F0502020204030204"/>
                <a:ea typeface="+mn-ea"/>
                <a:cs typeface="+mn-cs"/>
              </a:rPr>
              <a:t>Medical-field,  HS GPA 2.75+,  College GPA 2.5+</a:t>
            </a:r>
          </a:p>
          <a:p>
            <a:pPr marL="0" marR="0" lvl="0" indent="0" algn="ctr" defTabSz="914400" rtl="0" eaLnBrk="1" fontAlgn="auto" latinLnBrk="0" hangingPunct="1">
              <a:lnSpc>
                <a:spcPts val="1425"/>
              </a:lnSpc>
              <a:spcBef>
                <a:spcPts val="0"/>
              </a:spcBef>
              <a:spcAft>
                <a:spcPts val="0"/>
              </a:spcAft>
              <a:buClrTx/>
              <a:buSzTx/>
              <a:buFontTx/>
              <a:buNone/>
              <a:tabLst/>
              <a:defRPr/>
            </a:pPr>
            <a:endParaRPr kumimoji="0" lang="en-US" sz="2800" b="0" i="0" u="none" strike="noStrike" kern="1200" cap="none" spc="-140" normalizeH="0" baseline="0" noProof="0" dirty="0">
              <a:ln>
                <a:noFill/>
              </a:ln>
              <a:solidFill>
                <a:srgbClr val="000000"/>
              </a:solidFill>
              <a:effectLst/>
              <a:uLnTx/>
              <a:uFillTx/>
              <a:latin typeface="Calibri Light" panose="020F0302020204030204"/>
              <a:ea typeface="+mn-ea"/>
              <a:cs typeface="+mn-cs"/>
            </a:endParaRPr>
          </a:p>
        </p:txBody>
      </p:sp>
      <p:sp>
        <p:nvSpPr>
          <p:cNvPr id="16" name="TextBox 18">
            <a:extLst>
              <a:ext uri="{FF2B5EF4-FFF2-40B4-BE49-F238E27FC236}">
                <a16:creationId xmlns:a16="http://schemas.microsoft.com/office/drawing/2014/main" id="{953E573C-F8CC-4D62-B3A0-7656EF257C00}"/>
              </a:ext>
            </a:extLst>
          </p:cNvPr>
          <p:cNvSpPr txBox="1"/>
          <p:nvPr/>
        </p:nvSpPr>
        <p:spPr>
          <a:xfrm>
            <a:off x="6096000" y="4199022"/>
            <a:ext cx="6096000" cy="700705"/>
          </a:xfrm>
          <a:prstGeom prst="rect">
            <a:avLst/>
          </a:prstGeom>
        </p:spPr>
        <p:txBody>
          <a:bodyPr wrap="square" lIns="0" tIns="0" rIns="0" bIns="0" rtlCol="0" anchor="t">
            <a:spAutoFit/>
          </a:bodyPr>
          <a:lstStyle/>
          <a:p>
            <a:pPr marL="0" marR="0" lvl="0" indent="0" algn="l" defTabSz="914400" rtl="0" eaLnBrk="1" fontAlgn="auto" latinLnBrk="0" hangingPunct="1">
              <a:lnSpc>
                <a:spcPts val="2660"/>
              </a:lnSpc>
              <a:spcBef>
                <a:spcPts val="0"/>
              </a:spcBef>
              <a:spcAft>
                <a:spcPts val="0"/>
              </a:spcAft>
              <a:buClrTx/>
              <a:buSzTx/>
              <a:buFontTx/>
              <a:buNone/>
              <a:tabLst/>
              <a:defRPr/>
            </a:pPr>
            <a:r>
              <a:rPr kumimoji="0" lang="en-US" sz="2400" b="0" i="0" u="none" strike="noStrike" kern="1200" cap="none" spc="-140" normalizeH="0" baseline="0" noProof="0" dirty="0">
                <a:ln>
                  <a:noFill/>
                </a:ln>
                <a:solidFill>
                  <a:srgbClr val="000000"/>
                </a:solidFill>
                <a:effectLst/>
                <a:uLnTx/>
                <a:uFillTx/>
                <a:latin typeface="Calibri" panose="020F0502020204030204"/>
                <a:ea typeface="+mn-ea"/>
                <a:cs typeface="+mn-cs"/>
              </a:rPr>
              <a:t>$5,000</a:t>
            </a:r>
          </a:p>
          <a:p>
            <a:pPr marL="0" marR="0" lvl="0" indent="0" algn="l" defTabSz="914400" rtl="0" eaLnBrk="1" fontAlgn="auto" latinLnBrk="0" hangingPunct="1">
              <a:lnSpc>
                <a:spcPts val="2660"/>
              </a:lnSpc>
              <a:spcBef>
                <a:spcPts val="0"/>
              </a:spcBef>
              <a:spcAft>
                <a:spcPts val="0"/>
              </a:spcAft>
              <a:buClrTx/>
              <a:buSzTx/>
              <a:buFontTx/>
              <a:buNone/>
              <a:tabLst/>
              <a:defRPr/>
            </a:pPr>
            <a:r>
              <a:rPr kumimoji="0" lang="en-US" sz="2400" b="0" i="0" u="none" strike="noStrike" kern="1200" cap="none" spc="-140" normalizeH="0" baseline="0" noProof="0" dirty="0">
                <a:ln>
                  <a:noFill/>
                </a:ln>
                <a:solidFill>
                  <a:srgbClr val="000000"/>
                </a:solidFill>
                <a:effectLst/>
                <a:uLnTx/>
                <a:uFillTx/>
                <a:latin typeface="Calibri" panose="020F0502020204030204"/>
                <a:ea typeface="+mn-ea"/>
                <a:cs typeface="+mn-cs"/>
              </a:rPr>
              <a:t>Non-traditional,  first-gen students,  non-medical field</a:t>
            </a:r>
          </a:p>
        </p:txBody>
      </p:sp>
      <p:pic>
        <p:nvPicPr>
          <p:cNvPr id="19" name="Picture 9">
            <a:extLst>
              <a:ext uri="{FF2B5EF4-FFF2-40B4-BE49-F238E27FC236}">
                <a16:creationId xmlns:a16="http://schemas.microsoft.com/office/drawing/2014/main" id="{5906850B-5AAE-42B8-A7B7-0D860CE86D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5054" y="1942555"/>
            <a:ext cx="1157838" cy="1157838"/>
          </a:xfrm>
          <a:prstGeom prst="rect">
            <a:avLst/>
          </a:prstGeom>
        </p:spPr>
      </p:pic>
      <p:pic>
        <p:nvPicPr>
          <p:cNvPr id="20" name="Picture 10">
            <a:extLst>
              <a:ext uri="{FF2B5EF4-FFF2-40B4-BE49-F238E27FC236}">
                <a16:creationId xmlns:a16="http://schemas.microsoft.com/office/drawing/2014/main" id="{4955DD03-CF36-450A-B482-8878D48F5D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7288" y="3970456"/>
            <a:ext cx="1095604" cy="1157838"/>
          </a:xfrm>
          <a:prstGeom prst="rect">
            <a:avLst/>
          </a:prstGeom>
        </p:spPr>
      </p:pic>
      <p:sp>
        <p:nvSpPr>
          <p:cNvPr id="21" name="TextBox 16">
            <a:extLst>
              <a:ext uri="{FF2B5EF4-FFF2-40B4-BE49-F238E27FC236}">
                <a16:creationId xmlns:a16="http://schemas.microsoft.com/office/drawing/2014/main" id="{91B08395-2731-41B0-8289-02C25F9178CB}"/>
              </a:ext>
            </a:extLst>
          </p:cNvPr>
          <p:cNvSpPr txBox="1"/>
          <p:nvPr/>
        </p:nvSpPr>
        <p:spPr>
          <a:xfrm>
            <a:off x="2089657" y="4113358"/>
            <a:ext cx="2866686" cy="872034"/>
          </a:xfrm>
          <a:prstGeom prst="rect">
            <a:avLst/>
          </a:prstGeom>
        </p:spPr>
        <p:txBody>
          <a:bodyPr wrap="square" lIns="0" tIns="0" rIns="0" bIns="0" rtlCol="0" anchor="t">
            <a:spAutoFit/>
          </a:bodyPr>
          <a:lstStyle/>
          <a:p>
            <a:pPr marL="0" marR="0" lvl="0" indent="0" algn="l" defTabSz="914400" rtl="0" eaLnBrk="1" fontAlgn="auto" latinLnBrk="0" hangingPunct="1">
              <a:lnSpc>
                <a:spcPts val="3410"/>
              </a:lnSpc>
              <a:spcBef>
                <a:spcPts val="0"/>
              </a:spcBef>
              <a:spcAft>
                <a:spcPts val="0"/>
              </a:spcAft>
              <a:buClrTx/>
              <a:buSzTx/>
              <a:buFontTx/>
              <a:buNone/>
              <a:tabLst/>
              <a:defRPr/>
            </a:pPr>
            <a:r>
              <a:rPr kumimoji="0" lang="en-US" sz="2400" b="1" i="0" u="none" strike="noStrike" kern="1200" cap="none" spc="-155" normalizeH="0" baseline="0" noProof="0" dirty="0">
                <a:ln>
                  <a:noFill/>
                </a:ln>
                <a:solidFill>
                  <a:srgbClr val="000000"/>
                </a:solidFill>
                <a:effectLst/>
                <a:uLnTx/>
                <a:uFillTx/>
                <a:latin typeface="Arial Black" panose="020B0A04020102020204" pitchFamily="34" charset="0"/>
                <a:ea typeface="Tahoma" panose="020B0604030504040204" pitchFamily="34" charset="0"/>
                <a:cs typeface="Tahoma" panose="020B0604030504040204" pitchFamily="34" charset="0"/>
              </a:rPr>
              <a:t>Franz and Kathryn</a:t>
            </a:r>
          </a:p>
          <a:p>
            <a:pPr marL="0" marR="0" lvl="0" indent="0" algn="l" defTabSz="914400" rtl="0" eaLnBrk="1" fontAlgn="auto" latinLnBrk="0" hangingPunct="1">
              <a:lnSpc>
                <a:spcPts val="3410"/>
              </a:lnSpc>
              <a:spcBef>
                <a:spcPts val="0"/>
              </a:spcBef>
              <a:spcAft>
                <a:spcPts val="0"/>
              </a:spcAft>
              <a:buClrTx/>
              <a:buSzTx/>
              <a:buFontTx/>
              <a:buNone/>
              <a:tabLst/>
              <a:defRPr/>
            </a:pPr>
            <a:r>
              <a:rPr kumimoji="0" lang="en-US" sz="2400" b="1" i="0" u="none" strike="noStrike" kern="1200" cap="none" spc="-155" normalizeH="0" baseline="0" noProof="0" dirty="0">
                <a:ln>
                  <a:noFill/>
                </a:ln>
                <a:solidFill>
                  <a:srgbClr val="000000"/>
                </a:solidFill>
                <a:effectLst/>
                <a:uLnTx/>
                <a:uFillTx/>
                <a:latin typeface="Arial Black" panose="020B0A04020102020204" pitchFamily="34" charset="0"/>
                <a:ea typeface="Tahoma" panose="020B0604030504040204" pitchFamily="34" charset="0"/>
                <a:cs typeface="Tahoma" panose="020B0604030504040204" pitchFamily="34" charset="0"/>
              </a:rPr>
              <a:t>Stenzel II</a:t>
            </a:r>
            <a:endParaRPr kumimoji="0" lang="en-US" sz="3100" b="1" i="0" u="none" strike="noStrike" kern="1200" cap="none" spc="-155" normalizeH="0" baseline="0" noProof="0" dirty="0">
              <a:ln>
                <a:noFill/>
              </a:ln>
              <a:solidFill>
                <a:srgbClr val="000000"/>
              </a:solidFill>
              <a:effectLst/>
              <a:uLnTx/>
              <a:uFillTx/>
              <a:latin typeface="Arial Black" panose="020B0A040201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31110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Diagonal Corners Rounded 26">
            <a:extLst>
              <a:ext uri="{FF2B5EF4-FFF2-40B4-BE49-F238E27FC236}">
                <a16:creationId xmlns:a16="http://schemas.microsoft.com/office/drawing/2014/main" id="{C31DE809-760E-48F0-AE17-FCA4D96AD21A}"/>
              </a:ext>
            </a:extLst>
          </p:cNvPr>
          <p:cNvSpPr/>
          <p:nvPr/>
        </p:nvSpPr>
        <p:spPr>
          <a:xfrm>
            <a:off x="529389" y="1239252"/>
            <a:ext cx="3915171" cy="5342021"/>
          </a:xfrm>
          <a:prstGeom prst="round2DiagRect">
            <a:avLst/>
          </a:prstGeom>
          <a:solidFill>
            <a:schemeClr val="accent3"/>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96A3CB39-898C-43C1-B365-F7200B30BCD4}"/>
              </a:ext>
            </a:extLst>
          </p:cNvPr>
          <p:cNvGrpSpPr/>
          <p:nvPr/>
        </p:nvGrpSpPr>
        <p:grpSpPr>
          <a:xfrm>
            <a:off x="697482" y="686302"/>
            <a:ext cx="3578984" cy="6447919"/>
            <a:chOff x="4379495" y="694617"/>
            <a:chExt cx="3578984" cy="6447919"/>
          </a:xfrm>
        </p:grpSpPr>
        <p:sp>
          <p:nvSpPr>
            <p:cNvPr id="21" name="TextBox 20">
              <a:extLst>
                <a:ext uri="{FF2B5EF4-FFF2-40B4-BE49-F238E27FC236}">
                  <a16:creationId xmlns:a16="http://schemas.microsoft.com/office/drawing/2014/main" id="{24EDA8D5-8E61-4E12-99DA-55E3AC4C13C2}"/>
                </a:ext>
              </a:extLst>
            </p:cNvPr>
            <p:cNvSpPr txBox="1"/>
            <p:nvPr/>
          </p:nvSpPr>
          <p:spPr>
            <a:xfrm>
              <a:off x="4379495" y="694617"/>
              <a:ext cx="3578984" cy="6447919"/>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1300" b="0" i="0" u="none" strike="noStrike" kern="1200" cap="none" spc="0" normalizeH="0" baseline="0" noProof="0" dirty="0">
                  <a:ln>
                    <a:noFill/>
                  </a:ln>
                  <a:solidFill>
                    <a:srgbClr val="0E7973"/>
                  </a:solidFill>
                  <a:effectLst/>
                  <a:uLnTx/>
                  <a:uFillTx/>
                  <a:latin typeface="Arial Black" panose="020B0A04020102020204" pitchFamily="34" charset="0"/>
                  <a:ea typeface="+mn-ea"/>
                  <a:cs typeface="+mn-cs"/>
                </a:rPr>
                <a:t>$</a:t>
              </a:r>
            </a:p>
          </p:txBody>
        </p:sp>
        <p:pic>
          <p:nvPicPr>
            <p:cNvPr id="22" name="Graphic 21" descr="School boy with solid fill">
              <a:extLst>
                <a:ext uri="{FF2B5EF4-FFF2-40B4-BE49-F238E27FC236}">
                  <a16:creationId xmlns:a16="http://schemas.microsoft.com/office/drawing/2014/main" id="{1D51D1C7-AB8F-4D89-BD87-BFBC2A8C9A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0353" y="2245071"/>
              <a:ext cx="822960" cy="822960"/>
            </a:xfrm>
            <a:prstGeom prst="rect">
              <a:avLst/>
            </a:prstGeom>
          </p:spPr>
        </p:pic>
        <p:pic>
          <p:nvPicPr>
            <p:cNvPr id="23" name="Graphic 22" descr="Pencil with solid fill">
              <a:extLst>
                <a:ext uri="{FF2B5EF4-FFF2-40B4-BE49-F238E27FC236}">
                  <a16:creationId xmlns:a16="http://schemas.microsoft.com/office/drawing/2014/main" id="{9B038AD3-CA70-4E6A-B425-D47AD41FF4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802376">
              <a:off x="4980537" y="4593430"/>
              <a:ext cx="822960" cy="822960"/>
            </a:xfrm>
            <a:prstGeom prst="rect">
              <a:avLst/>
            </a:prstGeom>
          </p:spPr>
        </p:pic>
        <p:pic>
          <p:nvPicPr>
            <p:cNvPr id="24" name="Graphic 23" descr="Checklist with solid fill">
              <a:extLst>
                <a:ext uri="{FF2B5EF4-FFF2-40B4-BE49-F238E27FC236}">
                  <a16:creationId xmlns:a16="http://schemas.microsoft.com/office/drawing/2014/main" id="{4AB8A500-6253-4B13-AB37-522A9908C4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719046">
              <a:off x="6652750" y="4821873"/>
              <a:ext cx="731520" cy="731520"/>
            </a:xfrm>
            <a:prstGeom prst="rect">
              <a:avLst/>
            </a:prstGeom>
          </p:spPr>
        </p:pic>
        <p:pic>
          <p:nvPicPr>
            <p:cNvPr id="25" name="Graphic 24" descr="Climbing with solid fill">
              <a:extLst>
                <a:ext uri="{FF2B5EF4-FFF2-40B4-BE49-F238E27FC236}">
                  <a16:creationId xmlns:a16="http://schemas.microsoft.com/office/drawing/2014/main" id="{6D8DFC5A-E8DA-4DFA-A72A-D6EDEDF0EE8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22163" y="3625199"/>
              <a:ext cx="730463" cy="730463"/>
            </a:xfrm>
            <a:prstGeom prst="rect">
              <a:avLst/>
            </a:prstGeom>
          </p:spPr>
        </p:pic>
        <p:pic>
          <p:nvPicPr>
            <p:cNvPr id="26" name="Graphic 25" descr="Miscellaneous with solid fill">
              <a:extLst>
                <a:ext uri="{FF2B5EF4-FFF2-40B4-BE49-F238E27FC236}">
                  <a16:creationId xmlns:a16="http://schemas.microsoft.com/office/drawing/2014/main" id="{700D41A7-51E1-464C-A621-58419B5ECAD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22163" y="2023209"/>
              <a:ext cx="914400" cy="914400"/>
            </a:xfrm>
            <a:prstGeom prst="rect">
              <a:avLst/>
            </a:prstGeom>
          </p:spPr>
        </p:pic>
      </p:grpSp>
      <p:grpSp>
        <p:nvGrpSpPr>
          <p:cNvPr id="28" name="Group 27">
            <a:extLst>
              <a:ext uri="{FF2B5EF4-FFF2-40B4-BE49-F238E27FC236}">
                <a16:creationId xmlns:a16="http://schemas.microsoft.com/office/drawing/2014/main" id="{D2C58BB9-FAD9-4AB1-ACCF-016DC2C9E1E4}"/>
              </a:ext>
            </a:extLst>
          </p:cNvPr>
          <p:cNvGrpSpPr/>
          <p:nvPr/>
        </p:nvGrpSpPr>
        <p:grpSpPr>
          <a:xfrm>
            <a:off x="413908" y="218647"/>
            <a:ext cx="7206094" cy="935309"/>
            <a:chOff x="838200" y="339436"/>
            <a:chExt cx="4793827" cy="935309"/>
          </a:xfrm>
        </p:grpSpPr>
        <p:sp>
          <p:nvSpPr>
            <p:cNvPr id="29" name="TextBox 28">
              <a:extLst>
                <a:ext uri="{FF2B5EF4-FFF2-40B4-BE49-F238E27FC236}">
                  <a16:creationId xmlns:a16="http://schemas.microsoft.com/office/drawing/2014/main" id="{3B217A16-7144-4433-9CFB-C5ED53F57716}"/>
                </a:ext>
              </a:extLst>
            </p:cNvPr>
            <p:cNvSpPr txBox="1"/>
            <p:nvPr/>
          </p:nvSpPr>
          <p:spPr>
            <a:xfrm>
              <a:off x="838200" y="339436"/>
              <a:ext cx="399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rPr>
                <a:t>all about the OSAC Scholarship Application</a:t>
              </a:r>
            </a:p>
          </p:txBody>
        </p:sp>
        <p:sp>
          <p:nvSpPr>
            <p:cNvPr id="30" name="TextBox 29">
              <a:extLst>
                <a:ext uri="{FF2B5EF4-FFF2-40B4-BE49-F238E27FC236}">
                  <a16:creationId xmlns:a16="http://schemas.microsoft.com/office/drawing/2014/main" id="{2D9EF312-42E3-4245-96CB-F22CA02B087A}"/>
                </a:ext>
              </a:extLst>
            </p:cNvPr>
            <p:cNvSpPr txBox="1"/>
            <p:nvPr/>
          </p:nvSpPr>
          <p:spPr>
            <a:xfrm>
              <a:off x="838200" y="566859"/>
              <a:ext cx="47938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Transcripts</a:t>
              </a:r>
              <a:endParaRPr kumimoji="0" lang="en-US" sz="5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grpSp>
      <p:sp>
        <p:nvSpPr>
          <p:cNvPr id="31" name="TextBox 30">
            <a:extLst>
              <a:ext uri="{FF2B5EF4-FFF2-40B4-BE49-F238E27FC236}">
                <a16:creationId xmlns:a16="http://schemas.microsoft.com/office/drawing/2014/main" id="{CE4EB199-541A-4259-BF96-D2FD1AF9875C}"/>
              </a:ext>
            </a:extLst>
          </p:cNvPr>
          <p:cNvSpPr txBox="1"/>
          <p:nvPr/>
        </p:nvSpPr>
        <p:spPr>
          <a:xfrm>
            <a:off x="5498432" y="1150546"/>
            <a:ext cx="6008356" cy="39087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Details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 missing or incomplete transcript is the only reason your OSAC scholarship will be rejected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Students may request that their High School </a:t>
            </a:r>
            <a:r>
              <a:rPr lang="en-US" sz="2000" dirty="0">
                <a:solidFill>
                  <a:prstClr val="black"/>
                </a:solidFill>
                <a:latin typeface="Calibri" panose="020F0502020204030204"/>
              </a:rPr>
              <a:t>R</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egistrar</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upload the transcript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Scan and upload the transcript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Mail a hardcopy, please remove or render illegible the Social Security Number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p>
        </p:txBody>
      </p:sp>
      <p:sp>
        <p:nvSpPr>
          <p:cNvPr id="37" name="TextBox 36">
            <a:extLst>
              <a:ext uri="{FF2B5EF4-FFF2-40B4-BE49-F238E27FC236}">
                <a16:creationId xmlns:a16="http://schemas.microsoft.com/office/drawing/2014/main" id="{A38CEF33-B4F4-4300-98BC-27C4FDD36EC9}"/>
              </a:ext>
            </a:extLst>
          </p:cNvPr>
          <p:cNvSpPr txBox="1"/>
          <p:nvPr/>
        </p:nvSpPr>
        <p:spPr>
          <a:xfrm>
            <a:off x="5510702" y="4859545"/>
            <a:ext cx="55652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A476E"/>
                </a:solidFill>
                <a:effectLst/>
                <a:uLnTx/>
                <a:uFillTx/>
                <a:latin typeface="Arial Black" panose="020B0A04020102020204" pitchFamily="34" charset="0"/>
                <a:ea typeface="+mn-ea"/>
                <a:cs typeface="+mn-cs"/>
              </a:rPr>
              <a:t>Tips!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Transcripts sent via email will not be accepted</a:t>
            </a: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p>
        </p:txBody>
      </p:sp>
    </p:spTree>
    <p:extLst>
      <p:ext uri="{BB962C8B-B14F-4D97-AF65-F5344CB8AC3E}">
        <p14:creationId xmlns:p14="http://schemas.microsoft.com/office/powerpoint/2010/main" val="2774697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D2C58BB9-FAD9-4AB1-ACCF-016DC2C9E1E4}"/>
              </a:ext>
            </a:extLst>
          </p:cNvPr>
          <p:cNvGrpSpPr/>
          <p:nvPr/>
        </p:nvGrpSpPr>
        <p:grpSpPr>
          <a:xfrm>
            <a:off x="413908" y="218647"/>
            <a:ext cx="7206094" cy="935309"/>
            <a:chOff x="838200" y="339436"/>
            <a:chExt cx="4793827" cy="935309"/>
          </a:xfrm>
        </p:grpSpPr>
        <p:sp>
          <p:nvSpPr>
            <p:cNvPr id="29" name="TextBox 28">
              <a:extLst>
                <a:ext uri="{FF2B5EF4-FFF2-40B4-BE49-F238E27FC236}">
                  <a16:creationId xmlns:a16="http://schemas.microsoft.com/office/drawing/2014/main" id="{3B217A16-7144-4433-9CFB-C5ED53F57716}"/>
                </a:ext>
              </a:extLst>
            </p:cNvPr>
            <p:cNvSpPr txBox="1"/>
            <p:nvPr/>
          </p:nvSpPr>
          <p:spPr>
            <a:xfrm>
              <a:off x="838200" y="339436"/>
              <a:ext cx="399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rPr>
                <a:t>all about the OSAC Scholarship Application</a:t>
              </a:r>
            </a:p>
          </p:txBody>
        </p:sp>
        <p:sp>
          <p:nvSpPr>
            <p:cNvPr id="30" name="TextBox 29">
              <a:extLst>
                <a:ext uri="{FF2B5EF4-FFF2-40B4-BE49-F238E27FC236}">
                  <a16:creationId xmlns:a16="http://schemas.microsoft.com/office/drawing/2014/main" id="{2D9EF312-42E3-4245-96CB-F22CA02B087A}"/>
                </a:ext>
              </a:extLst>
            </p:cNvPr>
            <p:cNvSpPr txBox="1"/>
            <p:nvPr/>
          </p:nvSpPr>
          <p:spPr>
            <a:xfrm>
              <a:off x="838200" y="566859"/>
              <a:ext cx="47938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Transcripts</a:t>
              </a:r>
              <a:endParaRPr kumimoji="0" lang="en-US" sz="5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grpSp>
      <p:pic>
        <p:nvPicPr>
          <p:cNvPr id="14" name="Picture 13">
            <a:extLst>
              <a:ext uri="{FF2B5EF4-FFF2-40B4-BE49-F238E27FC236}">
                <a16:creationId xmlns:a16="http://schemas.microsoft.com/office/drawing/2014/main" id="{45AC79A2-4CE3-4571-AC0E-00E490F8C7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282" y="1275448"/>
            <a:ext cx="5487650" cy="5487650"/>
          </a:xfrm>
          <a:prstGeom prst="rect">
            <a:avLst/>
          </a:prstGeom>
          <a:effectLst>
            <a:outerShdw blurRad="50800" dist="38100" dir="2700000" algn="tl" rotWithShape="0">
              <a:prstClr val="black">
                <a:alpha val="40000"/>
              </a:prstClr>
            </a:outerShdw>
          </a:effectLst>
        </p:spPr>
      </p:pic>
      <p:sp>
        <p:nvSpPr>
          <p:cNvPr id="16" name="Rectangle: Single Corner Rounded 15">
            <a:extLst>
              <a:ext uri="{FF2B5EF4-FFF2-40B4-BE49-F238E27FC236}">
                <a16:creationId xmlns:a16="http://schemas.microsoft.com/office/drawing/2014/main" id="{58E66373-D901-4AA3-9444-2321E9FC7C85}"/>
              </a:ext>
            </a:extLst>
          </p:cNvPr>
          <p:cNvSpPr/>
          <p:nvPr/>
        </p:nvSpPr>
        <p:spPr>
          <a:xfrm>
            <a:off x="3136605" y="1637414"/>
            <a:ext cx="2280684" cy="4603898"/>
          </a:xfrm>
          <a:prstGeom prst="round1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Single Corner Rounded 35">
            <a:extLst>
              <a:ext uri="{FF2B5EF4-FFF2-40B4-BE49-F238E27FC236}">
                <a16:creationId xmlns:a16="http://schemas.microsoft.com/office/drawing/2014/main" id="{2D312DE6-D6BE-4894-9516-11CEBD300913}"/>
              </a:ext>
            </a:extLst>
          </p:cNvPr>
          <p:cNvSpPr/>
          <p:nvPr/>
        </p:nvSpPr>
        <p:spPr>
          <a:xfrm>
            <a:off x="5883348" y="1637414"/>
            <a:ext cx="2280684" cy="4603898"/>
          </a:xfrm>
          <a:prstGeom prst="round1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Single Corner Rounded 37">
            <a:extLst>
              <a:ext uri="{FF2B5EF4-FFF2-40B4-BE49-F238E27FC236}">
                <a16:creationId xmlns:a16="http://schemas.microsoft.com/office/drawing/2014/main" id="{9DB82A52-090A-4CA3-A8EF-2278E1185767}"/>
              </a:ext>
            </a:extLst>
          </p:cNvPr>
          <p:cNvSpPr/>
          <p:nvPr/>
        </p:nvSpPr>
        <p:spPr>
          <a:xfrm>
            <a:off x="8624255" y="1637414"/>
            <a:ext cx="2280684" cy="4603898"/>
          </a:xfrm>
          <a:prstGeom prst="round1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D2265AA-A737-4FE6-B977-0668B187D364}"/>
              </a:ext>
            </a:extLst>
          </p:cNvPr>
          <p:cNvSpPr txBox="1"/>
          <p:nvPr/>
        </p:nvSpPr>
        <p:spPr>
          <a:xfrm>
            <a:off x="3230004" y="1765005"/>
            <a:ext cx="2000693"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High School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Students: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Must include grades 9-11</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Must include 12</a:t>
            </a:r>
            <a:r>
              <a:rPr kumimoji="0" lang="en-US" sz="20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th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grade fall term grades (usually ready in Jan/Feb) </a:t>
            </a:r>
          </a:p>
        </p:txBody>
      </p:sp>
      <p:sp>
        <p:nvSpPr>
          <p:cNvPr id="39" name="TextBox 38">
            <a:extLst>
              <a:ext uri="{FF2B5EF4-FFF2-40B4-BE49-F238E27FC236}">
                <a16:creationId xmlns:a16="http://schemas.microsoft.com/office/drawing/2014/main" id="{083F9DA9-0B15-4B0D-BF9E-E7ABCF1DD76B}"/>
              </a:ext>
            </a:extLst>
          </p:cNvPr>
          <p:cNvSpPr txBox="1"/>
          <p:nvPr/>
        </p:nvSpPr>
        <p:spPr>
          <a:xfrm>
            <a:off x="5976750" y="1765005"/>
            <a:ext cx="2000693"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Black" panose="020B0A04020102020204" pitchFamily="34" charset="0"/>
                <a:ea typeface="+mn-ea"/>
                <a:cs typeface="+mn-cs"/>
              </a:rPr>
              <a:t>Home School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Black" panose="020B0A04020102020204" pitchFamily="34" charset="0"/>
                <a:ea typeface="+mn-ea"/>
                <a:cs typeface="+mn-cs"/>
              </a:rPr>
              <a:t>Students: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Black" panose="020B0A040201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See our website for additional instructions</a:t>
            </a:r>
          </a:p>
        </p:txBody>
      </p:sp>
      <p:sp>
        <p:nvSpPr>
          <p:cNvPr id="40" name="TextBox 39">
            <a:extLst>
              <a:ext uri="{FF2B5EF4-FFF2-40B4-BE49-F238E27FC236}">
                <a16:creationId xmlns:a16="http://schemas.microsoft.com/office/drawing/2014/main" id="{CE6D6070-DAD9-4387-B114-EB8DFACA1F39}"/>
              </a:ext>
            </a:extLst>
          </p:cNvPr>
          <p:cNvSpPr txBox="1"/>
          <p:nvPr/>
        </p:nvSpPr>
        <p:spPr>
          <a:xfrm>
            <a:off x="8764250" y="1765005"/>
            <a:ext cx="2000693"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College Students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Transcript must include all classes through fall term </a:t>
            </a:r>
          </a:p>
        </p:txBody>
      </p:sp>
    </p:spTree>
    <p:extLst>
      <p:ext uri="{BB962C8B-B14F-4D97-AF65-F5344CB8AC3E}">
        <p14:creationId xmlns:p14="http://schemas.microsoft.com/office/powerpoint/2010/main" val="2008012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Diagonal Corners Rounded 26">
            <a:extLst>
              <a:ext uri="{FF2B5EF4-FFF2-40B4-BE49-F238E27FC236}">
                <a16:creationId xmlns:a16="http://schemas.microsoft.com/office/drawing/2014/main" id="{C31DE809-760E-48F0-AE17-FCA4D96AD21A}"/>
              </a:ext>
            </a:extLst>
          </p:cNvPr>
          <p:cNvSpPr/>
          <p:nvPr/>
        </p:nvSpPr>
        <p:spPr>
          <a:xfrm>
            <a:off x="529389" y="1239252"/>
            <a:ext cx="3915171" cy="5342021"/>
          </a:xfrm>
          <a:prstGeom prst="round2DiagRect">
            <a:avLst/>
          </a:prstGeom>
          <a:solidFill>
            <a:schemeClr val="accent3"/>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96A3CB39-898C-43C1-B365-F7200B30BCD4}"/>
              </a:ext>
            </a:extLst>
          </p:cNvPr>
          <p:cNvGrpSpPr/>
          <p:nvPr/>
        </p:nvGrpSpPr>
        <p:grpSpPr>
          <a:xfrm>
            <a:off x="697482" y="686302"/>
            <a:ext cx="3578984" cy="6447919"/>
            <a:chOff x="4379495" y="694617"/>
            <a:chExt cx="3578984" cy="6447919"/>
          </a:xfrm>
        </p:grpSpPr>
        <p:sp>
          <p:nvSpPr>
            <p:cNvPr id="21" name="TextBox 20">
              <a:extLst>
                <a:ext uri="{FF2B5EF4-FFF2-40B4-BE49-F238E27FC236}">
                  <a16:creationId xmlns:a16="http://schemas.microsoft.com/office/drawing/2014/main" id="{24EDA8D5-8E61-4E12-99DA-55E3AC4C13C2}"/>
                </a:ext>
              </a:extLst>
            </p:cNvPr>
            <p:cNvSpPr txBox="1"/>
            <p:nvPr/>
          </p:nvSpPr>
          <p:spPr>
            <a:xfrm>
              <a:off x="4379495" y="694617"/>
              <a:ext cx="3578984" cy="6447919"/>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1300" b="0" i="0" u="none" strike="noStrike" kern="1200" cap="none" spc="0" normalizeH="0" baseline="0" noProof="0" dirty="0">
                  <a:ln>
                    <a:noFill/>
                  </a:ln>
                  <a:solidFill>
                    <a:srgbClr val="0E7973"/>
                  </a:solidFill>
                  <a:effectLst/>
                  <a:uLnTx/>
                  <a:uFillTx/>
                  <a:latin typeface="Arial Black" panose="020B0A04020102020204" pitchFamily="34" charset="0"/>
                  <a:ea typeface="+mn-ea"/>
                  <a:cs typeface="+mn-cs"/>
                </a:rPr>
                <a:t>$</a:t>
              </a:r>
            </a:p>
          </p:txBody>
        </p:sp>
        <p:pic>
          <p:nvPicPr>
            <p:cNvPr id="22" name="Graphic 21" descr="School boy with solid fill">
              <a:extLst>
                <a:ext uri="{FF2B5EF4-FFF2-40B4-BE49-F238E27FC236}">
                  <a16:creationId xmlns:a16="http://schemas.microsoft.com/office/drawing/2014/main" id="{1D51D1C7-AB8F-4D89-BD87-BFBC2A8C9A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0353" y="2245071"/>
              <a:ext cx="822960" cy="822960"/>
            </a:xfrm>
            <a:prstGeom prst="rect">
              <a:avLst/>
            </a:prstGeom>
          </p:spPr>
        </p:pic>
        <p:pic>
          <p:nvPicPr>
            <p:cNvPr id="23" name="Graphic 22" descr="Pencil with solid fill">
              <a:extLst>
                <a:ext uri="{FF2B5EF4-FFF2-40B4-BE49-F238E27FC236}">
                  <a16:creationId xmlns:a16="http://schemas.microsoft.com/office/drawing/2014/main" id="{9B038AD3-CA70-4E6A-B425-D47AD41FF4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802376">
              <a:off x="4980537" y="4593430"/>
              <a:ext cx="822960" cy="822960"/>
            </a:xfrm>
            <a:prstGeom prst="rect">
              <a:avLst/>
            </a:prstGeom>
          </p:spPr>
        </p:pic>
        <p:pic>
          <p:nvPicPr>
            <p:cNvPr id="24" name="Graphic 23" descr="Checklist with solid fill">
              <a:extLst>
                <a:ext uri="{FF2B5EF4-FFF2-40B4-BE49-F238E27FC236}">
                  <a16:creationId xmlns:a16="http://schemas.microsoft.com/office/drawing/2014/main" id="{4AB8A500-6253-4B13-AB37-522A9908C4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719046">
              <a:off x="6652750" y="4821873"/>
              <a:ext cx="731520" cy="731520"/>
            </a:xfrm>
            <a:prstGeom prst="rect">
              <a:avLst/>
            </a:prstGeom>
          </p:spPr>
        </p:pic>
        <p:pic>
          <p:nvPicPr>
            <p:cNvPr id="25" name="Graphic 24" descr="Climbing with solid fill">
              <a:extLst>
                <a:ext uri="{FF2B5EF4-FFF2-40B4-BE49-F238E27FC236}">
                  <a16:creationId xmlns:a16="http://schemas.microsoft.com/office/drawing/2014/main" id="{6D8DFC5A-E8DA-4DFA-A72A-D6EDEDF0EE8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22163" y="3625199"/>
              <a:ext cx="730463" cy="730463"/>
            </a:xfrm>
            <a:prstGeom prst="rect">
              <a:avLst/>
            </a:prstGeom>
          </p:spPr>
        </p:pic>
        <p:pic>
          <p:nvPicPr>
            <p:cNvPr id="26" name="Graphic 25" descr="Miscellaneous with solid fill">
              <a:extLst>
                <a:ext uri="{FF2B5EF4-FFF2-40B4-BE49-F238E27FC236}">
                  <a16:creationId xmlns:a16="http://schemas.microsoft.com/office/drawing/2014/main" id="{700D41A7-51E1-464C-A621-58419B5ECAD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22163" y="2023209"/>
              <a:ext cx="914400" cy="914400"/>
            </a:xfrm>
            <a:prstGeom prst="rect">
              <a:avLst/>
            </a:prstGeom>
          </p:spPr>
        </p:pic>
      </p:grpSp>
      <p:grpSp>
        <p:nvGrpSpPr>
          <p:cNvPr id="28" name="Group 27">
            <a:extLst>
              <a:ext uri="{FF2B5EF4-FFF2-40B4-BE49-F238E27FC236}">
                <a16:creationId xmlns:a16="http://schemas.microsoft.com/office/drawing/2014/main" id="{D2C58BB9-FAD9-4AB1-ACCF-016DC2C9E1E4}"/>
              </a:ext>
            </a:extLst>
          </p:cNvPr>
          <p:cNvGrpSpPr/>
          <p:nvPr/>
        </p:nvGrpSpPr>
        <p:grpSpPr>
          <a:xfrm>
            <a:off x="413908" y="218647"/>
            <a:ext cx="7206094" cy="935309"/>
            <a:chOff x="838200" y="339436"/>
            <a:chExt cx="4793827" cy="935309"/>
          </a:xfrm>
        </p:grpSpPr>
        <p:sp>
          <p:nvSpPr>
            <p:cNvPr id="29" name="TextBox 28">
              <a:extLst>
                <a:ext uri="{FF2B5EF4-FFF2-40B4-BE49-F238E27FC236}">
                  <a16:creationId xmlns:a16="http://schemas.microsoft.com/office/drawing/2014/main" id="{3B217A16-7144-4433-9CFB-C5ED53F57716}"/>
                </a:ext>
              </a:extLst>
            </p:cNvPr>
            <p:cNvSpPr txBox="1"/>
            <p:nvPr/>
          </p:nvSpPr>
          <p:spPr>
            <a:xfrm>
              <a:off x="838200" y="339436"/>
              <a:ext cx="399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rPr>
                <a:t>all about the OSAC Scholarship Application</a:t>
              </a:r>
            </a:p>
          </p:txBody>
        </p:sp>
        <p:sp>
          <p:nvSpPr>
            <p:cNvPr id="30" name="TextBox 29">
              <a:extLst>
                <a:ext uri="{FF2B5EF4-FFF2-40B4-BE49-F238E27FC236}">
                  <a16:creationId xmlns:a16="http://schemas.microsoft.com/office/drawing/2014/main" id="{2D9EF312-42E3-4245-96CB-F22CA02B087A}"/>
                </a:ext>
              </a:extLst>
            </p:cNvPr>
            <p:cNvSpPr txBox="1"/>
            <p:nvPr/>
          </p:nvSpPr>
          <p:spPr>
            <a:xfrm>
              <a:off x="838200" y="566859"/>
              <a:ext cx="47938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Personal </a:t>
              </a:r>
              <a:r>
                <a:rPr kumimoji="0" lang="en-US" sz="4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Statements</a:t>
              </a:r>
              <a:endParaRPr kumimoji="0" lang="en-US" sz="5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grpSp>
      <p:sp>
        <p:nvSpPr>
          <p:cNvPr id="31" name="TextBox 30">
            <a:extLst>
              <a:ext uri="{FF2B5EF4-FFF2-40B4-BE49-F238E27FC236}">
                <a16:creationId xmlns:a16="http://schemas.microsoft.com/office/drawing/2014/main" id="{CE4EB199-541A-4259-BF96-D2FD1AF9875C}"/>
              </a:ext>
            </a:extLst>
          </p:cNvPr>
          <p:cNvSpPr txBox="1"/>
          <p:nvPr/>
        </p:nvSpPr>
        <p:spPr>
          <a:xfrm>
            <a:off x="5486162" y="1153956"/>
            <a:ext cx="600835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Details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3 required essays, 1 optional essay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250 words per essay</a:t>
            </a:r>
          </a:p>
        </p:txBody>
      </p:sp>
      <p:sp>
        <p:nvSpPr>
          <p:cNvPr id="33" name="TextBox 32">
            <a:extLst>
              <a:ext uri="{FF2B5EF4-FFF2-40B4-BE49-F238E27FC236}">
                <a16:creationId xmlns:a16="http://schemas.microsoft.com/office/drawing/2014/main" id="{03C162C9-96C1-47F3-B1B2-59E4BA147B12}"/>
              </a:ext>
            </a:extLst>
          </p:cNvPr>
          <p:cNvSpPr txBox="1"/>
          <p:nvPr/>
        </p:nvSpPr>
        <p:spPr>
          <a:xfrm>
            <a:off x="5510702" y="2429588"/>
            <a:ext cx="599608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Fact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Statements are designed for you to tell a complete picture of yourself</a:t>
            </a:r>
          </a:p>
        </p:txBody>
      </p:sp>
      <p:sp>
        <p:nvSpPr>
          <p:cNvPr id="35" name="TextBox 34">
            <a:extLst>
              <a:ext uri="{FF2B5EF4-FFF2-40B4-BE49-F238E27FC236}">
                <a16:creationId xmlns:a16="http://schemas.microsoft.com/office/drawing/2014/main" id="{5DCEAB2F-AC3A-432B-A9BD-332827C21943}"/>
              </a:ext>
            </a:extLst>
          </p:cNvPr>
          <p:cNvSpPr txBox="1"/>
          <p:nvPr/>
        </p:nvSpPr>
        <p:spPr>
          <a:xfrm>
            <a:off x="5498432" y="3691657"/>
            <a:ext cx="5565227"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Myth</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“You need to have a traumatic experience” </a:t>
            </a:r>
            <a:r>
              <a:rPr kumimoji="0" lang="en-US" sz="2000" b="0" u="none" strike="noStrike" kern="1200" cap="none" spc="0" normalizeH="0" baseline="0" noProof="0" dirty="0">
                <a:ln>
                  <a:noFill/>
                </a:ln>
                <a:solidFill>
                  <a:prstClr val="black"/>
                </a:solidFill>
                <a:effectLst/>
                <a:uLnTx/>
                <a:uFillTx/>
                <a:latin typeface="Calibri" panose="020F0502020204030204"/>
                <a:ea typeface="+mn-ea"/>
                <a:cs typeface="+mn-cs"/>
              </a:rPr>
              <a:t>for your application to stand out</a:t>
            </a:r>
            <a:endPar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Calibri" panose="020F0502020204030204"/>
              </a:rPr>
              <a:t>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hare your authentic experience!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p>
        </p:txBody>
      </p:sp>
      <p:sp>
        <p:nvSpPr>
          <p:cNvPr id="37" name="TextBox 36">
            <a:extLst>
              <a:ext uri="{FF2B5EF4-FFF2-40B4-BE49-F238E27FC236}">
                <a16:creationId xmlns:a16="http://schemas.microsoft.com/office/drawing/2014/main" id="{A38CEF33-B4F4-4300-98BC-27C4FDD36EC9}"/>
              </a:ext>
            </a:extLst>
          </p:cNvPr>
          <p:cNvSpPr txBox="1"/>
          <p:nvPr/>
        </p:nvSpPr>
        <p:spPr>
          <a:xfrm>
            <a:off x="5510702" y="5244262"/>
            <a:ext cx="556522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A476E"/>
                </a:solidFill>
                <a:effectLst/>
                <a:uLnTx/>
                <a:uFillTx/>
                <a:latin typeface="Arial Black" panose="020B0A04020102020204" pitchFamily="34" charset="0"/>
                <a:ea typeface="+mn-ea"/>
                <a:cs typeface="+mn-cs"/>
              </a:rPr>
              <a:t>Tip!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You may be able to use these statements for other scholarship applications!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Try not to repeat info like GPA</a:t>
            </a: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p>
        </p:txBody>
      </p:sp>
    </p:spTree>
    <p:extLst>
      <p:ext uri="{BB962C8B-B14F-4D97-AF65-F5344CB8AC3E}">
        <p14:creationId xmlns:p14="http://schemas.microsoft.com/office/powerpoint/2010/main" val="214712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03B083-4C05-4C5E-A0D8-A520F2F705F6}"/>
              </a:ext>
            </a:extLst>
          </p:cNvPr>
          <p:cNvGrpSpPr/>
          <p:nvPr/>
        </p:nvGrpSpPr>
        <p:grpSpPr>
          <a:xfrm>
            <a:off x="413908" y="218647"/>
            <a:ext cx="7206094" cy="935309"/>
            <a:chOff x="838200" y="339436"/>
            <a:chExt cx="4793827" cy="935309"/>
          </a:xfrm>
        </p:grpSpPr>
        <p:sp>
          <p:nvSpPr>
            <p:cNvPr id="3" name="TextBox 2">
              <a:extLst>
                <a:ext uri="{FF2B5EF4-FFF2-40B4-BE49-F238E27FC236}">
                  <a16:creationId xmlns:a16="http://schemas.microsoft.com/office/drawing/2014/main" id="{3F50B54D-B6D5-4225-A308-E6D83FCDFEE4}"/>
                </a:ext>
              </a:extLst>
            </p:cNvPr>
            <p:cNvSpPr txBox="1"/>
            <p:nvPr/>
          </p:nvSpPr>
          <p:spPr>
            <a:xfrm>
              <a:off x="838200" y="339436"/>
              <a:ext cx="399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rPr>
                <a:t>what are the personal statement</a:t>
              </a:r>
            </a:p>
          </p:txBody>
        </p:sp>
        <p:sp>
          <p:nvSpPr>
            <p:cNvPr id="4" name="TextBox 3">
              <a:extLst>
                <a:ext uri="{FF2B5EF4-FFF2-40B4-BE49-F238E27FC236}">
                  <a16:creationId xmlns:a16="http://schemas.microsoft.com/office/drawing/2014/main" id="{6AD3D877-B9A0-47D2-BABC-CF740C873BA8}"/>
                </a:ext>
              </a:extLst>
            </p:cNvPr>
            <p:cNvSpPr txBox="1"/>
            <p:nvPr/>
          </p:nvSpPr>
          <p:spPr>
            <a:xfrm>
              <a:off x="838200" y="566859"/>
              <a:ext cx="47938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Prompts</a:t>
              </a:r>
              <a:endParaRPr kumimoji="0" lang="en-US" sz="5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grpSp>
      <p:sp>
        <p:nvSpPr>
          <p:cNvPr id="5" name="Oval 4">
            <a:extLst>
              <a:ext uri="{FF2B5EF4-FFF2-40B4-BE49-F238E27FC236}">
                <a16:creationId xmlns:a16="http://schemas.microsoft.com/office/drawing/2014/main" id="{8A4E0523-7680-4021-B312-95C2529F04B7}"/>
              </a:ext>
            </a:extLst>
          </p:cNvPr>
          <p:cNvSpPr/>
          <p:nvPr/>
        </p:nvSpPr>
        <p:spPr>
          <a:xfrm>
            <a:off x="842211" y="1434588"/>
            <a:ext cx="1097280" cy="1097280"/>
          </a:xfrm>
          <a:prstGeom prst="ellipse">
            <a:avLst/>
          </a:prstGeom>
          <a:solidFill>
            <a:schemeClr val="accent3">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6" name="TextBox 5">
            <a:extLst>
              <a:ext uri="{FF2B5EF4-FFF2-40B4-BE49-F238E27FC236}">
                <a16:creationId xmlns:a16="http://schemas.microsoft.com/office/drawing/2014/main" id="{FB1C46EB-EBFC-4E97-983B-C3D829304DE4}"/>
              </a:ext>
            </a:extLst>
          </p:cNvPr>
          <p:cNvSpPr txBox="1"/>
          <p:nvPr/>
        </p:nvSpPr>
        <p:spPr>
          <a:xfrm>
            <a:off x="2095500" y="1629285"/>
            <a:ext cx="7632602"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Required:</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What are your specific educational plans and career goals and why? What motivates you to achieve them?</a:t>
            </a:r>
          </a:p>
        </p:txBody>
      </p:sp>
      <p:sp>
        <p:nvSpPr>
          <p:cNvPr id="8" name="TextBox 7">
            <a:extLst>
              <a:ext uri="{FF2B5EF4-FFF2-40B4-BE49-F238E27FC236}">
                <a16:creationId xmlns:a16="http://schemas.microsoft.com/office/drawing/2014/main" id="{9280521F-543E-4FF4-901D-282DE12304C9}"/>
              </a:ext>
            </a:extLst>
          </p:cNvPr>
          <p:cNvSpPr txBox="1"/>
          <p:nvPr/>
        </p:nvSpPr>
        <p:spPr>
          <a:xfrm>
            <a:off x="2095500" y="2742243"/>
            <a:ext cx="7632602" cy="984885"/>
          </a:xfrm>
          <a:prstGeom prst="rect">
            <a:avLst/>
          </a:prstGeom>
          <a:noFill/>
        </p:spPr>
        <p:txBody>
          <a:bodyPr wrap="square" rtlCol="0">
            <a:spAutoFit/>
          </a:bodyPr>
          <a:lstStyle/>
          <a:p>
            <a:pPr marL="231775" marR="0" lvl="0" indent="-231775"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Required:</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What have you done for your family, school or community, that you care about the most and why</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BEB2D86-4826-4A53-9DCB-252953B62A6D}"/>
              </a:ext>
            </a:extLst>
          </p:cNvPr>
          <p:cNvSpPr txBox="1"/>
          <p:nvPr/>
        </p:nvSpPr>
        <p:spPr>
          <a:xfrm>
            <a:off x="2095500" y="3911768"/>
            <a:ext cx="7632602" cy="1015663"/>
          </a:xfrm>
          <a:prstGeom prst="rect">
            <a:avLst/>
          </a:prstGeom>
          <a:noFill/>
        </p:spPr>
        <p:txBody>
          <a:bodyPr wrap="square" rtlCol="0">
            <a:spAutoFit/>
          </a:bodyPr>
          <a:lstStyle/>
          <a:p>
            <a:pPr marL="231775" marR="0" lvl="0" indent="-231775"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3.</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Required:</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Describe a personal accomplishment, impactful change, or experience that has occurred in your life. What skills and strengths were needed to respond and what did you learn about yourself.</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20BE075-DBFE-44B2-A421-3C1A4EF6D115}"/>
              </a:ext>
            </a:extLst>
          </p:cNvPr>
          <p:cNvSpPr txBox="1"/>
          <p:nvPr/>
        </p:nvSpPr>
        <p:spPr>
          <a:xfrm>
            <a:off x="2095500" y="5088491"/>
            <a:ext cx="9105900" cy="1631216"/>
          </a:xfrm>
          <a:prstGeom prst="rect">
            <a:avLst/>
          </a:prstGeom>
          <a:noFill/>
        </p:spPr>
        <p:txBody>
          <a:bodyPr wrap="square">
            <a:spAutoFit/>
          </a:bodyPr>
          <a:lstStyle/>
          <a:p>
            <a:pPr marL="231775" marR="0" lvl="0" indent="-231775"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4.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Optional:</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Is there any additional information you would like the selection committee members to know. This could include financial situations not reflected on the FAFSA/ORSAA or other information not covered in the application. This statement is not required and will not have any negative effect on the application if left blank</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720F7ED4-898D-49FC-B03F-F54BAB61D6CB}"/>
              </a:ext>
            </a:extLst>
          </p:cNvPr>
          <p:cNvSpPr/>
          <p:nvPr/>
        </p:nvSpPr>
        <p:spPr>
          <a:xfrm>
            <a:off x="839805" y="2655880"/>
            <a:ext cx="1097280" cy="1097280"/>
          </a:xfrm>
          <a:prstGeom prst="ellipse">
            <a:avLst/>
          </a:pr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14" name="Oval 13">
            <a:extLst>
              <a:ext uri="{FF2B5EF4-FFF2-40B4-BE49-F238E27FC236}">
                <a16:creationId xmlns:a16="http://schemas.microsoft.com/office/drawing/2014/main" id="{15EA5676-8951-4626-8473-AC6F9EA5679A}"/>
              </a:ext>
            </a:extLst>
          </p:cNvPr>
          <p:cNvSpPr/>
          <p:nvPr/>
        </p:nvSpPr>
        <p:spPr>
          <a:xfrm>
            <a:off x="839805" y="3877172"/>
            <a:ext cx="1097280" cy="1097280"/>
          </a:xfrm>
          <a:prstGeom prst="ellipse">
            <a:avLst/>
          </a:prstGeom>
          <a:solidFill>
            <a:schemeClr val="accent3">
              <a:lumMod val="60000"/>
              <a:lumOff val="4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15" name="Oval 14">
            <a:extLst>
              <a:ext uri="{FF2B5EF4-FFF2-40B4-BE49-F238E27FC236}">
                <a16:creationId xmlns:a16="http://schemas.microsoft.com/office/drawing/2014/main" id="{822B32E0-F5B8-4A38-AF41-8FB74F827919}"/>
              </a:ext>
            </a:extLst>
          </p:cNvPr>
          <p:cNvSpPr/>
          <p:nvPr/>
        </p:nvSpPr>
        <p:spPr>
          <a:xfrm>
            <a:off x="839805" y="5098464"/>
            <a:ext cx="1097280" cy="1097280"/>
          </a:xfrm>
          <a:prstGeom prst="ellipse">
            <a:avLst/>
          </a:prstGeom>
          <a:solidFill>
            <a:schemeClr val="accent3">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pic>
        <p:nvPicPr>
          <p:cNvPr id="9" name="Graphic 8" descr="Signature with solid fill">
            <a:extLst>
              <a:ext uri="{FF2B5EF4-FFF2-40B4-BE49-F238E27FC236}">
                <a16:creationId xmlns:a16="http://schemas.microsoft.com/office/drawing/2014/main" id="{BFD88F5B-2A1D-464E-BE85-F4E7DDFD6E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6965" y="1536619"/>
            <a:ext cx="822960" cy="822960"/>
          </a:xfrm>
          <a:prstGeom prst="rect">
            <a:avLst/>
          </a:prstGeom>
        </p:spPr>
      </p:pic>
      <p:pic>
        <p:nvPicPr>
          <p:cNvPr id="16" name="Graphic 15" descr="Signature with solid fill">
            <a:extLst>
              <a:ext uri="{FF2B5EF4-FFF2-40B4-BE49-F238E27FC236}">
                <a16:creationId xmlns:a16="http://schemas.microsoft.com/office/drawing/2014/main" id="{A95304CC-7AFE-4E45-A171-436B917208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8102" y="2823205"/>
            <a:ext cx="822960" cy="822960"/>
          </a:xfrm>
          <a:prstGeom prst="rect">
            <a:avLst/>
          </a:prstGeom>
        </p:spPr>
      </p:pic>
      <p:pic>
        <p:nvPicPr>
          <p:cNvPr id="17" name="Graphic 16" descr="Signature with solid fill">
            <a:extLst>
              <a:ext uri="{FF2B5EF4-FFF2-40B4-BE49-F238E27FC236}">
                <a16:creationId xmlns:a16="http://schemas.microsoft.com/office/drawing/2014/main" id="{CCDE4230-8385-4B9F-A487-CD4DECB61C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8102" y="4008119"/>
            <a:ext cx="822960" cy="822960"/>
          </a:xfrm>
          <a:prstGeom prst="rect">
            <a:avLst/>
          </a:prstGeom>
        </p:spPr>
      </p:pic>
      <p:pic>
        <p:nvPicPr>
          <p:cNvPr id="18" name="Graphic 17" descr="Signature with solid fill">
            <a:extLst>
              <a:ext uri="{FF2B5EF4-FFF2-40B4-BE49-F238E27FC236}">
                <a16:creationId xmlns:a16="http://schemas.microsoft.com/office/drawing/2014/main" id="{9E115A80-23F8-4A52-A641-CB11519F91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0600" y="5255084"/>
            <a:ext cx="822960" cy="822960"/>
          </a:xfrm>
          <a:prstGeom prst="rect">
            <a:avLst/>
          </a:prstGeom>
        </p:spPr>
      </p:pic>
    </p:spTree>
    <p:extLst>
      <p:ext uri="{BB962C8B-B14F-4D97-AF65-F5344CB8AC3E}">
        <p14:creationId xmlns:p14="http://schemas.microsoft.com/office/powerpoint/2010/main" val="10997304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Diagonal Corners Rounded 26">
            <a:extLst>
              <a:ext uri="{FF2B5EF4-FFF2-40B4-BE49-F238E27FC236}">
                <a16:creationId xmlns:a16="http://schemas.microsoft.com/office/drawing/2014/main" id="{C31DE809-760E-48F0-AE17-FCA4D96AD21A}"/>
              </a:ext>
            </a:extLst>
          </p:cNvPr>
          <p:cNvSpPr/>
          <p:nvPr/>
        </p:nvSpPr>
        <p:spPr>
          <a:xfrm>
            <a:off x="529389" y="1239252"/>
            <a:ext cx="3915171" cy="5342021"/>
          </a:xfrm>
          <a:prstGeom prst="round2DiagRect">
            <a:avLst/>
          </a:prstGeom>
          <a:solidFill>
            <a:schemeClr val="accent3"/>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96A3CB39-898C-43C1-B365-F7200B30BCD4}"/>
              </a:ext>
            </a:extLst>
          </p:cNvPr>
          <p:cNvGrpSpPr/>
          <p:nvPr/>
        </p:nvGrpSpPr>
        <p:grpSpPr>
          <a:xfrm>
            <a:off x="697482" y="686302"/>
            <a:ext cx="3578984" cy="6447919"/>
            <a:chOff x="4379495" y="694617"/>
            <a:chExt cx="3578984" cy="6447919"/>
          </a:xfrm>
        </p:grpSpPr>
        <p:sp>
          <p:nvSpPr>
            <p:cNvPr id="21" name="TextBox 20">
              <a:extLst>
                <a:ext uri="{FF2B5EF4-FFF2-40B4-BE49-F238E27FC236}">
                  <a16:creationId xmlns:a16="http://schemas.microsoft.com/office/drawing/2014/main" id="{24EDA8D5-8E61-4E12-99DA-55E3AC4C13C2}"/>
                </a:ext>
              </a:extLst>
            </p:cNvPr>
            <p:cNvSpPr txBox="1"/>
            <p:nvPr/>
          </p:nvSpPr>
          <p:spPr>
            <a:xfrm>
              <a:off x="4379495" y="694617"/>
              <a:ext cx="3578984" cy="6447919"/>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1300" b="0" i="0" u="none" strike="noStrike" kern="1200" cap="none" spc="0" normalizeH="0" baseline="0" noProof="0" dirty="0">
                  <a:ln>
                    <a:noFill/>
                  </a:ln>
                  <a:solidFill>
                    <a:srgbClr val="0E7973"/>
                  </a:solidFill>
                  <a:effectLst/>
                  <a:uLnTx/>
                  <a:uFillTx/>
                  <a:latin typeface="Arial Black" panose="020B0A04020102020204" pitchFamily="34" charset="0"/>
                  <a:ea typeface="+mn-ea"/>
                  <a:cs typeface="+mn-cs"/>
                </a:rPr>
                <a:t>$</a:t>
              </a:r>
            </a:p>
          </p:txBody>
        </p:sp>
        <p:pic>
          <p:nvPicPr>
            <p:cNvPr id="22" name="Graphic 21" descr="School boy with solid fill">
              <a:extLst>
                <a:ext uri="{FF2B5EF4-FFF2-40B4-BE49-F238E27FC236}">
                  <a16:creationId xmlns:a16="http://schemas.microsoft.com/office/drawing/2014/main" id="{1D51D1C7-AB8F-4D89-BD87-BFBC2A8C9A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0353" y="2245071"/>
              <a:ext cx="822960" cy="822960"/>
            </a:xfrm>
            <a:prstGeom prst="rect">
              <a:avLst/>
            </a:prstGeom>
          </p:spPr>
        </p:pic>
        <p:pic>
          <p:nvPicPr>
            <p:cNvPr id="23" name="Graphic 22" descr="Pencil with solid fill">
              <a:extLst>
                <a:ext uri="{FF2B5EF4-FFF2-40B4-BE49-F238E27FC236}">
                  <a16:creationId xmlns:a16="http://schemas.microsoft.com/office/drawing/2014/main" id="{9B038AD3-CA70-4E6A-B425-D47AD41FF4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802376">
              <a:off x="4980537" y="4593430"/>
              <a:ext cx="822960" cy="822960"/>
            </a:xfrm>
            <a:prstGeom prst="rect">
              <a:avLst/>
            </a:prstGeom>
          </p:spPr>
        </p:pic>
        <p:pic>
          <p:nvPicPr>
            <p:cNvPr id="24" name="Graphic 23" descr="Checklist with solid fill">
              <a:extLst>
                <a:ext uri="{FF2B5EF4-FFF2-40B4-BE49-F238E27FC236}">
                  <a16:creationId xmlns:a16="http://schemas.microsoft.com/office/drawing/2014/main" id="{4AB8A500-6253-4B13-AB37-522A9908C4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719046">
              <a:off x="6652750" y="4821873"/>
              <a:ext cx="731520" cy="731520"/>
            </a:xfrm>
            <a:prstGeom prst="rect">
              <a:avLst/>
            </a:prstGeom>
          </p:spPr>
        </p:pic>
        <p:pic>
          <p:nvPicPr>
            <p:cNvPr id="25" name="Graphic 24" descr="Climbing with solid fill">
              <a:extLst>
                <a:ext uri="{FF2B5EF4-FFF2-40B4-BE49-F238E27FC236}">
                  <a16:creationId xmlns:a16="http://schemas.microsoft.com/office/drawing/2014/main" id="{6D8DFC5A-E8DA-4DFA-A72A-D6EDEDF0EE8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22163" y="3625199"/>
              <a:ext cx="730463" cy="730463"/>
            </a:xfrm>
            <a:prstGeom prst="rect">
              <a:avLst/>
            </a:prstGeom>
          </p:spPr>
        </p:pic>
        <p:pic>
          <p:nvPicPr>
            <p:cNvPr id="26" name="Graphic 25" descr="Miscellaneous with solid fill">
              <a:extLst>
                <a:ext uri="{FF2B5EF4-FFF2-40B4-BE49-F238E27FC236}">
                  <a16:creationId xmlns:a16="http://schemas.microsoft.com/office/drawing/2014/main" id="{700D41A7-51E1-464C-A621-58419B5ECAD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22163" y="2023209"/>
              <a:ext cx="914400" cy="914400"/>
            </a:xfrm>
            <a:prstGeom prst="rect">
              <a:avLst/>
            </a:prstGeom>
          </p:spPr>
        </p:pic>
      </p:grpSp>
      <p:grpSp>
        <p:nvGrpSpPr>
          <p:cNvPr id="28" name="Group 27">
            <a:extLst>
              <a:ext uri="{FF2B5EF4-FFF2-40B4-BE49-F238E27FC236}">
                <a16:creationId xmlns:a16="http://schemas.microsoft.com/office/drawing/2014/main" id="{D2C58BB9-FAD9-4AB1-ACCF-016DC2C9E1E4}"/>
              </a:ext>
            </a:extLst>
          </p:cNvPr>
          <p:cNvGrpSpPr/>
          <p:nvPr/>
        </p:nvGrpSpPr>
        <p:grpSpPr>
          <a:xfrm>
            <a:off x="413908" y="218647"/>
            <a:ext cx="7206094" cy="935309"/>
            <a:chOff x="838200" y="339436"/>
            <a:chExt cx="4793827" cy="935309"/>
          </a:xfrm>
        </p:grpSpPr>
        <p:sp>
          <p:nvSpPr>
            <p:cNvPr id="29" name="TextBox 28">
              <a:extLst>
                <a:ext uri="{FF2B5EF4-FFF2-40B4-BE49-F238E27FC236}">
                  <a16:creationId xmlns:a16="http://schemas.microsoft.com/office/drawing/2014/main" id="{3B217A16-7144-4433-9CFB-C5ED53F57716}"/>
                </a:ext>
              </a:extLst>
            </p:cNvPr>
            <p:cNvSpPr txBox="1"/>
            <p:nvPr/>
          </p:nvSpPr>
          <p:spPr>
            <a:xfrm>
              <a:off x="838200" y="339436"/>
              <a:ext cx="399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rPr>
                <a:t>all about the OSAC Scholarship Application</a:t>
              </a:r>
            </a:p>
          </p:txBody>
        </p:sp>
        <p:sp>
          <p:nvSpPr>
            <p:cNvPr id="30" name="TextBox 29">
              <a:extLst>
                <a:ext uri="{FF2B5EF4-FFF2-40B4-BE49-F238E27FC236}">
                  <a16:creationId xmlns:a16="http://schemas.microsoft.com/office/drawing/2014/main" id="{2D9EF312-42E3-4245-96CB-F22CA02B087A}"/>
                </a:ext>
              </a:extLst>
            </p:cNvPr>
            <p:cNvSpPr txBox="1"/>
            <p:nvPr/>
          </p:nvSpPr>
          <p:spPr>
            <a:xfrm>
              <a:off x="838200" y="566859"/>
              <a:ext cx="47938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Activities </a:t>
              </a:r>
              <a:r>
                <a:rPr kumimoji="0" lang="en-US" sz="4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Chart</a:t>
              </a:r>
              <a:endParaRPr kumimoji="0" lang="en-US" sz="5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grpSp>
      <p:sp>
        <p:nvSpPr>
          <p:cNvPr id="31" name="TextBox 30">
            <a:extLst>
              <a:ext uri="{FF2B5EF4-FFF2-40B4-BE49-F238E27FC236}">
                <a16:creationId xmlns:a16="http://schemas.microsoft.com/office/drawing/2014/main" id="{CE4EB199-541A-4259-BF96-D2FD1AF9875C}"/>
              </a:ext>
            </a:extLst>
          </p:cNvPr>
          <p:cNvSpPr txBox="1"/>
          <p:nvPr/>
        </p:nvSpPr>
        <p:spPr>
          <a:xfrm>
            <a:off x="5486162" y="1153956"/>
            <a:ext cx="6008356" cy="3847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Details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You are limited to 20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Include: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Dates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Hours logged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Responsibilities accomplished for each activity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Include: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School activities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Volunteering (community and family)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Paid work history</a:t>
            </a:r>
          </a:p>
        </p:txBody>
      </p:sp>
      <p:sp>
        <p:nvSpPr>
          <p:cNvPr id="37" name="TextBox 36">
            <a:extLst>
              <a:ext uri="{FF2B5EF4-FFF2-40B4-BE49-F238E27FC236}">
                <a16:creationId xmlns:a16="http://schemas.microsoft.com/office/drawing/2014/main" id="{A38CEF33-B4F4-4300-98BC-27C4FDD36EC9}"/>
              </a:ext>
            </a:extLst>
          </p:cNvPr>
          <p:cNvSpPr txBox="1"/>
          <p:nvPr/>
        </p:nvSpPr>
        <p:spPr>
          <a:xfrm>
            <a:off x="5498432" y="5411450"/>
            <a:ext cx="556522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A476E"/>
                </a:solidFill>
                <a:effectLst/>
                <a:uLnTx/>
                <a:uFillTx/>
                <a:latin typeface="Arial Black" panose="020B0A04020102020204" pitchFamily="34" charset="0"/>
                <a:ea typeface="+mn-ea"/>
                <a:cs typeface="+mn-cs"/>
              </a:rPr>
              <a:t>Tip!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Try and include a mix of activities that help you look well-rounded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p>
        </p:txBody>
      </p:sp>
    </p:spTree>
    <p:extLst>
      <p:ext uri="{BB962C8B-B14F-4D97-AF65-F5344CB8AC3E}">
        <p14:creationId xmlns:p14="http://schemas.microsoft.com/office/powerpoint/2010/main" val="582437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3E5D083-4A4C-4A3B-B124-161F4EEE0D35}"/>
              </a:ext>
            </a:extLst>
          </p:cNvPr>
          <p:cNvGrpSpPr/>
          <p:nvPr/>
        </p:nvGrpSpPr>
        <p:grpSpPr>
          <a:xfrm>
            <a:off x="423533" y="183029"/>
            <a:ext cx="7206094" cy="939449"/>
            <a:chOff x="844603" y="342319"/>
            <a:chExt cx="4793827" cy="939449"/>
          </a:xfrm>
        </p:grpSpPr>
        <p:sp>
          <p:nvSpPr>
            <p:cNvPr id="3" name="TextBox 2">
              <a:extLst>
                <a:ext uri="{FF2B5EF4-FFF2-40B4-BE49-F238E27FC236}">
                  <a16:creationId xmlns:a16="http://schemas.microsoft.com/office/drawing/2014/main" id="{4E693E7E-0710-423B-81FB-9FA3212BAFD6}"/>
                </a:ext>
              </a:extLst>
            </p:cNvPr>
            <p:cNvSpPr txBox="1"/>
            <p:nvPr/>
          </p:nvSpPr>
          <p:spPr>
            <a:xfrm>
              <a:off x="844603" y="342319"/>
              <a:ext cx="399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4"/>
                  </a:solidFill>
                  <a:latin typeface="Arial" panose="020B0604020202020204" pitchFamily="34" charset="0"/>
                  <a:cs typeface="Arial" panose="020B0604020202020204" pitchFamily="34" charset="0"/>
                </a:rPr>
                <a:t>a</a:t>
              </a:r>
              <a:r>
                <a:rPr kumimoji="0" lang="en-US" sz="2000" b="0" i="0" u="none" strike="noStrike" kern="1200" cap="none" spc="0" normalizeH="0" baseline="0" noProof="0" dirty="0" err="1">
                  <a:ln>
                    <a:noFill/>
                  </a:ln>
                  <a:solidFill>
                    <a:schemeClr val="accent4"/>
                  </a:solidFill>
                  <a:effectLst/>
                  <a:uLnTx/>
                  <a:uFillTx/>
                  <a:latin typeface="Arial" panose="020B0604020202020204" pitchFamily="34" charset="0"/>
                  <a:ea typeface="+mn-ea"/>
                  <a:cs typeface="Arial" panose="020B0604020202020204" pitchFamily="34" charset="0"/>
                </a:rPr>
                <a:t>pplication</a:t>
              </a:r>
              <a:r>
                <a:rPr kumimoji="0" lang="en-US" sz="2000" b="0"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rPr>
                <a:t> tips</a:t>
              </a:r>
            </a:p>
          </p:txBody>
        </p:sp>
        <p:sp>
          <p:nvSpPr>
            <p:cNvPr id="4" name="TextBox 3">
              <a:extLst>
                <a:ext uri="{FF2B5EF4-FFF2-40B4-BE49-F238E27FC236}">
                  <a16:creationId xmlns:a16="http://schemas.microsoft.com/office/drawing/2014/main" id="{F48936E9-21E3-4A33-B26A-40B0F9C633DD}"/>
                </a:ext>
              </a:extLst>
            </p:cNvPr>
            <p:cNvSpPr txBox="1"/>
            <p:nvPr/>
          </p:nvSpPr>
          <p:spPr>
            <a:xfrm>
              <a:off x="844603" y="573882"/>
              <a:ext cx="47938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Telling </a:t>
              </a:r>
              <a:r>
                <a:rPr kumimoji="0" lang="en-US" sz="4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Your Story</a:t>
              </a:r>
              <a:endParaRPr kumimoji="0" lang="en-US" sz="5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grpSp>
      <p:pic>
        <p:nvPicPr>
          <p:cNvPr id="6" name="Picture 5" descr="Person wearing yellow">
            <a:extLst>
              <a:ext uri="{FF2B5EF4-FFF2-40B4-BE49-F238E27FC236}">
                <a16:creationId xmlns:a16="http://schemas.microsoft.com/office/drawing/2014/main" id="{EADBD1E0-BF71-4D58-A170-FF0585E1E0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42007" y="985846"/>
            <a:ext cx="2286000" cy="2286000"/>
          </a:xfrm>
          <a:prstGeom prst="ellipse">
            <a:avLst/>
          </a:prstGeom>
          <a:effectLst>
            <a:outerShdw blurRad="50800" dist="38100" dir="5400000" algn="t" rotWithShape="0">
              <a:prstClr val="black">
                <a:alpha val="40000"/>
              </a:prstClr>
            </a:outerShdw>
          </a:effectLst>
        </p:spPr>
      </p:pic>
      <p:pic>
        <p:nvPicPr>
          <p:cNvPr id="8" name="Picture 7" descr="Young woman thinking">
            <a:extLst>
              <a:ext uri="{FF2B5EF4-FFF2-40B4-BE49-F238E27FC236}">
                <a16:creationId xmlns:a16="http://schemas.microsoft.com/office/drawing/2014/main" id="{846BF028-6E1D-4CDF-BA5B-32131F405D5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439143">
            <a:off x="1978306" y="4472083"/>
            <a:ext cx="2286000" cy="2286000"/>
          </a:xfrm>
          <a:prstGeom prst="ellipse">
            <a:avLst/>
          </a:prstGeom>
          <a:effectLst>
            <a:outerShdw blurRad="50800" dist="38100" dir="5400000" algn="t" rotWithShape="0">
              <a:prstClr val="black">
                <a:alpha val="40000"/>
              </a:prstClr>
            </a:outerShdw>
          </a:effectLst>
        </p:spPr>
      </p:pic>
      <p:pic>
        <p:nvPicPr>
          <p:cNvPr id="10" name="Picture 9" descr="Man wearing white shirt and yellow sweater">
            <a:extLst>
              <a:ext uri="{FF2B5EF4-FFF2-40B4-BE49-F238E27FC236}">
                <a16:creationId xmlns:a16="http://schemas.microsoft.com/office/drawing/2014/main" id="{80C148E1-3158-47B5-9F3B-1135814E2C1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67869" y="3628451"/>
            <a:ext cx="2286000" cy="2286000"/>
          </a:xfrm>
          <a:prstGeom prst="ellipse">
            <a:avLst/>
          </a:prstGeom>
          <a:effectLst>
            <a:outerShdw blurRad="50800" dist="38100" dir="5400000" algn="t" rotWithShape="0">
              <a:prstClr val="black">
                <a:alpha val="40000"/>
              </a:prstClr>
            </a:outerShdw>
          </a:effectLst>
        </p:spPr>
      </p:pic>
      <p:pic>
        <p:nvPicPr>
          <p:cNvPr id="13" name="Picture 12" descr="Man wearing a yellow shirt">
            <a:extLst>
              <a:ext uri="{FF2B5EF4-FFF2-40B4-BE49-F238E27FC236}">
                <a16:creationId xmlns:a16="http://schemas.microsoft.com/office/drawing/2014/main" id="{00FD80EF-0BE8-4DFC-BDFD-84DB664288C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98237" y="1435529"/>
            <a:ext cx="2286000" cy="2286000"/>
          </a:xfrm>
          <a:prstGeom prst="ellipse">
            <a:avLst/>
          </a:prstGeom>
          <a:effectLst>
            <a:outerShdw blurRad="50800" dist="38100" dir="5400000" algn="t" rotWithShape="0">
              <a:prstClr val="black">
                <a:alpha val="40000"/>
              </a:prstClr>
            </a:outerShdw>
          </a:effectLst>
        </p:spPr>
      </p:pic>
      <p:sp>
        <p:nvSpPr>
          <p:cNvPr id="11" name="TextBox 10">
            <a:extLst>
              <a:ext uri="{FF2B5EF4-FFF2-40B4-BE49-F238E27FC236}">
                <a16:creationId xmlns:a16="http://schemas.microsoft.com/office/drawing/2014/main" id="{C41BA000-3DAB-4979-8A21-BC23DAF2E973}"/>
              </a:ext>
            </a:extLst>
          </p:cNvPr>
          <p:cNvSpPr txBox="1"/>
          <p:nvPr/>
        </p:nvSpPr>
        <p:spPr>
          <a:xfrm>
            <a:off x="739160" y="3340884"/>
            <a:ext cx="3862137" cy="919401"/>
          </a:xfrm>
          <a:prstGeom prst="roundRect">
            <a:avLst/>
          </a:prstGeom>
          <a:solidFill>
            <a:schemeClr val="accent3">
              <a:alpha val="81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How do you spend your time outside of class?</a:t>
            </a:r>
          </a:p>
        </p:txBody>
      </p:sp>
      <p:sp>
        <p:nvSpPr>
          <p:cNvPr id="15" name="TextBox 14">
            <a:extLst>
              <a:ext uri="{FF2B5EF4-FFF2-40B4-BE49-F238E27FC236}">
                <a16:creationId xmlns:a16="http://schemas.microsoft.com/office/drawing/2014/main" id="{BE9A7778-86E8-4DE3-AA6C-0FD9FEC23A97}"/>
              </a:ext>
            </a:extLst>
          </p:cNvPr>
          <p:cNvSpPr txBox="1"/>
          <p:nvPr/>
        </p:nvSpPr>
        <p:spPr>
          <a:xfrm>
            <a:off x="5295900" y="1452947"/>
            <a:ext cx="48607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School Activities</a:t>
            </a:r>
          </a:p>
        </p:txBody>
      </p:sp>
      <p:sp>
        <p:nvSpPr>
          <p:cNvPr id="16" name="TextBox 15">
            <a:extLst>
              <a:ext uri="{FF2B5EF4-FFF2-40B4-BE49-F238E27FC236}">
                <a16:creationId xmlns:a16="http://schemas.microsoft.com/office/drawing/2014/main" id="{246A01AA-AE81-4907-A75E-514E8B37054F}"/>
              </a:ext>
            </a:extLst>
          </p:cNvPr>
          <p:cNvSpPr txBox="1"/>
          <p:nvPr/>
        </p:nvSpPr>
        <p:spPr>
          <a:xfrm>
            <a:off x="5317364" y="2528732"/>
            <a:ext cx="48607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Volunteer Activities</a:t>
            </a:r>
          </a:p>
        </p:txBody>
      </p:sp>
      <p:sp>
        <p:nvSpPr>
          <p:cNvPr id="17" name="TextBox 16">
            <a:extLst>
              <a:ext uri="{FF2B5EF4-FFF2-40B4-BE49-F238E27FC236}">
                <a16:creationId xmlns:a16="http://schemas.microsoft.com/office/drawing/2014/main" id="{3962B532-2DCF-4E25-A317-AA283F7FECA4}"/>
              </a:ext>
            </a:extLst>
          </p:cNvPr>
          <p:cNvSpPr txBox="1"/>
          <p:nvPr/>
        </p:nvSpPr>
        <p:spPr>
          <a:xfrm>
            <a:off x="5295900" y="3572464"/>
            <a:ext cx="22358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Academic Awards</a:t>
            </a:r>
          </a:p>
        </p:txBody>
      </p:sp>
      <p:sp>
        <p:nvSpPr>
          <p:cNvPr id="18" name="TextBox 17">
            <a:extLst>
              <a:ext uri="{FF2B5EF4-FFF2-40B4-BE49-F238E27FC236}">
                <a16:creationId xmlns:a16="http://schemas.microsoft.com/office/drawing/2014/main" id="{64C4A960-81CB-44A3-A271-3ED7016595E2}"/>
              </a:ext>
            </a:extLst>
          </p:cNvPr>
          <p:cNvSpPr txBox="1"/>
          <p:nvPr/>
        </p:nvSpPr>
        <p:spPr>
          <a:xfrm>
            <a:off x="5317364" y="4371341"/>
            <a:ext cx="25585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Family Responsibilities</a:t>
            </a:r>
          </a:p>
        </p:txBody>
      </p:sp>
      <p:sp>
        <p:nvSpPr>
          <p:cNvPr id="19" name="TextBox 18">
            <a:extLst>
              <a:ext uri="{FF2B5EF4-FFF2-40B4-BE49-F238E27FC236}">
                <a16:creationId xmlns:a16="http://schemas.microsoft.com/office/drawing/2014/main" id="{C7B9404E-BD13-4A6D-B9DC-B4DA1AFB5830}"/>
              </a:ext>
            </a:extLst>
          </p:cNvPr>
          <p:cNvSpPr txBox="1"/>
          <p:nvPr/>
        </p:nvSpPr>
        <p:spPr>
          <a:xfrm>
            <a:off x="5361018" y="5422471"/>
            <a:ext cx="48607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Employment</a:t>
            </a:r>
          </a:p>
        </p:txBody>
      </p:sp>
      <p:cxnSp>
        <p:nvCxnSpPr>
          <p:cNvPr id="21" name="Straight Connector 20">
            <a:extLst>
              <a:ext uri="{FF2B5EF4-FFF2-40B4-BE49-F238E27FC236}">
                <a16:creationId xmlns:a16="http://schemas.microsoft.com/office/drawing/2014/main" id="{A5967A47-455E-4D7C-BE7B-C4B2141CB20B}"/>
              </a:ext>
            </a:extLst>
          </p:cNvPr>
          <p:cNvCxnSpPr>
            <a:stCxn id="11" idx="3"/>
            <a:endCxn id="15" idx="1"/>
          </p:cNvCxnSpPr>
          <p:nvPr/>
        </p:nvCxnSpPr>
        <p:spPr>
          <a:xfrm flipV="1">
            <a:off x="4601297" y="1653002"/>
            <a:ext cx="694603" cy="214758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AF3B2CB-1160-4BFC-B2E1-AFF544F9B635}"/>
              </a:ext>
            </a:extLst>
          </p:cNvPr>
          <p:cNvCxnSpPr>
            <a:cxnSpLocks/>
            <a:stCxn id="11" idx="3"/>
            <a:endCxn id="16" idx="1"/>
          </p:cNvCxnSpPr>
          <p:nvPr/>
        </p:nvCxnSpPr>
        <p:spPr>
          <a:xfrm flipV="1">
            <a:off x="4601297" y="2728787"/>
            <a:ext cx="716067" cy="107179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5FE7841-E65C-4BCC-98FC-C478460F494C}"/>
              </a:ext>
            </a:extLst>
          </p:cNvPr>
          <p:cNvCxnSpPr>
            <a:cxnSpLocks/>
            <a:stCxn id="11" idx="3"/>
          </p:cNvCxnSpPr>
          <p:nvPr/>
        </p:nvCxnSpPr>
        <p:spPr>
          <a:xfrm>
            <a:off x="4601297" y="3800585"/>
            <a:ext cx="694603"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8C1781A-A0FF-46D7-81AC-5DF1EB2C995E}"/>
              </a:ext>
            </a:extLst>
          </p:cNvPr>
          <p:cNvCxnSpPr>
            <a:cxnSpLocks/>
            <a:stCxn id="11" idx="3"/>
            <a:endCxn id="18" idx="1"/>
          </p:cNvCxnSpPr>
          <p:nvPr/>
        </p:nvCxnSpPr>
        <p:spPr>
          <a:xfrm>
            <a:off x="4601297" y="3800585"/>
            <a:ext cx="716067" cy="77081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4717DAA-A90E-4357-B6CA-563C8300D7B4}"/>
              </a:ext>
            </a:extLst>
          </p:cNvPr>
          <p:cNvCxnSpPr>
            <a:cxnSpLocks/>
            <a:stCxn id="11" idx="3"/>
            <a:endCxn id="19" idx="1"/>
          </p:cNvCxnSpPr>
          <p:nvPr/>
        </p:nvCxnSpPr>
        <p:spPr>
          <a:xfrm>
            <a:off x="4601297" y="3800585"/>
            <a:ext cx="759721" cy="182194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4BD2BDC-8502-4707-99BA-9586B3F33091}"/>
              </a:ext>
            </a:extLst>
          </p:cNvPr>
          <p:cNvSpPr txBox="1"/>
          <p:nvPr/>
        </p:nvSpPr>
        <p:spPr>
          <a:xfrm>
            <a:off x="8477440" y="2722418"/>
            <a:ext cx="3358436" cy="193899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More Tips: </a:t>
            </a:r>
          </a:p>
          <a:p>
            <a:pPr lvl="2">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JR and SR: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Build a resume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Calibri" panose="020F0502020204030204"/>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All Grades: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Maintain 	an activities log</a:t>
            </a:r>
          </a:p>
        </p:txBody>
      </p:sp>
    </p:spTree>
    <p:extLst>
      <p:ext uri="{BB962C8B-B14F-4D97-AF65-F5344CB8AC3E}">
        <p14:creationId xmlns:p14="http://schemas.microsoft.com/office/powerpoint/2010/main" val="712501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B0CA799-BE4B-49B9-91FF-37FC26493614}"/>
              </a:ext>
            </a:extLst>
          </p:cNvPr>
          <p:cNvGrpSpPr/>
          <p:nvPr/>
        </p:nvGrpSpPr>
        <p:grpSpPr>
          <a:xfrm>
            <a:off x="413908" y="218647"/>
            <a:ext cx="7206094" cy="935309"/>
            <a:chOff x="838200" y="339436"/>
            <a:chExt cx="4793827" cy="935309"/>
          </a:xfrm>
        </p:grpSpPr>
        <p:sp>
          <p:nvSpPr>
            <p:cNvPr id="3" name="TextBox 2">
              <a:extLst>
                <a:ext uri="{FF2B5EF4-FFF2-40B4-BE49-F238E27FC236}">
                  <a16:creationId xmlns:a16="http://schemas.microsoft.com/office/drawing/2014/main" id="{14BD7A6A-84FE-44C6-B321-33A0165A42B3}"/>
                </a:ext>
              </a:extLst>
            </p:cNvPr>
            <p:cNvSpPr txBox="1"/>
            <p:nvPr/>
          </p:nvSpPr>
          <p:spPr>
            <a:xfrm>
              <a:off x="838200" y="339436"/>
              <a:ext cx="399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rPr>
                <a:t>OSAC Scholarship Application tips:</a:t>
              </a:r>
            </a:p>
          </p:txBody>
        </p:sp>
        <p:sp>
          <p:nvSpPr>
            <p:cNvPr id="4" name="TextBox 3">
              <a:extLst>
                <a:ext uri="{FF2B5EF4-FFF2-40B4-BE49-F238E27FC236}">
                  <a16:creationId xmlns:a16="http://schemas.microsoft.com/office/drawing/2014/main" id="{7FE78A8E-EEB5-44A9-A84B-E634D8308250}"/>
                </a:ext>
              </a:extLst>
            </p:cNvPr>
            <p:cNvSpPr txBox="1"/>
            <p:nvPr/>
          </p:nvSpPr>
          <p:spPr>
            <a:xfrm>
              <a:off x="838200" y="566859"/>
              <a:ext cx="47938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How to </a:t>
              </a:r>
              <a:r>
                <a:rPr kumimoji="0" lang="en-US" sz="4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Stand Out</a:t>
              </a:r>
              <a:endParaRPr kumimoji="0" lang="en-US" sz="5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grpSp>
      <p:pic>
        <p:nvPicPr>
          <p:cNvPr id="10" name="Picture 9" descr="Sea of lightbulbs in park with one lit up">
            <a:extLst>
              <a:ext uri="{FF2B5EF4-FFF2-40B4-BE49-F238E27FC236}">
                <a16:creationId xmlns:a16="http://schemas.microsoft.com/office/drawing/2014/main" id="{63A2042C-71B5-4DDF-A21B-3A0EE7629285}"/>
              </a:ext>
            </a:extLst>
          </p:cNvPr>
          <p:cNvPicPr>
            <a:picLocks noChangeAspect="1"/>
          </p:cNvPicPr>
          <p:nvPr/>
        </p:nvPicPr>
        <p:blipFill rotWithShape="1">
          <a:blip r:embed="rId3">
            <a:extLst>
              <a:ext uri="{28A0092B-C50C-407E-A947-70E740481C1C}">
                <a14:useLocalDpi xmlns:a14="http://schemas.microsoft.com/office/drawing/2010/main" val="0"/>
              </a:ext>
            </a:extLst>
          </a:blip>
          <a:srcRect l="21416" t="7990" r="21420" b="6258"/>
          <a:stretch/>
        </p:blipFill>
        <p:spPr>
          <a:xfrm>
            <a:off x="8254250" y="1614242"/>
            <a:ext cx="2903621" cy="3264408"/>
          </a:xfrm>
          <a:prstGeom prst="round2DiagRect">
            <a:avLst/>
          </a:prstGeom>
        </p:spPr>
      </p:pic>
      <p:grpSp>
        <p:nvGrpSpPr>
          <p:cNvPr id="25" name="Group 24">
            <a:extLst>
              <a:ext uri="{FF2B5EF4-FFF2-40B4-BE49-F238E27FC236}">
                <a16:creationId xmlns:a16="http://schemas.microsoft.com/office/drawing/2014/main" id="{49DA354A-9D9E-4A99-B555-5CFDFCF1B715}"/>
              </a:ext>
            </a:extLst>
          </p:cNvPr>
          <p:cNvGrpSpPr/>
          <p:nvPr/>
        </p:nvGrpSpPr>
        <p:grpSpPr>
          <a:xfrm>
            <a:off x="4617752" y="1614242"/>
            <a:ext cx="2903623" cy="4229752"/>
            <a:chOff x="4267181" y="1598874"/>
            <a:chExt cx="2903623" cy="4229752"/>
          </a:xfrm>
          <a:effectLst>
            <a:outerShdw blurRad="50800" dist="38100" dir="2700000" algn="tl" rotWithShape="0">
              <a:prstClr val="black">
                <a:alpha val="40000"/>
              </a:prstClr>
            </a:outerShdw>
          </a:effectLst>
        </p:grpSpPr>
        <p:grpSp>
          <p:nvGrpSpPr>
            <p:cNvPr id="21" name="Group 20">
              <a:extLst>
                <a:ext uri="{FF2B5EF4-FFF2-40B4-BE49-F238E27FC236}">
                  <a16:creationId xmlns:a16="http://schemas.microsoft.com/office/drawing/2014/main" id="{44DD5025-74F0-4A7C-A53F-A69766CCF7AF}"/>
                </a:ext>
              </a:extLst>
            </p:cNvPr>
            <p:cNvGrpSpPr/>
            <p:nvPr/>
          </p:nvGrpSpPr>
          <p:grpSpPr>
            <a:xfrm>
              <a:off x="4267181" y="1598874"/>
              <a:ext cx="2903623" cy="4229752"/>
              <a:chOff x="4480476" y="1100980"/>
              <a:chExt cx="2903623" cy="4229752"/>
            </a:xfrm>
          </p:grpSpPr>
          <p:sp>
            <p:nvSpPr>
              <p:cNvPr id="19" name="Rectangle: Diagonal Corners Rounded 18">
                <a:extLst>
                  <a:ext uri="{FF2B5EF4-FFF2-40B4-BE49-F238E27FC236}">
                    <a16:creationId xmlns:a16="http://schemas.microsoft.com/office/drawing/2014/main" id="{7B3F89E2-9652-4CA2-B5B4-E43BD50D1C33}"/>
                  </a:ext>
                </a:extLst>
              </p:cNvPr>
              <p:cNvSpPr/>
              <p:nvPr/>
            </p:nvSpPr>
            <p:spPr>
              <a:xfrm>
                <a:off x="4480476" y="3955402"/>
                <a:ext cx="2903621" cy="1375330"/>
              </a:xfrm>
              <a:prstGeom prst="round2Diag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 name="Picture 19" descr="Soccer player standing on pitch, with foot on football, and spectators on bleachers">
                <a:extLst>
                  <a:ext uri="{FF2B5EF4-FFF2-40B4-BE49-F238E27FC236}">
                    <a16:creationId xmlns:a16="http://schemas.microsoft.com/office/drawing/2014/main" id="{86608057-CE3A-46ED-AC30-B6D91940BA4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80477" y="1100980"/>
                <a:ext cx="2903622" cy="3264408"/>
              </a:xfrm>
              <a:prstGeom prst="round2DiagRect">
                <a:avLst/>
              </a:prstGeom>
            </p:spPr>
          </p:pic>
        </p:grpSp>
        <p:sp>
          <p:nvSpPr>
            <p:cNvPr id="24" name="TextBox 23">
              <a:extLst>
                <a:ext uri="{FF2B5EF4-FFF2-40B4-BE49-F238E27FC236}">
                  <a16:creationId xmlns:a16="http://schemas.microsoft.com/office/drawing/2014/main" id="{14E9EBFF-B216-4FB2-B3FE-65188FC25490}"/>
                </a:ext>
              </a:extLst>
            </p:cNvPr>
            <p:cNvSpPr txBox="1"/>
            <p:nvPr/>
          </p:nvSpPr>
          <p:spPr>
            <a:xfrm>
              <a:off x="4267181" y="1598874"/>
              <a:ext cx="2903621" cy="461665"/>
            </a:xfrm>
            <a:prstGeom prst="rect">
              <a:avLst/>
            </a:prstGeom>
            <a:solidFill>
              <a:schemeClr val="bg1">
                <a:alpha val="6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Extracurricular</a:t>
              </a:r>
            </a:p>
          </p:txBody>
        </p:sp>
      </p:grpSp>
      <p:grpSp>
        <p:nvGrpSpPr>
          <p:cNvPr id="28" name="Group 27">
            <a:extLst>
              <a:ext uri="{FF2B5EF4-FFF2-40B4-BE49-F238E27FC236}">
                <a16:creationId xmlns:a16="http://schemas.microsoft.com/office/drawing/2014/main" id="{7E85CF39-CE70-46E7-8321-8814919EF4F8}"/>
              </a:ext>
            </a:extLst>
          </p:cNvPr>
          <p:cNvGrpSpPr/>
          <p:nvPr/>
        </p:nvGrpSpPr>
        <p:grpSpPr>
          <a:xfrm>
            <a:off x="1053439" y="1614241"/>
            <a:ext cx="2903622" cy="4229753"/>
            <a:chOff x="514464" y="1598874"/>
            <a:chExt cx="2903622" cy="4229753"/>
          </a:xfrm>
          <a:effectLst>
            <a:outerShdw blurRad="50800" dist="38100" dir="2700000" algn="tl" rotWithShape="0">
              <a:prstClr val="black">
                <a:alpha val="40000"/>
              </a:prstClr>
            </a:outerShdw>
          </a:effectLst>
        </p:grpSpPr>
        <p:sp>
          <p:nvSpPr>
            <p:cNvPr id="22" name="Rectangle: Diagonal Corners Rounded 21">
              <a:extLst>
                <a:ext uri="{FF2B5EF4-FFF2-40B4-BE49-F238E27FC236}">
                  <a16:creationId xmlns:a16="http://schemas.microsoft.com/office/drawing/2014/main" id="{0840B302-E605-4EE0-8759-033CDCC89BF9}"/>
                </a:ext>
              </a:extLst>
            </p:cNvPr>
            <p:cNvSpPr/>
            <p:nvPr/>
          </p:nvSpPr>
          <p:spPr>
            <a:xfrm>
              <a:off x="514464" y="4453297"/>
              <a:ext cx="2903621" cy="1375330"/>
            </a:xfrm>
            <a:prstGeom prst="round2Diag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6" name="Picture 25" descr="Asian student writing on blackboard with chalk in classroom">
              <a:extLst>
                <a:ext uri="{FF2B5EF4-FFF2-40B4-BE49-F238E27FC236}">
                  <a16:creationId xmlns:a16="http://schemas.microsoft.com/office/drawing/2014/main" id="{7CD3AAEE-27C2-4B4D-9043-C51BA7F1979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4464" y="1598874"/>
              <a:ext cx="2903622" cy="3264408"/>
            </a:xfrm>
            <a:prstGeom prst="round2DiagRect">
              <a:avLst/>
            </a:prstGeom>
          </p:spPr>
        </p:pic>
        <p:sp>
          <p:nvSpPr>
            <p:cNvPr id="27" name="TextBox 26">
              <a:extLst>
                <a:ext uri="{FF2B5EF4-FFF2-40B4-BE49-F238E27FC236}">
                  <a16:creationId xmlns:a16="http://schemas.microsoft.com/office/drawing/2014/main" id="{563719A7-D1D0-4402-BA86-8953083BA904}"/>
                </a:ext>
              </a:extLst>
            </p:cNvPr>
            <p:cNvSpPr txBox="1"/>
            <p:nvPr/>
          </p:nvSpPr>
          <p:spPr>
            <a:xfrm>
              <a:off x="514464" y="1598874"/>
              <a:ext cx="2903621" cy="461665"/>
            </a:xfrm>
            <a:prstGeom prst="rect">
              <a:avLst/>
            </a:prstGeom>
            <a:solidFill>
              <a:schemeClr val="bg1">
                <a:alpha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Volunteering</a:t>
              </a:r>
            </a:p>
          </p:txBody>
        </p:sp>
      </p:grpSp>
      <p:sp>
        <p:nvSpPr>
          <p:cNvPr id="29" name="TextBox 28">
            <a:extLst>
              <a:ext uri="{FF2B5EF4-FFF2-40B4-BE49-F238E27FC236}">
                <a16:creationId xmlns:a16="http://schemas.microsoft.com/office/drawing/2014/main" id="{59289BC9-E709-42B6-B8CE-51AC5095D0B2}"/>
              </a:ext>
            </a:extLst>
          </p:cNvPr>
          <p:cNvSpPr txBox="1"/>
          <p:nvPr/>
        </p:nvSpPr>
        <p:spPr>
          <a:xfrm>
            <a:off x="8254250" y="1614241"/>
            <a:ext cx="2903621" cy="461665"/>
          </a:xfrm>
          <a:prstGeom prst="rect">
            <a:avLst/>
          </a:prstGeom>
          <a:solidFill>
            <a:schemeClr val="bg1">
              <a:alpha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Unique Skills</a:t>
            </a:r>
          </a:p>
        </p:txBody>
      </p:sp>
      <p:grpSp>
        <p:nvGrpSpPr>
          <p:cNvPr id="35" name="Group 34">
            <a:extLst>
              <a:ext uri="{FF2B5EF4-FFF2-40B4-BE49-F238E27FC236}">
                <a16:creationId xmlns:a16="http://schemas.microsoft.com/office/drawing/2014/main" id="{0E0F6D3A-00AE-4909-91F1-A78689FAAD68}"/>
              </a:ext>
            </a:extLst>
          </p:cNvPr>
          <p:cNvGrpSpPr/>
          <p:nvPr/>
        </p:nvGrpSpPr>
        <p:grpSpPr>
          <a:xfrm>
            <a:off x="8254248" y="1614240"/>
            <a:ext cx="2903621" cy="4229754"/>
            <a:chOff x="7700998" y="1598872"/>
            <a:chExt cx="2903621" cy="4229754"/>
          </a:xfrm>
          <a:effectLst>
            <a:outerShdw blurRad="50800" dist="38100" dir="2700000" algn="tl" rotWithShape="0">
              <a:prstClr val="black">
                <a:alpha val="40000"/>
              </a:prstClr>
            </a:outerShdw>
          </a:effectLst>
        </p:grpSpPr>
        <p:sp>
          <p:nvSpPr>
            <p:cNvPr id="32" name="Rectangle: Diagonal Corners Rounded 31">
              <a:extLst>
                <a:ext uri="{FF2B5EF4-FFF2-40B4-BE49-F238E27FC236}">
                  <a16:creationId xmlns:a16="http://schemas.microsoft.com/office/drawing/2014/main" id="{6ABD3102-CC96-45AA-BBC3-C86DC4238BF1}"/>
                </a:ext>
              </a:extLst>
            </p:cNvPr>
            <p:cNvSpPr/>
            <p:nvPr/>
          </p:nvSpPr>
          <p:spPr>
            <a:xfrm>
              <a:off x="7700998" y="4453296"/>
              <a:ext cx="2903621" cy="1375330"/>
            </a:xfrm>
            <a:prstGeom prst="round2Diag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3" name="Picture 32" descr="Sea of lightbulbs in park with one lit up">
              <a:extLst>
                <a:ext uri="{FF2B5EF4-FFF2-40B4-BE49-F238E27FC236}">
                  <a16:creationId xmlns:a16="http://schemas.microsoft.com/office/drawing/2014/main" id="{EAEB6E7D-28DA-48DE-A814-8E7B26EDBAC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00998" y="1598873"/>
              <a:ext cx="2903621" cy="3264408"/>
            </a:xfrm>
            <a:prstGeom prst="round2DiagRect">
              <a:avLst/>
            </a:prstGeom>
          </p:spPr>
        </p:pic>
        <p:sp>
          <p:nvSpPr>
            <p:cNvPr id="34" name="TextBox 33">
              <a:extLst>
                <a:ext uri="{FF2B5EF4-FFF2-40B4-BE49-F238E27FC236}">
                  <a16:creationId xmlns:a16="http://schemas.microsoft.com/office/drawing/2014/main" id="{0FE57FCD-596E-4CCE-92D1-3CC2C90774F5}"/>
                </a:ext>
              </a:extLst>
            </p:cNvPr>
            <p:cNvSpPr txBox="1"/>
            <p:nvPr/>
          </p:nvSpPr>
          <p:spPr>
            <a:xfrm>
              <a:off x="7700998" y="1598872"/>
              <a:ext cx="2903621" cy="461665"/>
            </a:xfrm>
            <a:prstGeom prst="rect">
              <a:avLst/>
            </a:prstGeom>
            <a:solidFill>
              <a:schemeClr val="bg1">
                <a:alpha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Unique skills</a:t>
              </a:r>
            </a:p>
          </p:txBody>
        </p:sp>
      </p:grpSp>
      <p:sp>
        <p:nvSpPr>
          <p:cNvPr id="36" name="TextBox 35">
            <a:extLst>
              <a:ext uri="{FF2B5EF4-FFF2-40B4-BE49-F238E27FC236}">
                <a16:creationId xmlns:a16="http://schemas.microsoft.com/office/drawing/2014/main" id="{A483E0FF-2DEC-4CF8-A50F-F50C5F0A3223}"/>
              </a:ext>
            </a:extLst>
          </p:cNvPr>
          <p:cNvSpPr txBox="1"/>
          <p:nvPr/>
        </p:nvSpPr>
        <p:spPr>
          <a:xfrm>
            <a:off x="1053439" y="4945823"/>
            <a:ext cx="290362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Highlight any community service you’ve done</a:t>
            </a:r>
          </a:p>
        </p:txBody>
      </p:sp>
      <p:sp>
        <p:nvSpPr>
          <p:cNvPr id="37" name="TextBox 36">
            <a:extLst>
              <a:ext uri="{FF2B5EF4-FFF2-40B4-BE49-F238E27FC236}">
                <a16:creationId xmlns:a16="http://schemas.microsoft.com/office/drawing/2014/main" id="{E469D9E3-93AC-4441-A3FF-AACC97B39632}"/>
              </a:ext>
            </a:extLst>
          </p:cNvPr>
          <p:cNvSpPr txBox="1"/>
          <p:nvPr/>
        </p:nvSpPr>
        <p:spPr>
          <a:xfrm>
            <a:off x="4617750" y="4959722"/>
            <a:ext cx="290362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Feature sports, clubs, &amp; activities you engage in</a:t>
            </a:r>
          </a:p>
        </p:txBody>
      </p:sp>
      <p:sp>
        <p:nvSpPr>
          <p:cNvPr id="38" name="TextBox 37">
            <a:extLst>
              <a:ext uri="{FF2B5EF4-FFF2-40B4-BE49-F238E27FC236}">
                <a16:creationId xmlns:a16="http://schemas.microsoft.com/office/drawing/2014/main" id="{268F242D-99D3-43DA-95B2-EFD85152A5E1}"/>
              </a:ext>
            </a:extLst>
          </p:cNvPr>
          <p:cNvSpPr txBox="1"/>
          <p:nvPr/>
        </p:nvSpPr>
        <p:spPr>
          <a:xfrm>
            <a:off x="8254248" y="4959722"/>
            <a:ext cx="290362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Share your unique skills or accomplishments </a:t>
            </a:r>
          </a:p>
        </p:txBody>
      </p:sp>
    </p:spTree>
    <p:extLst>
      <p:ext uri="{BB962C8B-B14F-4D97-AF65-F5344CB8AC3E}">
        <p14:creationId xmlns:p14="http://schemas.microsoft.com/office/powerpoint/2010/main" val="2509949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alpha val="72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997E633-070B-4EBE-8AB0-A1DC36EBB480}"/>
              </a:ext>
            </a:extLst>
          </p:cNvPr>
          <p:cNvGrpSpPr/>
          <p:nvPr/>
        </p:nvGrpSpPr>
        <p:grpSpPr>
          <a:xfrm>
            <a:off x="413908" y="218647"/>
            <a:ext cx="8676304" cy="935309"/>
            <a:chOff x="838200" y="339436"/>
            <a:chExt cx="5771879" cy="935309"/>
          </a:xfrm>
        </p:grpSpPr>
        <p:sp>
          <p:nvSpPr>
            <p:cNvPr id="3" name="TextBox 2">
              <a:extLst>
                <a:ext uri="{FF2B5EF4-FFF2-40B4-BE49-F238E27FC236}">
                  <a16:creationId xmlns:a16="http://schemas.microsoft.com/office/drawing/2014/main" id="{B18DB17A-30B7-4CDC-872A-6F15BC5B66CE}"/>
                </a:ext>
              </a:extLst>
            </p:cNvPr>
            <p:cNvSpPr txBox="1"/>
            <p:nvPr/>
          </p:nvSpPr>
          <p:spPr>
            <a:xfrm>
              <a:off x="838200" y="339436"/>
              <a:ext cx="399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rPr>
                <a:t>OSAC Scholarship Application tips:</a:t>
              </a:r>
            </a:p>
          </p:txBody>
        </p:sp>
        <p:sp>
          <p:nvSpPr>
            <p:cNvPr id="4" name="TextBox 3">
              <a:extLst>
                <a:ext uri="{FF2B5EF4-FFF2-40B4-BE49-F238E27FC236}">
                  <a16:creationId xmlns:a16="http://schemas.microsoft.com/office/drawing/2014/main" id="{539B344B-5D53-407F-AA34-5BACEDD95EB8}"/>
                </a:ext>
              </a:extLst>
            </p:cNvPr>
            <p:cNvSpPr txBox="1"/>
            <p:nvPr/>
          </p:nvSpPr>
          <p:spPr>
            <a:xfrm>
              <a:off x="838200" y="566859"/>
              <a:ext cx="57718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Who Reads </a:t>
              </a:r>
              <a:r>
                <a:rPr kumimoji="0" lang="en-US" sz="4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Your Application?  </a:t>
              </a:r>
              <a:endParaRPr kumimoji="0" lang="en-US" sz="5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grpSp>
      <p:grpSp>
        <p:nvGrpSpPr>
          <p:cNvPr id="25" name="Group 24">
            <a:extLst>
              <a:ext uri="{FF2B5EF4-FFF2-40B4-BE49-F238E27FC236}">
                <a16:creationId xmlns:a16="http://schemas.microsoft.com/office/drawing/2014/main" id="{D1F8C25E-0148-4738-A441-4AD4E4FBEC0D}"/>
              </a:ext>
            </a:extLst>
          </p:cNvPr>
          <p:cNvGrpSpPr/>
          <p:nvPr/>
        </p:nvGrpSpPr>
        <p:grpSpPr>
          <a:xfrm>
            <a:off x="865778" y="1381378"/>
            <a:ext cx="4660317" cy="4549093"/>
            <a:chOff x="553890" y="1381378"/>
            <a:chExt cx="4660317" cy="4549093"/>
          </a:xfrm>
        </p:grpSpPr>
        <p:pic>
          <p:nvPicPr>
            <p:cNvPr id="6" name="Picture 5" descr="High school teacher calling on student in classroom">
              <a:extLst>
                <a:ext uri="{FF2B5EF4-FFF2-40B4-BE49-F238E27FC236}">
                  <a16:creationId xmlns:a16="http://schemas.microsoft.com/office/drawing/2014/main" id="{2CEC8F14-C8E9-44EA-B719-02DA8B5803D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3890" y="1381378"/>
              <a:ext cx="2194560" cy="2194560"/>
            </a:xfrm>
            <a:prstGeom prst="rect">
              <a:avLst/>
            </a:prstGeom>
            <a:effectLst>
              <a:outerShdw blurRad="50800" dist="38100" dir="2700000" algn="tl" rotWithShape="0">
                <a:prstClr val="black">
                  <a:alpha val="40000"/>
                </a:prstClr>
              </a:outerShdw>
            </a:effectLst>
          </p:spPr>
        </p:pic>
        <p:pic>
          <p:nvPicPr>
            <p:cNvPr id="10" name="Picture 9" descr="Old woman at home">
              <a:extLst>
                <a:ext uri="{FF2B5EF4-FFF2-40B4-BE49-F238E27FC236}">
                  <a16:creationId xmlns:a16="http://schemas.microsoft.com/office/drawing/2014/main" id="{6AB84DAF-05AD-475E-BB0A-5EA038C2333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53890" y="3735911"/>
              <a:ext cx="2194560" cy="2194560"/>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0517D6BB-A10F-4CFF-AE73-0CECDFA81206}"/>
                </a:ext>
              </a:extLst>
            </p:cNvPr>
            <p:cNvSpPr txBox="1"/>
            <p:nvPr/>
          </p:nvSpPr>
          <p:spPr>
            <a:xfrm>
              <a:off x="553890" y="3175828"/>
              <a:ext cx="2194560" cy="400110"/>
            </a:xfrm>
            <a:prstGeom prst="rect">
              <a:avLst/>
            </a:prstGeom>
            <a:solidFill>
              <a:schemeClr val="bg1">
                <a:alpha val="88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Former Teachers</a:t>
              </a:r>
            </a:p>
          </p:txBody>
        </p:sp>
        <p:grpSp>
          <p:nvGrpSpPr>
            <p:cNvPr id="15" name="Group 14">
              <a:extLst>
                <a:ext uri="{FF2B5EF4-FFF2-40B4-BE49-F238E27FC236}">
                  <a16:creationId xmlns:a16="http://schemas.microsoft.com/office/drawing/2014/main" id="{627D34E0-3F99-428F-82C5-B5D2BEF6CAC9}"/>
                </a:ext>
              </a:extLst>
            </p:cNvPr>
            <p:cNvGrpSpPr/>
            <p:nvPr/>
          </p:nvGrpSpPr>
          <p:grpSpPr>
            <a:xfrm>
              <a:off x="2889835" y="1381378"/>
              <a:ext cx="2194560" cy="2194560"/>
              <a:chOff x="2889835" y="1381378"/>
              <a:chExt cx="2194560" cy="2194560"/>
            </a:xfrm>
            <a:effectLst>
              <a:outerShdw blurRad="50800" dist="38100" dir="2700000" algn="tl" rotWithShape="0">
                <a:prstClr val="black">
                  <a:alpha val="40000"/>
                </a:prstClr>
              </a:outerShdw>
            </a:effectLst>
          </p:grpSpPr>
          <p:pic>
            <p:nvPicPr>
              <p:cNvPr id="8" name="Picture 7" descr="People working on computers">
                <a:extLst>
                  <a:ext uri="{FF2B5EF4-FFF2-40B4-BE49-F238E27FC236}">
                    <a16:creationId xmlns:a16="http://schemas.microsoft.com/office/drawing/2014/main" id="{7F6AD00F-6877-420E-844B-BE38D7A6B87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90"/>
              <a:stretch/>
            </p:blipFill>
            <p:spPr>
              <a:xfrm>
                <a:off x="2889835" y="1381378"/>
                <a:ext cx="2194560" cy="2194560"/>
              </a:xfrm>
              <a:prstGeom prst="rect">
                <a:avLst/>
              </a:prstGeom>
              <a:effectLst/>
            </p:spPr>
          </p:pic>
          <p:sp>
            <p:nvSpPr>
              <p:cNvPr id="13" name="TextBox 12">
                <a:extLst>
                  <a:ext uri="{FF2B5EF4-FFF2-40B4-BE49-F238E27FC236}">
                    <a16:creationId xmlns:a16="http://schemas.microsoft.com/office/drawing/2014/main" id="{C7A180F3-1570-4039-AF69-6FD013CDB629}"/>
                  </a:ext>
                </a:extLst>
              </p:cNvPr>
              <p:cNvSpPr txBox="1"/>
              <p:nvPr/>
            </p:nvSpPr>
            <p:spPr>
              <a:xfrm>
                <a:off x="2889835" y="3175828"/>
                <a:ext cx="2194560" cy="400110"/>
              </a:xfrm>
              <a:prstGeom prst="rect">
                <a:avLst/>
              </a:prstGeom>
              <a:solidFill>
                <a:schemeClr val="bg1">
                  <a:alpha val="88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Donors</a:t>
                </a:r>
              </a:p>
            </p:txBody>
          </p:sp>
        </p:grpSp>
        <p:sp>
          <p:nvSpPr>
            <p:cNvPr id="14" name="TextBox 13">
              <a:extLst>
                <a:ext uri="{FF2B5EF4-FFF2-40B4-BE49-F238E27FC236}">
                  <a16:creationId xmlns:a16="http://schemas.microsoft.com/office/drawing/2014/main" id="{7CFFA027-DCF2-46C1-AB4F-E13F07033B52}"/>
                </a:ext>
              </a:extLst>
            </p:cNvPr>
            <p:cNvSpPr txBox="1"/>
            <p:nvPr/>
          </p:nvSpPr>
          <p:spPr>
            <a:xfrm>
              <a:off x="553890" y="5530361"/>
              <a:ext cx="2194560" cy="400110"/>
            </a:xfrm>
            <a:prstGeom prst="rect">
              <a:avLst/>
            </a:prstGeom>
            <a:solidFill>
              <a:schemeClr val="bg1">
                <a:alpha val="88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Volunteers</a:t>
              </a:r>
            </a:p>
          </p:txBody>
        </p:sp>
        <p:sp>
          <p:nvSpPr>
            <p:cNvPr id="16" name="Arrow: Right 15">
              <a:extLst>
                <a:ext uri="{FF2B5EF4-FFF2-40B4-BE49-F238E27FC236}">
                  <a16:creationId xmlns:a16="http://schemas.microsoft.com/office/drawing/2014/main" id="{01CD427A-B101-4253-B349-DEB81B2B14C2}"/>
                </a:ext>
              </a:extLst>
            </p:cNvPr>
            <p:cNvSpPr/>
            <p:nvPr/>
          </p:nvSpPr>
          <p:spPr>
            <a:xfrm>
              <a:off x="3019647" y="4437541"/>
              <a:ext cx="2064748" cy="791300"/>
            </a:xfrm>
            <a:prstGeom prst="rightArrow">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FAD1E5A-BE25-43EA-9C3C-ABDCFECDDC6F}"/>
                </a:ext>
              </a:extLst>
            </p:cNvPr>
            <p:cNvSpPr txBox="1"/>
            <p:nvPr/>
          </p:nvSpPr>
          <p:spPr>
            <a:xfrm>
              <a:off x="3019647" y="4174346"/>
              <a:ext cx="21945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What does this</a:t>
              </a:r>
            </a:p>
          </p:txBody>
        </p:sp>
        <p:sp>
          <p:nvSpPr>
            <p:cNvPr id="18" name="TextBox 17">
              <a:extLst>
                <a:ext uri="{FF2B5EF4-FFF2-40B4-BE49-F238E27FC236}">
                  <a16:creationId xmlns:a16="http://schemas.microsoft.com/office/drawing/2014/main" id="{2F60F54E-C255-454E-AC23-55DA6D365D65}"/>
                </a:ext>
              </a:extLst>
            </p:cNvPr>
            <p:cNvSpPr txBox="1"/>
            <p:nvPr/>
          </p:nvSpPr>
          <p:spPr>
            <a:xfrm>
              <a:off x="3019647" y="5028786"/>
              <a:ext cx="21945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mean for you?</a:t>
              </a:r>
            </a:p>
          </p:txBody>
        </p:sp>
      </p:grpSp>
      <p:grpSp>
        <p:nvGrpSpPr>
          <p:cNvPr id="24" name="Group 23">
            <a:extLst>
              <a:ext uri="{FF2B5EF4-FFF2-40B4-BE49-F238E27FC236}">
                <a16:creationId xmlns:a16="http://schemas.microsoft.com/office/drawing/2014/main" id="{1D9DBF81-4041-48E6-A1DD-8594C126B7E6}"/>
              </a:ext>
            </a:extLst>
          </p:cNvPr>
          <p:cNvGrpSpPr/>
          <p:nvPr/>
        </p:nvGrpSpPr>
        <p:grpSpPr>
          <a:xfrm>
            <a:off x="6344093" y="1381378"/>
            <a:ext cx="4551538" cy="4549093"/>
            <a:chOff x="6344093" y="1381378"/>
            <a:chExt cx="4551538" cy="4549093"/>
          </a:xfrm>
        </p:grpSpPr>
        <p:sp>
          <p:nvSpPr>
            <p:cNvPr id="19" name="Rectangle 18">
              <a:extLst>
                <a:ext uri="{FF2B5EF4-FFF2-40B4-BE49-F238E27FC236}">
                  <a16:creationId xmlns:a16="http://schemas.microsoft.com/office/drawing/2014/main" id="{DD1BDDAA-2D8C-485D-867A-AD04BC6FE11D}"/>
                </a:ext>
              </a:extLst>
            </p:cNvPr>
            <p:cNvSpPr/>
            <p:nvPr/>
          </p:nvSpPr>
          <p:spPr>
            <a:xfrm>
              <a:off x="6344093" y="1381378"/>
              <a:ext cx="2194560" cy="219456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Tip: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Answer the entire question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83F6D8B-4FBA-4C01-8441-589B0F0D1900}"/>
                </a:ext>
              </a:extLst>
            </p:cNvPr>
            <p:cNvSpPr/>
            <p:nvPr/>
          </p:nvSpPr>
          <p:spPr>
            <a:xfrm>
              <a:off x="8701071" y="1381378"/>
              <a:ext cx="2194560" cy="2194560"/>
            </a:xfrm>
            <a:prstGeom prst="rect">
              <a:avLst/>
            </a:prstGeom>
            <a:solidFill>
              <a:schemeClr val="accent1">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Tip: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Avoid using slang, abbreviations, and humor</a:t>
              </a:r>
            </a:p>
          </p:txBody>
        </p:sp>
        <p:sp>
          <p:nvSpPr>
            <p:cNvPr id="22" name="Rectangle 21">
              <a:extLst>
                <a:ext uri="{FF2B5EF4-FFF2-40B4-BE49-F238E27FC236}">
                  <a16:creationId xmlns:a16="http://schemas.microsoft.com/office/drawing/2014/main" id="{1E8C7D57-DEE8-4D04-BAD8-EC5443946316}"/>
                </a:ext>
              </a:extLst>
            </p:cNvPr>
            <p:cNvSpPr/>
            <p:nvPr/>
          </p:nvSpPr>
          <p:spPr>
            <a:xfrm>
              <a:off x="6344093" y="3735911"/>
              <a:ext cx="2194560" cy="219456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Tip: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Avoid repeating the question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31A88703-DCAD-40BD-93ED-3D19C53EEBDE}"/>
                </a:ext>
              </a:extLst>
            </p:cNvPr>
            <p:cNvSpPr/>
            <p:nvPr/>
          </p:nvSpPr>
          <p:spPr>
            <a:xfrm>
              <a:off x="8701071" y="3735911"/>
              <a:ext cx="2194560" cy="2194560"/>
            </a:xfrm>
            <a:prstGeom prst="rect">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Tip: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Proofread your application and get feedback</a:t>
              </a:r>
            </a:p>
          </p:txBody>
        </p:sp>
      </p:grpSp>
    </p:spTree>
    <p:extLst>
      <p:ext uri="{BB962C8B-B14F-4D97-AF65-F5344CB8AC3E}">
        <p14:creationId xmlns:p14="http://schemas.microsoft.com/office/powerpoint/2010/main" val="6436752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2392D6F-AEBF-444A-8627-FDC88BBB9093}"/>
              </a:ext>
            </a:extLst>
          </p:cNvPr>
          <p:cNvGrpSpPr/>
          <p:nvPr/>
        </p:nvGrpSpPr>
        <p:grpSpPr>
          <a:xfrm>
            <a:off x="413908" y="218647"/>
            <a:ext cx="8676304" cy="935309"/>
            <a:chOff x="838200" y="339436"/>
            <a:chExt cx="5771879" cy="935309"/>
          </a:xfrm>
        </p:grpSpPr>
        <p:sp>
          <p:nvSpPr>
            <p:cNvPr id="3" name="TextBox 2">
              <a:extLst>
                <a:ext uri="{FF2B5EF4-FFF2-40B4-BE49-F238E27FC236}">
                  <a16:creationId xmlns:a16="http://schemas.microsoft.com/office/drawing/2014/main" id="{BB5ACBE2-5275-4E76-969C-E686F22EE534}"/>
                </a:ext>
              </a:extLst>
            </p:cNvPr>
            <p:cNvSpPr txBox="1"/>
            <p:nvPr/>
          </p:nvSpPr>
          <p:spPr>
            <a:xfrm>
              <a:off x="838200" y="339436"/>
              <a:ext cx="399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rPr>
                <a:t>scholarship</a:t>
              </a:r>
            </a:p>
          </p:txBody>
        </p:sp>
        <p:sp>
          <p:nvSpPr>
            <p:cNvPr id="4" name="TextBox 3">
              <a:extLst>
                <a:ext uri="{FF2B5EF4-FFF2-40B4-BE49-F238E27FC236}">
                  <a16:creationId xmlns:a16="http://schemas.microsoft.com/office/drawing/2014/main" id="{62B1E669-A629-4C29-A764-032620EE287B}"/>
                </a:ext>
              </a:extLst>
            </p:cNvPr>
            <p:cNvSpPr txBox="1"/>
            <p:nvPr/>
          </p:nvSpPr>
          <p:spPr>
            <a:xfrm>
              <a:off x="838200" y="566859"/>
              <a:ext cx="57718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Search </a:t>
              </a:r>
              <a:r>
                <a:rPr kumimoji="0" lang="en-US" sz="4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Tips</a:t>
              </a:r>
              <a:endParaRPr kumimoji="0" lang="en-US" sz="5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grpSp>
      <p:grpSp>
        <p:nvGrpSpPr>
          <p:cNvPr id="14" name="Group 13">
            <a:extLst>
              <a:ext uri="{FF2B5EF4-FFF2-40B4-BE49-F238E27FC236}">
                <a16:creationId xmlns:a16="http://schemas.microsoft.com/office/drawing/2014/main" id="{BC949260-EAE1-47D4-836C-3D8BCF3277C0}"/>
              </a:ext>
            </a:extLst>
          </p:cNvPr>
          <p:cNvGrpSpPr/>
          <p:nvPr/>
        </p:nvGrpSpPr>
        <p:grpSpPr>
          <a:xfrm>
            <a:off x="4998720" y="2331720"/>
            <a:ext cx="2194560" cy="2194560"/>
            <a:chOff x="4998720" y="2331720"/>
            <a:chExt cx="2194560" cy="2194560"/>
          </a:xfrm>
          <a:effectLst>
            <a:outerShdw blurRad="50800" dist="38100" dir="2700000" algn="tl" rotWithShape="0">
              <a:prstClr val="black">
                <a:alpha val="40000"/>
              </a:prstClr>
            </a:outerShdw>
          </a:effectLst>
        </p:grpSpPr>
        <p:pic>
          <p:nvPicPr>
            <p:cNvPr id="8" name="Picture 7" descr="Lots of googly eyes on yellow background">
              <a:extLst>
                <a:ext uri="{FF2B5EF4-FFF2-40B4-BE49-F238E27FC236}">
                  <a16:creationId xmlns:a16="http://schemas.microsoft.com/office/drawing/2014/main" id="{A884C922-CA8C-4ED0-83BC-4FFC0F91DB46}"/>
                </a:ext>
              </a:extLst>
            </p:cNvPr>
            <p:cNvPicPr>
              <a:picLocks noChangeAspect="1"/>
            </p:cNvPicPr>
            <p:nvPr/>
          </p:nvPicPr>
          <p:blipFill rotWithShape="1">
            <a:blip r:embed="rId3">
              <a:extLst>
                <a:ext uri="{28A0092B-C50C-407E-A947-70E740481C1C}">
                  <a14:useLocalDpi xmlns:a14="http://schemas.microsoft.com/office/drawing/2010/main" val="0"/>
                </a:ext>
              </a:extLst>
            </a:blip>
            <a:srcRect l="16667" r="16667"/>
            <a:stretch/>
          </p:blipFill>
          <p:spPr>
            <a:xfrm>
              <a:off x="5227320" y="2560320"/>
              <a:ext cx="1737360" cy="1737360"/>
            </a:xfrm>
            <a:prstGeom prst="ellipse">
              <a:avLst/>
            </a:prstGeom>
          </p:spPr>
        </p:pic>
        <p:sp>
          <p:nvSpPr>
            <p:cNvPr id="9" name="Arc 8">
              <a:extLst>
                <a:ext uri="{FF2B5EF4-FFF2-40B4-BE49-F238E27FC236}">
                  <a16:creationId xmlns:a16="http://schemas.microsoft.com/office/drawing/2014/main" id="{97AF05D8-8F8F-47FD-8268-EBB2063F08F7}"/>
                </a:ext>
              </a:extLst>
            </p:cNvPr>
            <p:cNvSpPr/>
            <p:nvPr/>
          </p:nvSpPr>
          <p:spPr>
            <a:xfrm>
              <a:off x="4998720" y="2331720"/>
              <a:ext cx="2194560" cy="2194560"/>
            </a:xfrm>
            <a:prstGeom prst="arc">
              <a:avLst>
                <a:gd name="adj1" fmla="val 18404534"/>
                <a:gd name="adj2" fmla="val 14005741"/>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Oval 5">
            <a:extLst>
              <a:ext uri="{FF2B5EF4-FFF2-40B4-BE49-F238E27FC236}">
                <a16:creationId xmlns:a16="http://schemas.microsoft.com/office/drawing/2014/main" id="{3D7D9EC9-7AA8-4248-A996-A42CBA7F5E27}"/>
              </a:ext>
            </a:extLst>
          </p:cNvPr>
          <p:cNvSpPr/>
          <p:nvPr/>
        </p:nvSpPr>
        <p:spPr>
          <a:xfrm>
            <a:off x="4495800" y="2560320"/>
            <a:ext cx="731520" cy="731520"/>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4EB9D2E3-BDF0-4A5A-819A-BA3CD6D450C5}"/>
              </a:ext>
            </a:extLst>
          </p:cNvPr>
          <p:cNvSpPr/>
          <p:nvPr/>
        </p:nvSpPr>
        <p:spPr>
          <a:xfrm>
            <a:off x="5730240" y="4456460"/>
            <a:ext cx="731520" cy="731520"/>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0FD15916-AC18-4FFA-9835-61B331074F81}"/>
              </a:ext>
            </a:extLst>
          </p:cNvPr>
          <p:cNvSpPr/>
          <p:nvPr/>
        </p:nvSpPr>
        <p:spPr>
          <a:xfrm>
            <a:off x="6964680" y="2567940"/>
            <a:ext cx="731520" cy="731520"/>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05B31920-6E69-4673-BC41-1226A0B04A63}"/>
              </a:ext>
            </a:extLst>
          </p:cNvPr>
          <p:cNvSpPr/>
          <p:nvPr/>
        </p:nvSpPr>
        <p:spPr>
          <a:xfrm>
            <a:off x="4548963" y="3703320"/>
            <a:ext cx="731520" cy="731520"/>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192993E5-14D1-48F2-913D-C6878C1CBA0E}"/>
              </a:ext>
            </a:extLst>
          </p:cNvPr>
          <p:cNvSpPr/>
          <p:nvPr/>
        </p:nvSpPr>
        <p:spPr>
          <a:xfrm>
            <a:off x="6923390" y="3748574"/>
            <a:ext cx="731520" cy="731520"/>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00AF9E8-FBDC-49FC-833F-7ADB5DAFC03D}"/>
              </a:ext>
            </a:extLst>
          </p:cNvPr>
          <p:cNvSpPr txBox="1"/>
          <p:nvPr/>
        </p:nvSpPr>
        <p:spPr>
          <a:xfrm>
            <a:off x="950728" y="2560320"/>
            <a:ext cx="3430772"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Use your </a:t>
            </a:r>
            <a:r>
              <a:rPr kumimoji="0" lang="en-US" sz="2000" b="1" i="0" u="none" strike="noStrike" kern="1200" cap="none" spc="0" normalizeH="0" baseline="0" noProof="0" dirty="0">
                <a:ln>
                  <a:noFill/>
                </a:ln>
                <a:solidFill>
                  <a:srgbClr val="E57200"/>
                </a:solidFill>
                <a:effectLst/>
                <a:uLnTx/>
                <a:uFillTx/>
                <a:latin typeface="Calibri" panose="020F0502020204030204"/>
                <a:ea typeface="+mn-ea"/>
                <a:cs typeface="+mn-cs"/>
              </a:rPr>
              <a:t>HS college/career center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or </a:t>
            </a:r>
            <a:r>
              <a:rPr kumimoji="0" lang="en-US" sz="2000" b="1" i="0" u="none" strike="noStrike" kern="1200" cap="none" spc="0" normalizeH="0" baseline="0" noProof="0" dirty="0">
                <a:ln>
                  <a:noFill/>
                </a:ln>
                <a:solidFill>
                  <a:srgbClr val="E57200"/>
                </a:solidFill>
                <a:effectLst/>
                <a:uLnTx/>
                <a:uFillTx/>
                <a:latin typeface="Calibri" panose="020F0502020204030204"/>
                <a:ea typeface="+mn-ea"/>
                <a:cs typeface="+mn-cs"/>
              </a:rPr>
              <a:t>ASPIRE center</a:t>
            </a:r>
          </a:p>
        </p:txBody>
      </p:sp>
      <p:sp>
        <p:nvSpPr>
          <p:cNvPr id="16" name="TextBox 15">
            <a:extLst>
              <a:ext uri="{FF2B5EF4-FFF2-40B4-BE49-F238E27FC236}">
                <a16:creationId xmlns:a16="http://schemas.microsoft.com/office/drawing/2014/main" id="{C2B0F052-9FCA-483C-9A29-4D39BF9A5C80}"/>
              </a:ext>
            </a:extLst>
          </p:cNvPr>
          <p:cNvSpPr txBox="1"/>
          <p:nvPr/>
        </p:nvSpPr>
        <p:spPr>
          <a:xfrm>
            <a:off x="976424" y="3748574"/>
            <a:ext cx="3430772"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Local </a:t>
            </a:r>
            <a:r>
              <a:rPr kumimoji="0" lang="en-US" sz="2000" b="1" i="0" u="none" strike="noStrike" kern="1200" cap="none" spc="0" normalizeH="0" baseline="0" noProof="0" dirty="0">
                <a:ln>
                  <a:noFill/>
                </a:ln>
                <a:solidFill>
                  <a:srgbClr val="E57200"/>
                </a:solidFill>
                <a:effectLst/>
                <a:uLnTx/>
                <a:uFillTx/>
                <a:latin typeface="Calibri" panose="020F0502020204030204"/>
                <a:ea typeface="+mn-ea"/>
                <a:cs typeface="+mn-cs"/>
              </a:rPr>
              <a:t>community service groups</a:t>
            </a:r>
          </a:p>
        </p:txBody>
      </p:sp>
      <p:sp>
        <p:nvSpPr>
          <p:cNvPr id="17" name="TextBox 16">
            <a:extLst>
              <a:ext uri="{FF2B5EF4-FFF2-40B4-BE49-F238E27FC236}">
                <a16:creationId xmlns:a16="http://schemas.microsoft.com/office/drawing/2014/main" id="{FD8BC8F2-2C01-4851-A37B-35CDB369B1A1}"/>
              </a:ext>
            </a:extLst>
          </p:cNvPr>
          <p:cNvSpPr txBox="1"/>
          <p:nvPr/>
        </p:nvSpPr>
        <p:spPr>
          <a:xfrm>
            <a:off x="4380614" y="5383917"/>
            <a:ext cx="343077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Education-based </a:t>
            </a:r>
            <a:r>
              <a:rPr kumimoji="0" lang="en-US" sz="2000" b="1" i="0" u="none" strike="noStrike" kern="1200" cap="none" spc="0" normalizeH="0" baseline="0" noProof="0" dirty="0">
                <a:ln>
                  <a:noFill/>
                </a:ln>
                <a:solidFill>
                  <a:srgbClr val="E57200"/>
                </a:solidFill>
                <a:effectLst/>
                <a:uLnTx/>
                <a:uFillTx/>
                <a:latin typeface="Calibri" panose="020F0502020204030204"/>
                <a:ea typeface="+mn-ea"/>
                <a:cs typeface="+mn-cs"/>
              </a:rPr>
              <a:t>non-profits</a:t>
            </a:r>
          </a:p>
        </p:txBody>
      </p:sp>
      <p:sp>
        <p:nvSpPr>
          <p:cNvPr id="18" name="TextBox 17">
            <a:extLst>
              <a:ext uri="{FF2B5EF4-FFF2-40B4-BE49-F238E27FC236}">
                <a16:creationId xmlns:a16="http://schemas.microsoft.com/office/drawing/2014/main" id="{B505D7E9-EB86-4A16-A0F3-9D8ECE7D027F}"/>
              </a:ext>
            </a:extLst>
          </p:cNvPr>
          <p:cNvSpPr txBox="1"/>
          <p:nvPr/>
        </p:nvSpPr>
        <p:spPr>
          <a:xfrm>
            <a:off x="7811386" y="3772208"/>
            <a:ext cx="34307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57200"/>
                </a:solidFill>
                <a:effectLst/>
                <a:uLnTx/>
                <a:uFillTx/>
                <a:latin typeface="Calibri" panose="020F0502020204030204"/>
                <a:ea typeface="+mn-ea"/>
                <a:cs typeface="+mn-cs"/>
              </a:rPr>
              <a:t>The college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you plan on attending</a:t>
            </a:r>
          </a:p>
        </p:txBody>
      </p:sp>
      <p:sp>
        <p:nvSpPr>
          <p:cNvPr id="19" name="TextBox 18">
            <a:extLst>
              <a:ext uri="{FF2B5EF4-FFF2-40B4-BE49-F238E27FC236}">
                <a16:creationId xmlns:a16="http://schemas.microsoft.com/office/drawing/2014/main" id="{3B627001-9DF0-4519-88F8-5F158C432C42}"/>
              </a:ext>
            </a:extLst>
          </p:cNvPr>
          <p:cNvSpPr txBox="1"/>
          <p:nvPr/>
        </p:nvSpPr>
        <p:spPr>
          <a:xfrm>
            <a:off x="7811386" y="2413337"/>
            <a:ext cx="343077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57200"/>
                </a:solidFill>
                <a:effectLst/>
                <a:uLnTx/>
                <a:uFillTx/>
                <a:latin typeface="Calibri" panose="020F0502020204030204"/>
                <a:ea typeface="+mn-ea"/>
                <a:cs typeface="+mn-cs"/>
              </a:rPr>
              <a:t>Employers or organizations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where you and your family members are members</a:t>
            </a:r>
          </a:p>
        </p:txBody>
      </p:sp>
      <p:sp>
        <p:nvSpPr>
          <p:cNvPr id="20" name="TextBox 19">
            <a:extLst>
              <a:ext uri="{FF2B5EF4-FFF2-40B4-BE49-F238E27FC236}">
                <a16:creationId xmlns:a16="http://schemas.microsoft.com/office/drawing/2014/main" id="{98A84130-3C01-4AA4-A4BA-357D378B26DB}"/>
              </a:ext>
            </a:extLst>
          </p:cNvPr>
          <p:cNvSpPr txBox="1"/>
          <p:nvPr/>
        </p:nvSpPr>
        <p:spPr>
          <a:xfrm>
            <a:off x="1417537" y="1502735"/>
            <a:ext cx="976791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When looking for other scholarships, it pays to look local</a:t>
            </a:r>
          </a:p>
        </p:txBody>
      </p:sp>
    </p:spTree>
    <p:extLst>
      <p:ext uri="{BB962C8B-B14F-4D97-AF65-F5344CB8AC3E}">
        <p14:creationId xmlns:p14="http://schemas.microsoft.com/office/powerpoint/2010/main" val="2426150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D93D81-9B3F-4AED-8802-4509C5EF6BB8}"/>
              </a:ext>
            </a:extLst>
          </p:cNvPr>
          <p:cNvGrpSpPr/>
          <p:nvPr/>
        </p:nvGrpSpPr>
        <p:grpSpPr>
          <a:xfrm>
            <a:off x="413906" y="346363"/>
            <a:ext cx="6291694" cy="996864"/>
            <a:chOff x="838200" y="339436"/>
            <a:chExt cx="4185526" cy="996864"/>
          </a:xfrm>
        </p:grpSpPr>
        <p:sp>
          <p:nvSpPr>
            <p:cNvPr id="3" name="TextBox 2">
              <a:extLst>
                <a:ext uri="{FF2B5EF4-FFF2-40B4-BE49-F238E27FC236}">
                  <a16:creationId xmlns:a16="http://schemas.microsoft.com/office/drawing/2014/main" id="{B5657CE3-EE4D-4F92-AF42-B8D9EBF9474F}"/>
                </a:ext>
              </a:extLst>
            </p:cNvPr>
            <p:cNvSpPr txBox="1"/>
            <p:nvPr/>
          </p:nvSpPr>
          <p:spPr>
            <a:xfrm>
              <a:off x="838200" y="339436"/>
              <a:ext cx="3997036" cy="400110"/>
            </a:xfrm>
            <a:prstGeom prst="rect">
              <a:avLst/>
            </a:prstGeom>
            <a:noFill/>
          </p:spPr>
          <p:txBody>
            <a:bodyPr wrap="square" rtlCol="0">
              <a:spAutoFit/>
            </a:bodyPr>
            <a:lstStyle/>
            <a:p>
              <a:r>
                <a:rPr lang="en-US" sz="2000" dirty="0">
                  <a:solidFill>
                    <a:schemeClr val="accent5"/>
                  </a:solidFill>
                  <a:latin typeface="Arial" panose="020B0604020202020204" pitchFamily="34" charset="0"/>
                  <a:cs typeface="Arial" panose="020B0604020202020204" pitchFamily="34" charset="0"/>
                </a:rPr>
                <a:t>quick tips for</a:t>
              </a:r>
            </a:p>
          </p:txBody>
        </p:sp>
        <p:sp>
          <p:nvSpPr>
            <p:cNvPr id="4" name="TextBox 3">
              <a:extLst>
                <a:ext uri="{FF2B5EF4-FFF2-40B4-BE49-F238E27FC236}">
                  <a16:creationId xmlns:a16="http://schemas.microsoft.com/office/drawing/2014/main" id="{3D61B802-54BA-447A-9402-047FE4A4DFFE}"/>
                </a:ext>
              </a:extLst>
            </p:cNvPr>
            <p:cNvSpPr txBox="1"/>
            <p:nvPr/>
          </p:nvSpPr>
          <p:spPr>
            <a:xfrm>
              <a:off x="838200" y="566859"/>
              <a:ext cx="4185526" cy="769441"/>
            </a:xfrm>
            <a:prstGeom prst="rect">
              <a:avLst/>
            </a:prstGeom>
            <a:noFill/>
          </p:spPr>
          <p:txBody>
            <a:bodyPr wrap="square" rtlCol="0">
              <a:spAutoFit/>
            </a:bodyPr>
            <a:lstStyle/>
            <a:p>
              <a:r>
                <a:rPr lang="en-US" sz="4000" dirty="0">
                  <a:latin typeface="Arial Black" panose="020B0A04020102020204" pitchFamily="34" charset="0"/>
                </a:rPr>
                <a:t>Getting </a:t>
              </a:r>
              <a:r>
                <a:rPr lang="en-US" sz="4400" dirty="0">
                  <a:latin typeface="Trebuchet MS" panose="020B0603020202020204" pitchFamily="34" charset="0"/>
                </a:rPr>
                <a:t>Started</a:t>
              </a:r>
              <a:endParaRPr lang="en-US" sz="5000" dirty="0">
                <a:latin typeface="Trebuchet MS" panose="020B0603020202020204" pitchFamily="34" charset="0"/>
              </a:endParaRPr>
            </a:p>
          </p:txBody>
        </p:sp>
      </p:grpSp>
      <p:sp>
        <p:nvSpPr>
          <p:cNvPr id="10" name="Rectangle: Diagonal Corners Rounded 9">
            <a:extLst>
              <a:ext uri="{FF2B5EF4-FFF2-40B4-BE49-F238E27FC236}">
                <a16:creationId xmlns:a16="http://schemas.microsoft.com/office/drawing/2014/main" id="{C607974A-E46F-4CA5-A47C-579493CCE322}"/>
              </a:ext>
            </a:extLst>
          </p:cNvPr>
          <p:cNvSpPr/>
          <p:nvPr/>
        </p:nvSpPr>
        <p:spPr>
          <a:xfrm>
            <a:off x="656131" y="4908884"/>
            <a:ext cx="2903621" cy="1375330"/>
          </a:xfrm>
          <a:prstGeom prst="round2DiagRect">
            <a:avLst/>
          </a:prstGeom>
          <a:solidFill>
            <a:srgbClr val="8B0C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ack of files">
            <a:extLst>
              <a:ext uri="{FF2B5EF4-FFF2-40B4-BE49-F238E27FC236}">
                <a16:creationId xmlns:a16="http://schemas.microsoft.com/office/drawing/2014/main" id="{403D8EAF-B694-4FB8-BDFB-E38DB5502F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6132" y="2059299"/>
            <a:ext cx="2903621" cy="3262369"/>
          </a:xfrm>
          <a:prstGeom prst="round2Diag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800B61F5-09C2-4411-A79F-13EAB7523C5E}"/>
              </a:ext>
            </a:extLst>
          </p:cNvPr>
          <p:cNvSpPr txBox="1"/>
          <p:nvPr/>
        </p:nvSpPr>
        <p:spPr>
          <a:xfrm>
            <a:off x="656132" y="2057260"/>
            <a:ext cx="2903621" cy="461665"/>
          </a:xfrm>
          <a:prstGeom prst="rect">
            <a:avLst/>
          </a:prstGeom>
          <a:solidFill>
            <a:schemeClr val="bg1">
              <a:alpha val="60000"/>
            </a:schemeClr>
          </a:solidFill>
        </p:spPr>
        <p:txBody>
          <a:bodyPr wrap="square" rtlCol="0">
            <a:spAutoFit/>
          </a:bodyPr>
          <a:lstStyle/>
          <a:p>
            <a:pPr algn="ctr"/>
            <a:r>
              <a:rPr lang="en-US" sz="2400" dirty="0">
                <a:latin typeface="Arial Black" panose="020B0A04020102020204" pitchFamily="34" charset="0"/>
              </a:rPr>
              <a:t>Stay Organized</a:t>
            </a:r>
          </a:p>
        </p:txBody>
      </p:sp>
      <p:sp>
        <p:nvSpPr>
          <p:cNvPr id="18" name="TextBox 17">
            <a:extLst>
              <a:ext uri="{FF2B5EF4-FFF2-40B4-BE49-F238E27FC236}">
                <a16:creationId xmlns:a16="http://schemas.microsoft.com/office/drawing/2014/main" id="{37A7EC30-D4A8-449D-B69D-CC49D7234ED0}"/>
              </a:ext>
            </a:extLst>
          </p:cNvPr>
          <p:cNvSpPr txBox="1"/>
          <p:nvPr/>
        </p:nvSpPr>
        <p:spPr>
          <a:xfrm>
            <a:off x="656131" y="5321667"/>
            <a:ext cx="2903621" cy="830997"/>
          </a:xfrm>
          <a:prstGeom prst="rect">
            <a:avLst/>
          </a:prstGeom>
          <a:noFill/>
          <a:effectLst/>
        </p:spPr>
        <p:txBody>
          <a:bodyPr wrap="square" rtlCol="0">
            <a:spAutoFit/>
          </a:bodyPr>
          <a:lstStyle/>
          <a:p>
            <a:pPr algn="ctr"/>
            <a:r>
              <a:rPr lang="en-US" sz="2400" dirty="0">
                <a:solidFill>
                  <a:schemeClr val="bg1"/>
                </a:solidFill>
              </a:rPr>
              <a:t>Store usernames, passwords, deadlines</a:t>
            </a:r>
          </a:p>
        </p:txBody>
      </p:sp>
      <p:grpSp>
        <p:nvGrpSpPr>
          <p:cNvPr id="24" name="Group 23">
            <a:extLst>
              <a:ext uri="{FF2B5EF4-FFF2-40B4-BE49-F238E27FC236}">
                <a16:creationId xmlns:a16="http://schemas.microsoft.com/office/drawing/2014/main" id="{AD71107D-0DFC-4733-B927-1001A81B70A7}"/>
              </a:ext>
            </a:extLst>
          </p:cNvPr>
          <p:cNvGrpSpPr/>
          <p:nvPr/>
        </p:nvGrpSpPr>
        <p:grpSpPr>
          <a:xfrm>
            <a:off x="8575724" y="2017498"/>
            <a:ext cx="2903624" cy="4192802"/>
            <a:chOff x="8930245" y="2017498"/>
            <a:chExt cx="2903624" cy="4192802"/>
          </a:xfrm>
        </p:grpSpPr>
        <p:sp>
          <p:nvSpPr>
            <p:cNvPr id="17" name="Rectangle: Diagonal Corners Rounded 16">
              <a:extLst>
                <a:ext uri="{FF2B5EF4-FFF2-40B4-BE49-F238E27FC236}">
                  <a16:creationId xmlns:a16="http://schemas.microsoft.com/office/drawing/2014/main" id="{CC5FC9AB-D854-4C1B-B5D0-F8F712175B18}"/>
                </a:ext>
              </a:extLst>
            </p:cNvPr>
            <p:cNvSpPr/>
            <p:nvPr/>
          </p:nvSpPr>
          <p:spPr>
            <a:xfrm>
              <a:off x="8930247" y="4834970"/>
              <a:ext cx="2903621" cy="1375330"/>
            </a:xfrm>
            <a:prstGeom prst="round2DiagRect">
              <a:avLst/>
            </a:prstGeom>
            <a:solidFill>
              <a:srgbClr val="8B0C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Books and laptop">
              <a:extLst>
                <a:ext uri="{FF2B5EF4-FFF2-40B4-BE49-F238E27FC236}">
                  <a16:creationId xmlns:a16="http://schemas.microsoft.com/office/drawing/2014/main" id="{33683799-6557-4D9D-9C8B-15BF0E68A8F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930248" y="2057260"/>
              <a:ext cx="2903621" cy="3235177"/>
            </a:xfrm>
            <a:prstGeom prst="round2Diag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39E57257-EBCC-4244-B033-6AFF6EC74AE5}"/>
                </a:ext>
              </a:extLst>
            </p:cNvPr>
            <p:cNvSpPr txBox="1"/>
            <p:nvPr/>
          </p:nvSpPr>
          <p:spPr>
            <a:xfrm>
              <a:off x="8930245" y="5332199"/>
              <a:ext cx="2903621" cy="830997"/>
            </a:xfrm>
            <a:prstGeom prst="rect">
              <a:avLst/>
            </a:prstGeom>
            <a:noFill/>
            <a:effectLst/>
          </p:spPr>
          <p:txBody>
            <a:bodyPr wrap="square" rtlCol="0">
              <a:spAutoFit/>
            </a:bodyPr>
            <a:lstStyle/>
            <a:p>
              <a:pPr algn="ctr"/>
              <a:r>
                <a:rPr lang="en-US" sz="2400" dirty="0">
                  <a:solidFill>
                    <a:schemeClr val="bg1"/>
                  </a:solidFill>
                </a:rPr>
                <a:t>Use professional email and check it</a:t>
              </a:r>
            </a:p>
          </p:txBody>
        </p:sp>
        <p:sp>
          <p:nvSpPr>
            <p:cNvPr id="20" name="TextBox 19">
              <a:extLst>
                <a:ext uri="{FF2B5EF4-FFF2-40B4-BE49-F238E27FC236}">
                  <a16:creationId xmlns:a16="http://schemas.microsoft.com/office/drawing/2014/main" id="{C65E8A05-C5C6-416B-8453-0D61F3E83D70}"/>
                </a:ext>
              </a:extLst>
            </p:cNvPr>
            <p:cNvSpPr txBox="1"/>
            <p:nvPr/>
          </p:nvSpPr>
          <p:spPr>
            <a:xfrm>
              <a:off x="8930247" y="2017498"/>
              <a:ext cx="2903621" cy="461665"/>
            </a:xfrm>
            <a:prstGeom prst="rect">
              <a:avLst/>
            </a:prstGeom>
            <a:solidFill>
              <a:schemeClr val="bg1">
                <a:alpha val="60000"/>
              </a:schemeClr>
            </a:solidFill>
          </p:spPr>
          <p:txBody>
            <a:bodyPr wrap="square" rtlCol="0">
              <a:spAutoFit/>
            </a:bodyPr>
            <a:lstStyle/>
            <a:p>
              <a:pPr algn="ctr"/>
              <a:r>
                <a:rPr lang="en-US" sz="2400" dirty="0">
                  <a:latin typeface="Arial Black" panose="020B0A04020102020204" pitchFamily="34" charset="0"/>
                </a:rPr>
                <a:t>Email</a:t>
              </a:r>
            </a:p>
          </p:txBody>
        </p:sp>
      </p:grpSp>
      <p:grpSp>
        <p:nvGrpSpPr>
          <p:cNvPr id="23" name="Group 22">
            <a:extLst>
              <a:ext uri="{FF2B5EF4-FFF2-40B4-BE49-F238E27FC236}">
                <a16:creationId xmlns:a16="http://schemas.microsoft.com/office/drawing/2014/main" id="{EC879A18-5DE6-4427-832A-CF6D72853B34}"/>
              </a:ext>
            </a:extLst>
          </p:cNvPr>
          <p:cNvGrpSpPr/>
          <p:nvPr/>
        </p:nvGrpSpPr>
        <p:grpSpPr>
          <a:xfrm>
            <a:off x="4615927" y="2017498"/>
            <a:ext cx="2903622" cy="4266716"/>
            <a:chOff x="4970450" y="2017499"/>
            <a:chExt cx="2903622" cy="4266716"/>
          </a:xfrm>
        </p:grpSpPr>
        <p:sp>
          <p:nvSpPr>
            <p:cNvPr id="14" name="Rectangle: Diagonal Corners Rounded 13">
              <a:extLst>
                <a:ext uri="{FF2B5EF4-FFF2-40B4-BE49-F238E27FC236}">
                  <a16:creationId xmlns:a16="http://schemas.microsoft.com/office/drawing/2014/main" id="{F4FB8CCE-7522-4E06-A998-0F6AE1922420}"/>
                </a:ext>
              </a:extLst>
            </p:cNvPr>
            <p:cNvSpPr/>
            <p:nvPr/>
          </p:nvSpPr>
          <p:spPr>
            <a:xfrm>
              <a:off x="4970451" y="4908885"/>
              <a:ext cx="2903621" cy="1375330"/>
            </a:xfrm>
            <a:prstGeom prst="round2DiagRect">
              <a:avLst/>
            </a:prstGeom>
            <a:solidFill>
              <a:srgbClr val="8B0C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lasses on top of a book">
              <a:extLst>
                <a:ext uri="{FF2B5EF4-FFF2-40B4-BE49-F238E27FC236}">
                  <a16:creationId xmlns:a16="http://schemas.microsoft.com/office/drawing/2014/main" id="{9B0EF6B3-B4BC-4AE5-98B9-C7ADF8AE7F4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
            <a:stretch/>
          </p:blipFill>
          <p:spPr>
            <a:xfrm>
              <a:off x="4970450" y="2057260"/>
              <a:ext cx="2903622" cy="3264408"/>
            </a:xfrm>
            <a:prstGeom prst="round2DiagRect">
              <a:avLst/>
            </a:prstGeom>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C0BABB9E-029D-45CD-A05A-DE09970D80AF}"/>
                </a:ext>
              </a:extLst>
            </p:cNvPr>
            <p:cNvSpPr txBox="1"/>
            <p:nvPr/>
          </p:nvSpPr>
          <p:spPr>
            <a:xfrm>
              <a:off x="4970451" y="2017499"/>
              <a:ext cx="2903621" cy="461665"/>
            </a:xfrm>
            <a:prstGeom prst="rect">
              <a:avLst/>
            </a:prstGeom>
            <a:solidFill>
              <a:schemeClr val="bg1">
                <a:alpha val="60000"/>
              </a:schemeClr>
            </a:solidFill>
          </p:spPr>
          <p:txBody>
            <a:bodyPr wrap="square" rtlCol="0">
              <a:spAutoFit/>
            </a:bodyPr>
            <a:lstStyle/>
            <a:p>
              <a:pPr algn="ctr"/>
              <a:r>
                <a:rPr lang="en-US" sz="2400" dirty="0">
                  <a:latin typeface="Arial Black" panose="020B0A04020102020204" pitchFamily="34" charset="0"/>
                </a:rPr>
                <a:t>Legal Name</a:t>
              </a:r>
            </a:p>
          </p:txBody>
        </p:sp>
        <p:sp>
          <p:nvSpPr>
            <p:cNvPr id="21" name="TextBox 20">
              <a:extLst>
                <a:ext uri="{FF2B5EF4-FFF2-40B4-BE49-F238E27FC236}">
                  <a16:creationId xmlns:a16="http://schemas.microsoft.com/office/drawing/2014/main" id="{211A16A3-56BA-435B-B4C7-7003C4204CED}"/>
                </a:ext>
              </a:extLst>
            </p:cNvPr>
            <p:cNvSpPr txBox="1"/>
            <p:nvPr/>
          </p:nvSpPr>
          <p:spPr>
            <a:xfrm>
              <a:off x="4970451" y="5321668"/>
              <a:ext cx="2903621" cy="830997"/>
            </a:xfrm>
            <a:prstGeom prst="rect">
              <a:avLst/>
            </a:prstGeom>
            <a:noFill/>
            <a:effectLst/>
          </p:spPr>
          <p:txBody>
            <a:bodyPr wrap="square" rtlCol="0">
              <a:spAutoFit/>
            </a:bodyPr>
            <a:lstStyle/>
            <a:p>
              <a:pPr algn="ctr"/>
              <a:r>
                <a:rPr lang="en-US" sz="2400" dirty="0">
                  <a:solidFill>
                    <a:schemeClr val="bg1"/>
                  </a:solidFill>
                </a:rPr>
                <a:t>Use your legal name on all applications</a:t>
              </a:r>
            </a:p>
          </p:txBody>
        </p:sp>
      </p:grpSp>
    </p:spTree>
    <p:extLst>
      <p:ext uri="{BB962C8B-B14F-4D97-AF65-F5344CB8AC3E}">
        <p14:creationId xmlns:p14="http://schemas.microsoft.com/office/powerpoint/2010/main" val="37456797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5CE254-C025-464D-B012-3A0D9DCA1A39}"/>
              </a:ext>
            </a:extLst>
          </p:cNvPr>
          <p:cNvGrpSpPr/>
          <p:nvPr/>
        </p:nvGrpSpPr>
        <p:grpSpPr>
          <a:xfrm>
            <a:off x="413908" y="123367"/>
            <a:ext cx="8676304" cy="935309"/>
            <a:chOff x="838200" y="339436"/>
            <a:chExt cx="5771879" cy="935309"/>
          </a:xfrm>
        </p:grpSpPr>
        <p:sp>
          <p:nvSpPr>
            <p:cNvPr id="3" name="TextBox 2">
              <a:extLst>
                <a:ext uri="{FF2B5EF4-FFF2-40B4-BE49-F238E27FC236}">
                  <a16:creationId xmlns:a16="http://schemas.microsoft.com/office/drawing/2014/main" id="{EC11FBB5-53B8-4566-889B-2DC330D5DB2C}"/>
                </a:ext>
              </a:extLst>
            </p:cNvPr>
            <p:cNvSpPr txBox="1"/>
            <p:nvPr/>
          </p:nvSpPr>
          <p:spPr>
            <a:xfrm>
              <a:off x="838200" y="339436"/>
              <a:ext cx="399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rPr>
                <a:t>your</a:t>
              </a:r>
            </a:p>
          </p:txBody>
        </p:sp>
        <p:sp>
          <p:nvSpPr>
            <p:cNvPr id="4" name="TextBox 3">
              <a:extLst>
                <a:ext uri="{FF2B5EF4-FFF2-40B4-BE49-F238E27FC236}">
                  <a16:creationId xmlns:a16="http://schemas.microsoft.com/office/drawing/2014/main" id="{87DAE623-4938-4F78-BDD5-E78E704D9F6B}"/>
                </a:ext>
              </a:extLst>
            </p:cNvPr>
            <p:cNvSpPr txBox="1"/>
            <p:nvPr/>
          </p:nvSpPr>
          <p:spPr>
            <a:xfrm>
              <a:off x="838200" y="566859"/>
              <a:ext cx="57718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Arial Black" panose="020B0A04020102020204" pitchFamily="34" charset="0"/>
                </a:rPr>
                <a:t>Next</a:t>
              </a: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r>
                <a:rPr lang="en-US" sz="4000" dirty="0">
                  <a:solidFill>
                    <a:prstClr val="black"/>
                  </a:solidFill>
                  <a:latin typeface="Trebuchet MS" panose="020B0603020202020204" pitchFamily="34" charset="0"/>
                </a:rPr>
                <a:t>Steps</a:t>
              </a:r>
              <a:endParaRPr kumimoji="0" lang="en-US" sz="5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grpSp>
      <p:grpSp>
        <p:nvGrpSpPr>
          <p:cNvPr id="10" name="Group 9">
            <a:extLst>
              <a:ext uri="{FF2B5EF4-FFF2-40B4-BE49-F238E27FC236}">
                <a16:creationId xmlns:a16="http://schemas.microsoft.com/office/drawing/2014/main" id="{28ABE726-62FF-435C-A479-F95EBAD6BE13}"/>
              </a:ext>
            </a:extLst>
          </p:cNvPr>
          <p:cNvGrpSpPr/>
          <p:nvPr/>
        </p:nvGrpSpPr>
        <p:grpSpPr>
          <a:xfrm>
            <a:off x="1110729" y="1902047"/>
            <a:ext cx="11081271" cy="3053905"/>
            <a:chOff x="795235" y="1855776"/>
            <a:chExt cx="11081271" cy="3053905"/>
          </a:xfrm>
        </p:grpSpPr>
        <p:sp>
          <p:nvSpPr>
            <p:cNvPr id="49" name="TextBox 48">
              <a:extLst>
                <a:ext uri="{FF2B5EF4-FFF2-40B4-BE49-F238E27FC236}">
                  <a16:creationId xmlns:a16="http://schemas.microsoft.com/office/drawing/2014/main" id="{6721C3A8-5EA3-4C25-9B00-CFECF3289819}"/>
                </a:ext>
              </a:extLst>
            </p:cNvPr>
            <p:cNvSpPr txBox="1"/>
            <p:nvPr/>
          </p:nvSpPr>
          <p:spPr>
            <a:xfrm>
              <a:off x="1079647" y="1855776"/>
              <a:ext cx="3447546" cy="830997"/>
            </a:xfrm>
            <a:prstGeom prst="rect">
              <a:avLst/>
            </a:prstGeom>
            <a:noFill/>
          </p:spPr>
          <p:txBody>
            <a:bodyPr wrap="square" rtlCol="0">
              <a:spAutoFit/>
            </a:bodyPr>
            <a:lstStyle/>
            <a:p>
              <a:r>
                <a:rPr lang="en-US" sz="2400" dirty="0"/>
                <a:t>File your FAFSA/ORSAA early!</a:t>
              </a:r>
            </a:p>
          </p:txBody>
        </p:sp>
        <p:sp>
          <p:nvSpPr>
            <p:cNvPr id="50" name="TextBox 49">
              <a:extLst>
                <a:ext uri="{FF2B5EF4-FFF2-40B4-BE49-F238E27FC236}">
                  <a16:creationId xmlns:a16="http://schemas.microsoft.com/office/drawing/2014/main" id="{9B74ABC0-AF8E-4128-B0E6-402830FC8863}"/>
                </a:ext>
              </a:extLst>
            </p:cNvPr>
            <p:cNvSpPr txBox="1"/>
            <p:nvPr/>
          </p:nvSpPr>
          <p:spPr>
            <a:xfrm>
              <a:off x="3127058" y="4078684"/>
              <a:ext cx="3726069" cy="830997"/>
            </a:xfrm>
            <a:prstGeom prst="rect">
              <a:avLst/>
            </a:prstGeom>
            <a:noFill/>
          </p:spPr>
          <p:txBody>
            <a:bodyPr wrap="square" rtlCol="0">
              <a:spAutoFit/>
            </a:bodyPr>
            <a:lstStyle/>
            <a:p>
              <a:r>
                <a:rPr lang="en-US" sz="2400" dirty="0"/>
                <a:t>Bookmark </a:t>
              </a:r>
              <a:r>
                <a:rPr lang="en-US" sz="2400" b="1" dirty="0" err="1"/>
                <a:t>OregonStudentAid.Gov</a:t>
              </a:r>
              <a:endParaRPr lang="en-US" sz="2400" b="1" dirty="0"/>
            </a:p>
          </p:txBody>
        </p:sp>
        <p:sp>
          <p:nvSpPr>
            <p:cNvPr id="51" name="TextBox 50">
              <a:extLst>
                <a:ext uri="{FF2B5EF4-FFF2-40B4-BE49-F238E27FC236}">
                  <a16:creationId xmlns:a16="http://schemas.microsoft.com/office/drawing/2014/main" id="{32186303-E3AC-413E-8C62-4FDA43CBB634}"/>
                </a:ext>
              </a:extLst>
            </p:cNvPr>
            <p:cNvSpPr txBox="1"/>
            <p:nvPr/>
          </p:nvSpPr>
          <p:spPr>
            <a:xfrm>
              <a:off x="4888639" y="1855776"/>
              <a:ext cx="3782594" cy="830997"/>
            </a:xfrm>
            <a:prstGeom prst="rect">
              <a:avLst/>
            </a:prstGeom>
            <a:noFill/>
          </p:spPr>
          <p:txBody>
            <a:bodyPr wrap="square" rtlCol="0">
              <a:spAutoFit/>
            </a:bodyPr>
            <a:lstStyle/>
            <a:p>
              <a:r>
                <a:rPr lang="en-US" sz="2400" dirty="0"/>
                <a:t>Make an OSAC Student Portal Profile</a:t>
              </a:r>
            </a:p>
          </p:txBody>
        </p:sp>
        <p:sp>
          <p:nvSpPr>
            <p:cNvPr id="52" name="TextBox 51">
              <a:extLst>
                <a:ext uri="{FF2B5EF4-FFF2-40B4-BE49-F238E27FC236}">
                  <a16:creationId xmlns:a16="http://schemas.microsoft.com/office/drawing/2014/main" id="{2B1EFFEC-795B-48CE-B428-8BA64B33CAE0}"/>
                </a:ext>
              </a:extLst>
            </p:cNvPr>
            <p:cNvSpPr txBox="1"/>
            <p:nvPr/>
          </p:nvSpPr>
          <p:spPr>
            <a:xfrm>
              <a:off x="6853127" y="4099150"/>
              <a:ext cx="3799360" cy="461665"/>
            </a:xfrm>
            <a:prstGeom prst="rect">
              <a:avLst/>
            </a:prstGeom>
            <a:noFill/>
          </p:spPr>
          <p:txBody>
            <a:bodyPr wrap="square" rtlCol="0">
              <a:spAutoFit/>
            </a:bodyPr>
            <a:lstStyle/>
            <a:p>
              <a:r>
                <a:rPr lang="en-US" sz="2400" dirty="0"/>
                <a:t>Apply for Oregon Promise</a:t>
              </a:r>
            </a:p>
          </p:txBody>
        </p:sp>
        <p:sp>
          <p:nvSpPr>
            <p:cNvPr id="53" name="TextBox 52">
              <a:extLst>
                <a:ext uri="{FF2B5EF4-FFF2-40B4-BE49-F238E27FC236}">
                  <a16:creationId xmlns:a16="http://schemas.microsoft.com/office/drawing/2014/main" id="{8BA92702-68AD-415B-BE55-E162DA3671F5}"/>
                </a:ext>
              </a:extLst>
            </p:cNvPr>
            <p:cNvSpPr txBox="1"/>
            <p:nvPr/>
          </p:nvSpPr>
          <p:spPr>
            <a:xfrm>
              <a:off x="8671233" y="1855776"/>
              <a:ext cx="3205273" cy="830997"/>
            </a:xfrm>
            <a:prstGeom prst="rect">
              <a:avLst/>
            </a:prstGeom>
            <a:noFill/>
          </p:spPr>
          <p:txBody>
            <a:bodyPr wrap="square" rtlCol="0">
              <a:spAutoFit/>
            </a:bodyPr>
            <a:lstStyle/>
            <a:p>
              <a:r>
                <a:rPr lang="en-US" sz="2400" dirty="0"/>
                <a:t>Apply for OSAC Scholarships</a:t>
              </a:r>
            </a:p>
          </p:txBody>
        </p:sp>
        <p:grpSp>
          <p:nvGrpSpPr>
            <p:cNvPr id="9" name="Group 8">
              <a:extLst>
                <a:ext uri="{FF2B5EF4-FFF2-40B4-BE49-F238E27FC236}">
                  <a16:creationId xmlns:a16="http://schemas.microsoft.com/office/drawing/2014/main" id="{9E1A31F4-53D5-4EBB-996E-D41D46535BC6}"/>
                </a:ext>
              </a:extLst>
            </p:cNvPr>
            <p:cNvGrpSpPr/>
            <p:nvPr/>
          </p:nvGrpSpPr>
          <p:grpSpPr>
            <a:xfrm>
              <a:off x="795235" y="2798119"/>
              <a:ext cx="9857252" cy="1352673"/>
              <a:chOff x="795235" y="2798119"/>
              <a:chExt cx="9857252" cy="1352673"/>
            </a:xfrm>
          </p:grpSpPr>
          <p:cxnSp>
            <p:nvCxnSpPr>
              <p:cNvPr id="6" name="Straight Arrow Connector 5">
                <a:extLst>
                  <a:ext uri="{FF2B5EF4-FFF2-40B4-BE49-F238E27FC236}">
                    <a16:creationId xmlns:a16="http://schemas.microsoft.com/office/drawing/2014/main" id="{DF9286BC-DC53-4019-80E3-AE8F1E07C95B}"/>
                  </a:ext>
                </a:extLst>
              </p:cNvPr>
              <p:cNvCxnSpPr>
                <a:cxnSpLocks/>
              </p:cNvCxnSpPr>
              <p:nvPr/>
            </p:nvCxnSpPr>
            <p:spPr>
              <a:xfrm flipV="1">
                <a:off x="2002536" y="2798119"/>
                <a:ext cx="0" cy="59436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AE7DCB33-6C31-4210-ABA3-0BDC4B5B87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235" y="2977310"/>
                <a:ext cx="9857252" cy="1173482"/>
              </a:xfrm>
              <a:prstGeom prst="rect">
                <a:avLst/>
              </a:prstGeom>
              <a:effectLst>
                <a:outerShdw blurRad="50800" dist="38100" dir="2700000" algn="tl" rotWithShape="0">
                  <a:prstClr val="black">
                    <a:alpha val="40000"/>
                  </a:prstClr>
                </a:outerShdw>
              </a:effectLst>
            </p:spPr>
          </p:pic>
          <p:cxnSp>
            <p:nvCxnSpPr>
              <p:cNvPr id="14" name="Straight Arrow Connector 13">
                <a:extLst>
                  <a:ext uri="{FF2B5EF4-FFF2-40B4-BE49-F238E27FC236}">
                    <a16:creationId xmlns:a16="http://schemas.microsoft.com/office/drawing/2014/main" id="{79C3098B-C284-4702-A6FB-4A16D9160EF7}"/>
                  </a:ext>
                </a:extLst>
              </p:cNvPr>
              <p:cNvCxnSpPr>
                <a:cxnSpLocks/>
              </p:cNvCxnSpPr>
              <p:nvPr/>
            </p:nvCxnSpPr>
            <p:spPr>
              <a:xfrm flipV="1">
                <a:off x="5986272" y="2798119"/>
                <a:ext cx="0" cy="594360"/>
              </a:xfrm>
              <a:prstGeom prst="straightConnector1">
                <a:avLst/>
              </a:prstGeom>
              <a:ln w="38100">
                <a:solidFill>
                  <a:srgbClr val="C0E1ED"/>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0D227CD-98D9-4311-BDD4-74F251DB8517}"/>
                  </a:ext>
                </a:extLst>
              </p:cNvPr>
              <p:cNvCxnSpPr>
                <a:cxnSpLocks/>
              </p:cNvCxnSpPr>
              <p:nvPr/>
            </p:nvCxnSpPr>
            <p:spPr>
              <a:xfrm flipV="1">
                <a:off x="9689592" y="2798119"/>
                <a:ext cx="0" cy="594360"/>
              </a:xfrm>
              <a:prstGeom prst="straightConnector1">
                <a:avLst/>
              </a:prstGeom>
              <a:ln w="38100">
                <a:solidFill>
                  <a:srgbClr val="8B0C2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86AEEAF-2B59-49A2-930C-A2596706A321}"/>
                  </a:ext>
                </a:extLst>
              </p:cNvPr>
              <p:cNvCxnSpPr>
                <a:cxnSpLocks/>
              </p:cNvCxnSpPr>
              <p:nvPr/>
            </p:nvCxnSpPr>
            <p:spPr>
              <a:xfrm>
                <a:off x="3563112" y="3504790"/>
                <a:ext cx="0" cy="594360"/>
              </a:xfrm>
              <a:prstGeom prst="straightConnector1">
                <a:avLst/>
              </a:prstGeom>
              <a:ln w="38100">
                <a:solidFill>
                  <a:srgbClr val="6E9E75"/>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5ED8E02-BCE7-46B3-A5F6-98BE937C0B5D}"/>
                  </a:ext>
                </a:extLst>
              </p:cNvPr>
              <p:cNvCxnSpPr>
                <a:cxnSpLocks/>
              </p:cNvCxnSpPr>
              <p:nvPr/>
            </p:nvCxnSpPr>
            <p:spPr>
              <a:xfrm>
                <a:off x="7577328" y="3504790"/>
                <a:ext cx="0" cy="594360"/>
              </a:xfrm>
              <a:prstGeom prst="straightConnector1">
                <a:avLst/>
              </a:prstGeom>
              <a:ln w="38100">
                <a:solidFill>
                  <a:srgbClr val="F7DB69"/>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178870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281381A-B572-4262-81BE-93F37D5E1FA2}"/>
              </a:ext>
            </a:extLst>
          </p:cNvPr>
          <p:cNvGrpSpPr/>
          <p:nvPr/>
        </p:nvGrpSpPr>
        <p:grpSpPr>
          <a:xfrm>
            <a:off x="413908" y="123367"/>
            <a:ext cx="8676304" cy="935309"/>
            <a:chOff x="838200" y="339436"/>
            <a:chExt cx="5771879" cy="935309"/>
          </a:xfrm>
        </p:grpSpPr>
        <p:sp>
          <p:nvSpPr>
            <p:cNvPr id="3" name="TextBox 2">
              <a:extLst>
                <a:ext uri="{FF2B5EF4-FFF2-40B4-BE49-F238E27FC236}">
                  <a16:creationId xmlns:a16="http://schemas.microsoft.com/office/drawing/2014/main" id="{9184E106-76E2-4752-A4B1-99692511D3B7}"/>
                </a:ext>
              </a:extLst>
            </p:cNvPr>
            <p:cNvSpPr txBox="1"/>
            <p:nvPr/>
          </p:nvSpPr>
          <p:spPr>
            <a:xfrm>
              <a:off x="838200" y="339436"/>
              <a:ext cx="399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4"/>
                  </a:solidFill>
                  <a:latin typeface="Arial" panose="020B0604020202020204" pitchFamily="34" charset="0"/>
                  <a:cs typeface="Arial" panose="020B0604020202020204" pitchFamily="34" charset="0"/>
                </a:rPr>
                <a:t>follow us on</a:t>
              </a:r>
              <a:endParaRPr kumimoji="0" lang="en-US" sz="2000" b="0"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C3CBE8D0-3F9E-4017-8AF3-A9A5AF65781F}"/>
                </a:ext>
              </a:extLst>
            </p:cNvPr>
            <p:cNvSpPr txBox="1"/>
            <p:nvPr/>
          </p:nvSpPr>
          <p:spPr>
            <a:xfrm>
              <a:off x="838200" y="566859"/>
              <a:ext cx="57718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Arial Black" panose="020B0A04020102020204" pitchFamily="34" charset="0"/>
                </a:rPr>
                <a:t>Social</a:t>
              </a: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r>
                <a:rPr kumimoji="0" lang="en-US" sz="4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Media</a:t>
              </a:r>
              <a:endParaRPr kumimoji="0" lang="en-US" sz="5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grpSp>
      <p:grpSp>
        <p:nvGrpSpPr>
          <p:cNvPr id="14" name="Group 13">
            <a:extLst>
              <a:ext uri="{FF2B5EF4-FFF2-40B4-BE49-F238E27FC236}">
                <a16:creationId xmlns:a16="http://schemas.microsoft.com/office/drawing/2014/main" id="{7D8D9072-1797-4874-AB42-504934829FB2}"/>
              </a:ext>
            </a:extLst>
          </p:cNvPr>
          <p:cNvGrpSpPr/>
          <p:nvPr/>
        </p:nvGrpSpPr>
        <p:grpSpPr>
          <a:xfrm>
            <a:off x="3198799" y="1286099"/>
            <a:ext cx="2695031" cy="1964565"/>
            <a:chOff x="812215" y="1386336"/>
            <a:chExt cx="2695031" cy="1964565"/>
          </a:xfrm>
        </p:grpSpPr>
        <p:pic>
          <p:nvPicPr>
            <p:cNvPr id="5" name="Picture 12">
              <a:extLst>
                <a:ext uri="{FF2B5EF4-FFF2-40B4-BE49-F238E27FC236}">
                  <a16:creationId xmlns:a16="http://schemas.microsoft.com/office/drawing/2014/main" id="{4691263E-A681-43F0-9872-A5A1B1A81867}"/>
                </a:ext>
              </a:extLst>
            </p:cNvPr>
            <p:cNvPicPr>
              <a:picLocks noChangeAspect="1"/>
            </p:cNvPicPr>
            <p:nvPr/>
          </p:nvPicPr>
          <p:blipFill>
            <a:blip r:embed="rId3"/>
            <a:srcRect/>
            <a:stretch>
              <a:fillRect/>
            </a:stretch>
          </p:blipFill>
          <p:spPr>
            <a:xfrm>
              <a:off x="1270261" y="1386336"/>
              <a:ext cx="1648356" cy="1648356"/>
            </a:xfrm>
            <a:prstGeom prst="rect">
              <a:avLst/>
            </a:prstGeom>
          </p:spPr>
        </p:pic>
        <p:sp>
          <p:nvSpPr>
            <p:cNvPr id="6" name="TextBox 5">
              <a:extLst>
                <a:ext uri="{FF2B5EF4-FFF2-40B4-BE49-F238E27FC236}">
                  <a16:creationId xmlns:a16="http://schemas.microsoft.com/office/drawing/2014/main" id="{22054AF5-DE0C-4337-BE25-1E43B35B82ED}"/>
                </a:ext>
              </a:extLst>
            </p:cNvPr>
            <p:cNvSpPr txBox="1"/>
            <p:nvPr/>
          </p:nvSpPr>
          <p:spPr>
            <a:xfrm>
              <a:off x="812215" y="2901956"/>
              <a:ext cx="2695031" cy="448945"/>
            </a:xfrm>
            <a:prstGeom prst="rect">
              <a:avLst/>
            </a:prstGeom>
          </p:spPr>
          <p:txBody>
            <a:bodyPr lIns="0" tIns="0" rIns="0" bIns="0" rtlCol="0" anchor="t">
              <a:spAutoFit/>
            </a:bodyPr>
            <a:lstStyle/>
            <a:p>
              <a:pPr algn="l">
                <a:lnSpc>
                  <a:spcPts val="3410"/>
                </a:lnSpc>
              </a:pPr>
              <a:r>
                <a:rPr lang="en-US" sz="3100" b="1" spc="-155" dirty="0">
                  <a:solidFill>
                    <a:srgbClr val="000000"/>
                  </a:solidFill>
                  <a:latin typeface="Tahoma" panose="020B0604030504040204" pitchFamily="34" charset="0"/>
                  <a:ea typeface="Tahoma" panose="020B0604030504040204" pitchFamily="34" charset="0"/>
                  <a:cs typeface="Tahoma" panose="020B0604030504040204" pitchFamily="34" charset="0"/>
                </a:rPr>
                <a:t>OSAC Oregon</a:t>
              </a:r>
            </a:p>
          </p:txBody>
        </p:sp>
      </p:grpSp>
      <p:grpSp>
        <p:nvGrpSpPr>
          <p:cNvPr id="13" name="Group 12">
            <a:extLst>
              <a:ext uri="{FF2B5EF4-FFF2-40B4-BE49-F238E27FC236}">
                <a16:creationId xmlns:a16="http://schemas.microsoft.com/office/drawing/2014/main" id="{36AFDB67-2E47-4623-B445-0DE01C09857F}"/>
              </a:ext>
            </a:extLst>
          </p:cNvPr>
          <p:cNvGrpSpPr/>
          <p:nvPr/>
        </p:nvGrpSpPr>
        <p:grpSpPr>
          <a:xfrm>
            <a:off x="6384643" y="1489751"/>
            <a:ext cx="2705569" cy="1849547"/>
            <a:chOff x="3965292" y="1579453"/>
            <a:chExt cx="2705569" cy="1849547"/>
          </a:xfrm>
        </p:grpSpPr>
        <p:pic>
          <p:nvPicPr>
            <p:cNvPr id="7" name="Picture 6">
              <a:extLst>
                <a:ext uri="{FF2B5EF4-FFF2-40B4-BE49-F238E27FC236}">
                  <a16:creationId xmlns:a16="http://schemas.microsoft.com/office/drawing/2014/main" id="{783A0A95-9406-4A90-A5C8-C80A02C07E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0060" y="1579453"/>
              <a:ext cx="1280160" cy="1280160"/>
            </a:xfrm>
            <a:prstGeom prst="rect">
              <a:avLst/>
            </a:prstGeom>
          </p:spPr>
        </p:pic>
        <p:sp>
          <p:nvSpPr>
            <p:cNvPr id="8" name="TextBox 7">
              <a:extLst>
                <a:ext uri="{FF2B5EF4-FFF2-40B4-BE49-F238E27FC236}">
                  <a16:creationId xmlns:a16="http://schemas.microsoft.com/office/drawing/2014/main" id="{BA13B653-D111-4F17-BEE0-9B8391C47985}"/>
                </a:ext>
              </a:extLst>
            </p:cNvPr>
            <p:cNvSpPr txBox="1"/>
            <p:nvPr/>
          </p:nvSpPr>
          <p:spPr>
            <a:xfrm>
              <a:off x="3965292" y="2859613"/>
              <a:ext cx="2705569" cy="569387"/>
            </a:xfrm>
            <a:prstGeom prst="rect">
              <a:avLst/>
            </a:prstGeom>
            <a:noFill/>
          </p:spPr>
          <p:txBody>
            <a:bodyPr wrap="square" rtlCol="0">
              <a:spAutoFit/>
            </a:bodyPr>
            <a:lstStyle/>
            <a:p>
              <a:pPr algn="ctr"/>
              <a:r>
                <a:rPr lang="en-US" sz="3100" b="1" spc="-155" dirty="0">
                  <a:solidFill>
                    <a:srgbClr val="000000"/>
                  </a:solidFill>
                  <a:latin typeface="Tahoma" panose="020B0604030504040204" pitchFamily="34" charset="0"/>
                  <a:ea typeface="Tahoma" panose="020B0604030504040204" pitchFamily="34" charset="0"/>
                  <a:cs typeface="Tahoma" panose="020B0604030504040204" pitchFamily="34" charset="0"/>
                </a:rPr>
                <a:t>OSACOregon</a:t>
              </a:r>
            </a:p>
          </p:txBody>
        </p:sp>
      </p:grpSp>
      <p:grpSp>
        <p:nvGrpSpPr>
          <p:cNvPr id="15" name="Group 14">
            <a:extLst>
              <a:ext uri="{FF2B5EF4-FFF2-40B4-BE49-F238E27FC236}">
                <a16:creationId xmlns:a16="http://schemas.microsoft.com/office/drawing/2014/main" id="{8A2E5AA4-B7C5-4E2D-A2C3-4D2F7AC9F419}"/>
              </a:ext>
            </a:extLst>
          </p:cNvPr>
          <p:cNvGrpSpPr/>
          <p:nvPr/>
        </p:nvGrpSpPr>
        <p:grpSpPr>
          <a:xfrm>
            <a:off x="2755767" y="3934165"/>
            <a:ext cx="3581093" cy="1818274"/>
            <a:chOff x="303892" y="3934165"/>
            <a:chExt cx="3581093" cy="1818274"/>
          </a:xfrm>
        </p:grpSpPr>
        <p:pic>
          <p:nvPicPr>
            <p:cNvPr id="9" name="Picture 11">
              <a:extLst>
                <a:ext uri="{FF2B5EF4-FFF2-40B4-BE49-F238E27FC236}">
                  <a16:creationId xmlns:a16="http://schemas.microsoft.com/office/drawing/2014/main" id="{612E1D7F-FC37-4364-906F-8810F3BB430E}"/>
                </a:ext>
              </a:extLst>
            </p:cNvPr>
            <p:cNvPicPr>
              <a:picLocks noChangeAspect="1"/>
            </p:cNvPicPr>
            <p:nvPr/>
          </p:nvPicPr>
          <p:blipFill>
            <a:blip r:embed="rId5"/>
            <a:srcRect/>
            <a:stretch>
              <a:fillRect/>
            </a:stretch>
          </p:blipFill>
          <p:spPr>
            <a:xfrm>
              <a:off x="1452980" y="3934165"/>
              <a:ext cx="1282918" cy="1282918"/>
            </a:xfrm>
            <a:prstGeom prst="rect">
              <a:avLst/>
            </a:prstGeom>
          </p:spPr>
        </p:pic>
        <p:sp>
          <p:nvSpPr>
            <p:cNvPr id="11" name="TextBox 16">
              <a:extLst>
                <a:ext uri="{FF2B5EF4-FFF2-40B4-BE49-F238E27FC236}">
                  <a16:creationId xmlns:a16="http://schemas.microsoft.com/office/drawing/2014/main" id="{AEE94228-BD9F-4DFE-A18A-F7B054F299F0}"/>
                </a:ext>
              </a:extLst>
            </p:cNvPr>
            <p:cNvSpPr txBox="1"/>
            <p:nvPr/>
          </p:nvSpPr>
          <p:spPr>
            <a:xfrm>
              <a:off x="303892" y="5303494"/>
              <a:ext cx="3581093" cy="448945"/>
            </a:xfrm>
            <a:prstGeom prst="rect">
              <a:avLst/>
            </a:prstGeom>
          </p:spPr>
          <p:txBody>
            <a:bodyPr lIns="0" tIns="0" rIns="0" bIns="0" rtlCol="0" anchor="t">
              <a:spAutoFit/>
            </a:bodyPr>
            <a:lstStyle/>
            <a:p>
              <a:pPr algn="l">
                <a:lnSpc>
                  <a:spcPts val="3410"/>
                </a:lnSpc>
              </a:pPr>
              <a:r>
                <a:rPr lang="en-US" sz="3100" b="1" spc="-155" dirty="0" err="1">
                  <a:solidFill>
                    <a:srgbClr val="000000"/>
                  </a:solidFill>
                  <a:latin typeface="Tahoma" panose="020B0604030504040204" pitchFamily="34" charset="0"/>
                  <a:ea typeface="Tahoma" panose="020B0604030504040204" pitchFamily="34" charset="0"/>
                  <a:cs typeface="Tahoma" panose="020B0604030504040204" pitchFamily="34" charset="0"/>
                </a:rPr>
                <a:t>OregonStudentAid</a:t>
              </a:r>
              <a:endParaRPr lang="en-US" sz="3100" b="1" spc="-155"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6" name="Group 15">
            <a:extLst>
              <a:ext uri="{FF2B5EF4-FFF2-40B4-BE49-F238E27FC236}">
                <a16:creationId xmlns:a16="http://schemas.microsoft.com/office/drawing/2014/main" id="{30A66F78-876A-465F-ACF6-CBC08A122BC6}"/>
              </a:ext>
            </a:extLst>
          </p:cNvPr>
          <p:cNvGrpSpPr/>
          <p:nvPr/>
        </p:nvGrpSpPr>
        <p:grpSpPr>
          <a:xfrm>
            <a:off x="6908068" y="3945235"/>
            <a:ext cx="1658717" cy="1807204"/>
            <a:chOff x="7717536" y="1621796"/>
            <a:chExt cx="1658717" cy="1807204"/>
          </a:xfrm>
        </p:grpSpPr>
        <p:pic>
          <p:nvPicPr>
            <p:cNvPr id="10" name="Picture 9">
              <a:extLst>
                <a:ext uri="{FF2B5EF4-FFF2-40B4-BE49-F238E27FC236}">
                  <a16:creationId xmlns:a16="http://schemas.microsoft.com/office/drawing/2014/main" id="{EECC7B8D-7492-43AD-8571-C51BBF9FFD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1976" y="1621796"/>
              <a:ext cx="1280160" cy="1280160"/>
            </a:xfrm>
            <a:prstGeom prst="rect">
              <a:avLst/>
            </a:prstGeom>
          </p:spPr>
        </p:pic>
        <p:sp>
          <p:nvSpPr>
            <p:cNvPr id="12" name="TextBox 11">
              <a:extLst>
                <a:ext uri="{FF2B5EF4-FFF2-40B4-BE49-F238E27FC236}">
                  <a16:creationId xmlns:a16="http://schemas.microsoft.com/office/drawing/2014/main" id="{AE0B1D95-BF8D-427B-9829-3A46564EE17D}"/>
                </a:ext>
              </a:extLst>
            </p:cNvPr>
            <p:cNvSpPr txBox="1"/>
            <p:nvPr/>
          </p:nvSpPr>
          <p:spPr>
            <a:xfrm>
              <a:off x="7717536" y="2782669"/>
              <a:ext cx="1658717" cy="646331"/>
            </a:xfrm>
            <a:prstGeom prst="rect">
              <a:avLst/>
            </a:prstGeom>
            <a:noFill/>
          </p:spPr>
          <p:txBody>
            <a:bodyPr wrap="square" rtlCol="0">
              <a:spAutoFit/>
            </a:bodyPr>
            <a:lstStyle/>
            <a:p>
              <a:pPr algn="ctr"/>
              <a:r>
                <a:rPr lang="en-US" sz="3600" b="1" dirty="0"/>
                <a:t>@</a:t>
              </a:r>
              <a:r>
                <a:rPr lang="en-US" sz="3100" b="1" spc="-155" dirty="0">
                  <a:solidFill>
                    <a:srgbClr val="000000"/>
                  </a:solidFill>
                  <a:latin typeface="Tahoma" panose="020B0604030504040204" pitchFamily="34" charset="0"/>
                  <a:ea typeface="Tahoma" panose="020B0604030504040204" pitchFamily="34" charset="0"/>
                  <a:cs typeface="Tahoma" panose="020B0604030504040204" pitchFamily="34" charset="0"/>
                </a:rPr>
                <a:t>OSAC</a:t>
              </a:r>
            </a:p>
          </p:txBody>
        </p:sp>
      </p:grpSp>
    </p:spTree>
    <p:extLst>
      <p:ext uri="{BB962C8B-B14F-4D97-AF65-F5344CB8AC3E}">
        <p14:creationId xmlns:p14="http://schemas.microsoft.com/office/powerpoint/2010/main" val="3621796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781EBBB-A05D-41AB-A97F-C1E83FF12792}"/>
              </a:ext>
            </a:extLst>
          </p:cNvPr>
          <p:cNvGrpSpPr/>
          <p:nvPr/>
        </p:nvGrpSpPr>
        <p:grpSpPr>
          <a:xfrm>
            <a:off x="463977" y="1616149"/>
            <a:ext cx="11264046" cy="4029740"/>
            <a:chOff x="293545" y="1903228"/>
            <a:chExt cx="11264046" cy="4029740"/>
          </a:xfrm>
        </p:grpSpPr>
        <p:sp>
          <p:nvSpPr>
            <p:cNvPr id="11" name="Rectangle: Diagonal Corners Rounded 10">
              <a:extLst>
                <a:ext uri="{FF2B5EF4-FFF2-40B4-BE49-F238E27FC236}">
                  <a16:creationId xmlns:a16="http://schemas.microsoft.com/office/drawing/2014/main" id="{800CA5CD-FF54-4638-B4B5-6784A47239A7}"/>
                </a:ext>
              </a:extLst>
            </p:cNvPr>
            <p:cNvSpPr/>
            <p:nvPr/>
          </p:nvSpPr>
          <p:spPr>
            <a:xfrm>
              <a:off x="293545" y="1903228"/>
              <a:ext cx="11264046" cy="4029740"/>
            </a:xfrm>
            <a:prstGeom prst="round2DiagRect">
              <a:avLst/>
            </a:prstGeom>
            <a:gradFill>
              <a:gsLst>
                <a:gs pos="80000">
                  <a:schemeClr val="bg1"/>
                </a:gs>
                <a:gs pos="0">
                  <a:schemeClr val="accent1"/>
                </a:gs>
              </a:gsLst>
              <a:lin ang="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7A98EB52-ED5E-4105-9FB4-D1EF35E2A5E3}"/>
                </a:ext>
              </a:extLst>
            </p:cNvPr>
            <p:cNvGrpSpPr/>
            <p:nvPr/>
          </p:nvGrpSpPr>
          <p:grpSpPr>
            <a:xfrm>
              <a:off x="1233066" y="2221936"/>
              <a:ext cx="7240910" cy="1200328"/>
              <a:chOff x="1139766" y="-52021"/>
              <a:chExt cx="7240910" cy="1200328"/>
            </a:xfrm>
          </p:grpSpPr>
          <p:sp>
            <p:nvSpPr>
              <p:cNvPr id="5" name="TextBox 4">
                <a:extLst>
                  <a:ext uri="{FF2B5EF4-FFF2-40B4-BE49-F238E27FC236}">
                    <a16:creationId xmlns:a16="http://schemas.microsoft.com/office/drawing/2014/main" id="{5536D112-58F2-45E3-9235-A63A5153A8F5}"/>
                  </a:ext>
                </a:extLst>
              </p:cNvPr>
              <p:cNvSpPr txBox="1"/>
              <p:nvPr/>
            </p:nvSpPr>
            <p:spPr>
              <a:xfrm>
                <a:off x="1139766" y="-52021"/>
                <a:ext cx="4816185" cy="769441"/>
              </a:xfrm>
              <a:prstGeom prst="rect">
                <a:avLst/>
              </a:prstGeom>
              <a:noFill/>
            </p:spPr>
            <p:txBody>
              <a:bodyPr wrap="square" rtlCol="0">
                <a:spAutoFit/>
              </a:bodyPr>
              <a:lstStyle/>
              <a:p>
                <a:r>
                  <a:rPr lang="en-US" sz="4400" dirty="0">
                    <a:latin typeface="Arial Black" panose="020B0A04020102020204" pitchFamily="34" charset="0"/>
                  </a:rPr>
                  <a:t>Contact</a:t>
                </a:r>
              </a:p>
            </p:txBody>
          </p:sp>
          <p:sp>
            <p:nvSpPr>
              <p:cNvPr id="6" name="TextBox 5">
                <a:extLst>
                  <a:ext uri="{FF2B5EF4-FFF2-40B4-BE49-F238E27FC236}">
                    <a16:creationId xmlns:a16="http://schemas.microsoft.com/office/drawing/2014/main" id="{2DB0E9FB-32BE-49D2-947A-96E654DE8C3A}"/>
                  </a:ext>
                </a:extLst>
              </p:cNvPr>
              <p:cNvSpPr txBox="1"/>
              <p:nvPr/>
            </p:nvSpPr>
            <p:spPr>
              <a:xfrm>
                <a:off x="3356673" y="286533"/>
                <a:ext cx="5024003" cy="861774"/>
              </a:xfrm>
              <a:prstGeom prst="rect">
                <a:avLst/>
              </a:prstGeom>
              <a:noFill/>
            </p:spPr>
            <p:txBody>
              <a:bodyPr wrap="square" rtlCol="0">
                <a:spAutoFit/>
              </a:bodyPr>
              <a:lstStyle/>
              <a:p>
                <a:r>
                  <a:rPr lang="en-US" sz="5000" dirty="0">
                    <a:latin typeface="Trebuchet MS" panose="020B0603020202020204" pitchFamily="34" charset="0"/>
                  </a:rPr>
                  <a:t>Information</a:t>
                </a:r>
              </a:p>
            </p:txBody>
          </p:sp>
        </p:grpSp>
      </p:grpSp>
      <p:sp>
        <p:nvSpPr>
          <p:cNvPr id="7" name="TextBox 6">
            <a:extLst>
              <a:ext uri="{FF2B5EF4-FFF2-40B4-BE49-F238E27FC236}">
                <a16:creationId xmlns:a16="http://schemas.microsoft.com/office/drawing/2014/main" id="{D1632851-31DC-4439-A1A7-25C920B419AE}"/>
              </a:ext>
            </a:extLst>
          </p:cNvPr>
          <p:cNvSpPr txBox="1"/>
          <p:nvPr/>
        </p:nvSpPr>
        <p:spPr>
          <a:xfrm>
            <a:off x="1403498" y="3461206"/>
            <a:ext cx="8952614" cy="523220"/>
          </a:xfrm>
          <a:prstGeom prst="rect">
            <a:avLst/>
          </a:prstGeom>
          <a:noFill/>
        </p:spPr>
        <p:txBody>
          <a:bodyPr wrap="square" rtlCol="0">
            <a:spAutoFit/>
          </a:bodyPr>
          <a:lstStyle/>
          <a:p>
            <a:r>
              <a:rPr lang="en-US" sz="2800" dirty="0"/>
              <a:t>Name:</a:t>
            </a:r>
          </a:p>
        </p:txBody>
      </p:sp>
      <p:sp>
        <p:nvSpPr>
          <p:cNvPr id="18" name="TextBox 17">
            <a:extLst>
              <a:ext uri="{FF2B5EF4-FFF2-40B4-BE49-F238E27FC236}">
                <a16:creationId xmlns:a16="http://schemas.microsoft.com/office/drawing/2014/main" id="{E5BDD433-3822-4564-BF41-EB09766CFA75}"/>
              </a:ext>
            </a:extLst>
          </p:cNvPr>
          <p:cNvSpPr txBox="1"/>
          <p:nvPr/>
        </p:nvSpPr>
        <p:spPr>
          <a:xfrm>
            <a:off x="1403498" y="4048837"/>
            <a:ext cx="8952614" cy="523220"/>
          </a:xfrm>
          <a:prstGeom prst="rect">
            <a:avLst/>
          </a:prstGeom>
          <a:noFill/>
        </p:spPr>
        <p:txBody>
          <a:bodyPr wrap="square" rtlCol="0">
            <a:spAutoFit/>
          </a:bodyPr>
          <a:lstStyle/>
          <a:p>
            <a:r>
              <a:rPr lang="en-US" sz="2800"/>
              <a:t>Email:</a:t>
            </a:r>
            <a:endParaRPr lang="en-US" sz="2800" dirty="0"/>
          </a:p>
        </p:txBody>
      </p:sp>
      <p:sp>
        <p:nvSpPr>
          <p:cNvPr id="21" name="TextBox 20">
            <a:extLst>
              <a:ext uri="{FF2B5EF4-FFF2-40B4-BE49-F238E27FC236}">
                <a16:creationId xmlns:a16="http://schemas.microsoft.com/office/drawing/2014/main" id="{518C71DF-34D1-4838-BBDB-5662D968F237}"/>
              </a:ext>
            </a:extLst>
          </p:cNvPr>
          <p:cNvSpPr txBox="1"/>
          <p:nvPr/>
        </p:nvSpPr>
        <p:spPr>
          <a:xfrm>
            <a:off x="1403498" y="5024070"/>
            <a:ext cx="8952614" cy="523220"/>
          </a:xfrm>
          <a:prstGeom prst="rect">
            <a:avLst/>
          </a:prstGeom>
          <a:noFill/>
        </p:spPr>
        <p:txBody>
          <a:bodyPr wrap="square" rtlCol="0">
            <a:spAutoFit/>
          </a:bodyPr>
          <a:lstStyle/>
          <a:p>
            <a:pPr algn="ctr"/>
            <a:r>
              <a:rPr lang="en-US" sz="2800" i="1" dirty="0"/>
              <a:t>More information at: </a:t>
            </a:r>
            <a:r>
              <a:rPr lang="en-US" sz="2800" i="1" dirty="0" err="1"/>
              <a:t>OregonStudentAid.Gov</a:t>
            </a:r>
            <a:endParaRPr lang="en-US" sz="2800" i="1" dirty="0"/>
          </a:p>
        </p:txBody>
      </p:sp>
      <p:pic>
        <p:nvPicPr>
          <p:cNvPr id="10" name="Picture 9" descr="Qr code&#10;&#10;Description automatically generated">
            <a:extLst>
              <a:ext uri="{FF2B5EF4-FFF2-40B4-BE49-F238E27FC236}">
                <a16:creationId xmlns:a16="http://schemas.microsoft.com/office/drawing/2014/main" id="{80B541D7-DC0B-47F4-9585-5B57B7923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3529" y="4572057"/>
            <a:ext cx="1065692" cy="1065692"/>
          </a:xfrm>
          <a:prstGeom prst="rect">
            <a:avLst/>
          </a:prstGeom>
        </p:spPr>
      </p:pic>
    </p:spTree>
    <p:extLst>
      <p:ext uri="{BB962C8B-B14F-4D97-AF65-F5344CB8AC3E}">
        <p14:creationId xmlns:p14="http://schemas.microsoft.com/office/powerpoint/2010/main" val="3216629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172AD84-52EA-4A68-9D5D-82ECEEB2D0D9}"/>
              </a:ext>
            </a:extLst>
          </p:cNvPr>
          <p:cNvGrpSpPr/>
          <p:nvPr/>
        </p:nvGrpSpPr>
        <p:grpSpPr>
          <a:xfrm>
            <a:off x="3598462" y="2114950"/>
            <a:ext cx="2106923" cy="3848443"/>
            <a:chOff x="3543598" y="2718454"/>
            <a:chExt cx="2106923" cy="3848443"/>
          </a:xfrm>
          <a:effectLst>
            <a:outerShdw blurRad="50800" dist="38100" dir="2700000" algn="tl" rotWithShape="0">
              <a:prstClr val="black">
                <a:alpha val="40000"/>
              </a:prstClr>
            </a:outerShdw>
          </a:effectLst>
        </p:grpSpPr>
        <p:sp>
          <p:nvSpPr>
            <p:cNvPr id="27" name="Rectangle: Rounded Corners 26">
              <a:extLst>
                <a:ext uri="{FF2B5EF4-FFF2-40B4-BE49-F238E27FC236}">
                  <a16:creationId xmlns:a16="http://schemas.microsoft.com/office/drawing/2014/main" id="{F7BB4853-81CF-4C7A-9F46-18BE6C78BDD1}"/>
                </a:ext>
              </a:extLst>
            </p:cNvPr>
            <p:cNvSpPr/>
            <p:nvPr/>
          </p:nvSpPr>
          <p:spPr>
            <a:xfrm>
              <a:off x="3543598" y="3570308"/>
              <a:ext cx="2103120" cy="2996589"/>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E9EB9B2E-B194-4FB7-B8FF-031F23D704E9}"/>
                </a:ext>
              </a:extLst>
            </p:cNvPr>
            <p:cNvSpPr/>
            <p:nvPr/>
          </p:nvSpPr>
          <p:spPr>
            <a:xfrm>
              <a:off x="3548344" y="2718454"/>
              <a:ext cx="2102177" cy="105580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peech Bubble: Rectangle with Corners Rounded 9">
              <a:extLst>
                <a:ext uri="{FF2B5EF4-FFF2-40B4-BE49-F238E27FC236}">
                  <a16:creationId xmlns:a16="http://schemas.microsoft.com/office/drawing/2014/main" id="{61273860-3D1B-4A2B-9073-9F7EB12A0B13}"/>
                </a:ext>
              </a:extLst>
            </p:cNvPr>
            <p:cNvSpPr/>
            <p:nvPr/>
          </p:nvSpPr>
          <p:spPr>
            <a:xfrm>
              <a:off x="3548343" y="3253425"/>
              <a:ext cx="2102177" cy="886120"/>
            </a:xfrm>
            <a:prstGeom prst="wedgeRoundRectCallout">
              <a:avLst>
                <a:gd name="adj1" fmla="val -10519"/>
                <a:gd name="adj2" fmla="val 79521"/>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Scholarships</a:t>
              </a:r>
            </a:p>
          </p:txBody>
        </p:sp>
      </p:grpSp>
      <p:grpSp>
        <p:nvGrpSpPr>
          <p:cNvPr id="7" name="Group 6">
            <a:extLst>
              <a:ext uri="{FF2B5EF4-FFF2-40B4-BE49-F238E27FC236}">
                <a16:creationId xmlns:a16="http://schemas.microsoft.com/office/drawing/2014/main" id="{27ABBF8A-31AC-4FB1-98DC-E6D553D3A661}"/>
              </a:ext>
            </a:extLst>
          </p:cNvPr>
          <p:cNvGrpSpPr/>
          <p:nvPr/>
        </p:nvGrpSpPr>
        <p:grpSpPr>
          <a:xfrm>
            <a:off x="6584371" y="2113772"/>
            <a:ext cx="2111664" cy="3849620"/>
            <a:chOff x="6529507" y="2717276"/>
            <a:chExt cx="2111664" cy="3849620"/>
          </a:xfrm>
          <a:effectLst>
            <a:outerShdw blurRad="50800" dist="38100" dir="8100000" algn="tr" rotWithShape="0">
              <a:prstClr val="black">
                <a:alpha val="40000"/>
              </a:prstClr>
            </a:outerShdw>
          </a:effectLst>
        </p:grpSpPr>
        <p:sp>
          <p:nvSpPr>
            <p:cNvPr id="31" name="Rectangle: Rounded Corners 30">
              <a:extLst>
                <a:ext uri="{FF2B5EF4-FFF2-40B4-BE49-F238E27FC236}">
                  <a16:creationId xmlns:a16="http://schemas.microsoft.com/office/drawing/2014/main" id="{510BBF66-154E-48F7-80FA-E79FD58EE120}"/>
                </a:ext>
              </a:extLst>
            </p:cNvPr>
            <p:cNvSpPr/>
            <p:nvPr/>
          </p:nvSpPr>
          <p:spPr>
            <a:xfrm>
              <a:off x="6529507" y="3570307"/>
              <a:ext cx="2103120" cy="2996589"/>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2893A5C6-1747-41A9-83F1-93F9502FB273}"/>
                </a:ext>
              </a:extLst>
            </p:cNvPr>
            <p:cNvSpPr/>
            <p:nvPr/>
          </p:nvSpPr>
          <p:spPr>
            <a:xfrm>
              <a:off x="6538994" y="2717276"/>
              <a:ext cx="2102177" cy="105580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peech Bubble: Rectangle with Corners Rounded 12">
              <a:extLst>
                <a:ext uri="{FF2B5EF4-FFF2-40B4-BE49-F238E27FC236}">
                  <a16:creationId xmlns:a16="http://schemas.microsoft.com/office/drawing/2014/main" id="{BF72B8CE-E958-4C81-B1D3-B2C6341820EA}"/>
                </a:ext>
              </a:extLst>
            </p:cNvPr>
            <p:cNvSpPr/>
            <p:nvPr/>
          </p:nvSpPr>
          <p:spPr>
            <a:xfrm>
              <a:off x="6538993" y="3252247"/>
              <a:ext cx="2102177" cy="886120"/>
            </a:xfrm>
            <a:prstGeom prst="wedgeRoundRectCallout">
              <a:avLst>
                <a:gd name="adj1" fmla="val -32044"/>
                <a:gd name="adj2" fmla="val 82712"/>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Work Study</a:t>
              </a:r>
            </a:p>
          </p:txBody>
        </p:sp>
      </p:grpSp>
      <p:grpSp>
        <p:nvGrpSpPr>
          <p:cNvPr id="14" name="Group 13">
            <a:extLst>
              <a:ext uri="{FF2B5EF4-FFF2-40B4-BE49-F238E27FC236}">
                <a16:creationId xmlns:a16="http://schemas.microsoft.com/office/drawing/2014/main" id="{AE4CDD23-1C8E-483E-9559-D883AF44BED5}"/>
              </a:ext>
            </a:extLst>
          </p:cNvPr>
          <p:cNvGrpSpPr/>
          <p:nvPr/>
        </p:nvGrpSpPr>
        <p:grpSpPr>
          <a:xfrm>
            <a:off x="9583566" y="2113772"/>
            <a:ext cx="2103121" cy="3859171"/>
            <a:chOff x="9528702" y="2717276"/>
            <a:chExt cx="2103121" cy="3859171"/>
          </a:xfrm>
          <a:effectLst>
            <a:outerShdw blurRad="50800" dist="38100" dir="8100000" algn="tr" rotWithShape="0">
              <a:prstClr val="black">
                <a:alpha val="40000"/>
              </a:prstClr>
            </a:outerShdw>
          </a:effectLst>
        </p:grpSpPr>
        <p:sp>
          <p:nvSpPr>
            <p:cNvPr id="32" name="Rectangle: Rounded Corners 31">
              <a:extLst>
                <a:ext uri="{FF2B5EF4-FFF2-40B4-BE49-F238E27FC236}">
                  <a16:creationId xmlns:a16="http://schemas.microsoft.com/office/drawing/2014/main" id="{24C94849-DB20-46A6-B1DB-52F5D6DAEAC1}"/>
                </a:ext>
              </a:extLst>
            </p:cNvPr>
            <p:cNvSpPr/>
            <p:nvPr/>
          </p:nvSpPr>
          <p:spPr>
            <a:xfrm>
              <a:off x="9528702" y="3579858"/>
              <a:ext cx="2103120" cy="2996589"/>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AB4AC529-9AC4-443B-B856-106934128F0E}"/>
                </a:ext>
              </a:extLst>
            </p:cNvPr>
            <p:cNvSpPr/>
            <p:nvPr/>
          </p:nvSpPr>
          <p:spPr>
            <a:xfrm>
              <a:off x="9529646" y="2717276"/>
              <a:ext cx="2102177" cy="105580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peech Bubble: Rectangle with Corners Rounded 18">
              <a:extLst>
                <a:ext uri="{FF2B5EF4-FFF2-40B4-BE49-F238E27FC236}">
                  <a16:creationId xmlns:a16="http://schemas.microsoft.com/office/drawing/2014/main" id="{527E117F-EA15-4D9B-A30A-159F220BE4B2}"/>
                </a:ext>
              </a:extLst>
            </p:cNvPr>
            <p:cNvSpPr/>
            <p:nvPr/>
          </p:nvSpPr>
          <p:spPr>
            <a:xfrm>
              <a:off x="9529645" y="3252247"/>
              <a:ext cx="2102177" cy="886120"/>
            </a:xfrm>
            <a:prstGeom prst="wedgeRoundRectCallout">
              <a:avLst>
                <a:gd name="adj1" fmla="val -32044"/>
                <a:gd name="adj2" fmla="val 82712"/>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Loans</a:t>
              </a:r>
            </a:p>
          </p:txBody>
        </p:sp>
      </p:grpSp>
      <p:grpSp>
        <p:nvGrpSpPr>
          <p:cNvPr id="5" name="Group 4">
            <a:extLst>
              <a:ext uri="{FF2B5EF4-FFF2-40B4-BE49-F238E27FC236}">
                <a16:creationId xmlns:a16="http://schemas.microsoft.com/office/drawing/2014/main" id="{F9A14248-9A84-49BB-B293-6EFDFFBCBD90}"/>
              </a:ext>
            </a:extLst>
          </p:cNvPr>
          <p:cNvGrpSpPr/>
          <p:nvPr/>
        </p:nvGrpSpPr>
        <p:grpSpPr>
          <a:xfrm>
            <a:off x="612553" y="2113772"/>
            <a:ext cx="2103120" cy="3849621"/>
            <a:chOff x="557689" y="2717276"/>
            <a:chExt cx="2103120" cy="3849621"/>
          </a:xfrm>
          <a:effectLst>
            <a:outerShdw blurRad="50800" dist="38100" dir="2700000" algn="tl" rotWithShape="0">
              <a:prstClr val="black">
                <a:alpha val="40000"/>
              </a:prstClr>
            </a:outerShdw>
          </a:effectLst>
        </p:grpSpPr>
        <p:sp>
          <p:nvSpPr>
            <p:cNvPr id="4" name="Rectangle: Rounded Corners 3">
              <a:extLst>
                <a:ext uri="{FF2B5EF4-FFF2-40B4-BE49-F238E27FC236}">
                  <a16:creationId xmlns:a16="http://schemas.microsoft.com/office/drawing/2014/main" id="{46D465D9-36F4-4703-81C1-80C7770D6106}"/>
                </a:ext>
              </a:extLst>
            </p:cNvPr>
            <p:cNvSpPr/>
            <p:nvPr/>
          </p:nvSpPr>
          <p:spPr>
            <a:xfrm>
              <a:off x="557689" y="3570308"/>
              <a:ext cx="2103120" cy="2996589"/>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EB32FDA6-BA9C-45C5-A474-002D5B84CCF4}"/>
                </a:ext>
              </a:extLst>
            </p:cNvPr>
            <p:cNvSpPr/>
            <p:nvPr/>
          </p:nvSpPr>
          <p:spPr>
            <a:xfrm>
              <a:off x="557691" y="2717276"/>
              <a:ext cx="2102177" cy="105580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Speech Bubble: Rectangle with Corners Rounded 21">
              <a:extLst>
                <a:ext uri="{FF2B5EF4-FFF2-40B4-BE49-F238E27FC236}">
                  <a16:creationId xmlns:a16="http://schemas.microsoft.com/office/drawing/2014/main" id="{E9AAA83B-88E7-42E1-8101-7EDB1DF4AA76}"/>
                </a:ext>
              </a:extLst>
            </p:cNvPr>
            <p:cNvSpPr/>
            <p:nvPr/>
          </p:nvSpPr>
          <p:spPr>
            <a:xfrm>
              <a:off x="557690" y="3252247"/>
              <a:ext cx="2102177" cy="886120"/>
            </a:xfrm>
            <a:prstGeom prst="wedgeRoundRectCallout">
              <a:avLst>
                <a:gd name="adj1" fmla="val -10519"/>
                <a:gd name="adj2" fmla="val 79521"/>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Grants</a:t>
              </a:r>
            </a:p>
          </p:txBody>
        </p:sp>
      </p:grpSp>
      <p:grpSp>
        <p:nvGrpSpPr>
          <p:cNvPr id="28" name="Group 27">
            <a:extLst>
              <a:ext uri="{FF2B5EF4-FFF2-40B4-BE49-F238E27FC236}">
                <a16:creationId xmlns:a16="http://schemas.microsoft.com/office/drawing/2014/main" id="{F9307A3B-5690-48F1-924C-C3ED7EBDD9F5}"/>
              </a:ext>
            </a:extLst>
          </p:cNvPr>
          <p:cNvGrpSpPr/>
          <p:nvPr/>
        </p:nvGrpSpPr>
        <p:grpSpPr>
          <a:xfrm>
            <a:off x="557690" y="291103"/>
            <a:ext cx="6291694" cy="996864"/>
            <a:chOff x="838200" y="339436"/>
            <a:chExt cx="4185526" cy="996864"/>
          </a:xfrm>
        </p:grpSpPr>
        <p:sp>
          <p:nvSpPr>
            <p:cNvPr id="29" name="TextBox 28">
              <a:extLst>
                <a:ext uri="{FF2B5EF4-FFF2-40B4-BE49-F238E27FC236}">
                  <a16:creationId xmlns:a16="http://schemas.microsoft.com/office/drawing/2014/main" id="{C2BBA5B9-F871-4333-855E-9BE276E18369}"/>
                </a:ext>
              </a:extLst>
            </p:cNvPr>
            <p:cNvSpPr txBox="1"/>
            <p:nvPr/>
          </p:nvSpPr>
          <p:spPr>
            <a:xfrm>
              <a:off x="838200" y="339436"/>
              <a:ext cx="3997036" cy="400110"/>
            </a:xfrm>
            <a:prstGeom prst="rect">
              <a:avLst/>
            </a:prstGeom>
            <a:noFill/>
          </p:spPr>
          <p:txBody>
            <a:bodyPr wrap="square" rtlCol="0">
              <a:spAutoFit/>
            </a:bodyPr>
            <a:lstStyle/>
            <a:p>
              <a:r>
                <a:rPr lang="en-US" sz="2000" dirty="0">
                  <a:solidFill>
                    <a:schemeClr val="accent5"/>
                  </a:solidFill>
                  <a:latin typeface="Arial" panose="020B0604020202020204" pitchFamily="34" charset="0"/>
                  <a:cs typeface="Arial" panose="020B0604020202020204" pitchFamily="34" charset="0"/>
                </a:rPr>
                <a:t>get to know different ways to</a:t>
              </a:r>
            </a:p>
          </p:txBody>
        </p:sp>
        <p:sp>
          <p:nvSpPr>
            <p:cNvPr id="30" name="TextBox 29">
              <a:extLst>
                <a:ext uri="{FF2B5EF4-FFF2-40B4-BE49-F238E27FC236}">
                  <a16:creationId xmlns:a16="http://schemas.microsoft.com/office/drawing/2014/main" id="{165FFD33-C20E-4DAD-A8C7-8D969053240B}"/>
                </a:ext>
              </a:extLst>
            </p:cNvPr>
            <p:cNvSpPr txBox="1"/>
            <p:nvPr/>
          </p:nvSpPr>
          <p:spPr>
            <a:xfrm>
              <a:off x="838200" y="566859"/>
              <a:ext cx="4185526" cy="769441"/>
            </a:xfrm>
            <a:prstGeom prst="rect">
              <a:avLst/>
            </a:prstGeom>
            <a:noFill/>
          </p:spPr>
          <p:txBody>
            <a:bodyPr wrap="square" rtlCol="0">
              <a:spAutoFit/>
            </a:bodyPr>
            <a:lstStyle/>
            <a:p>
              <a:r>
                <a:rPr lang="en-US" sz="4000" dirty="0">
                  <a:latin typeface="Arial Black" panose="020B0A04020102020204" pitchFamily="34" charset="0"/>
                </a:rPr>
                <a:t>Pay for </a:t>
              </a:r>
              <a:r>
                <a:rPr lang="en-US" sz="4400" dirty="0">
                  <a:latin typeface="Trebuchet MS" panose="020B0603020202020204" pitchFamily="34" charset="0"/>
                </a:rPr>
                <a:t>College</a:t>
              </a:r>
              <a:endParaRPr lang="en-US" sz="5000" dirty="0">
                <a:latin typeface="Trebuchet MS" panose="020B0603020202020204" pitchFamily="34" charset="0"/>
              </a:endParaRPr>
            </a:p>
          </p:txBody>
        </p:sp>
      </p:grpSp>
      <p:sp>
        <p:nvSpPr>
          <p:cNvPr id="3" name="TextBox 2">
            <a:extLst>
              <a:ext uri="{FF2B5EF4-FFF2-40B4-BE49-F238E27FC236}">
                <a16:creationId xmlns:a16="http://schemas.microsoft.com/office/drawing/2014/main" id="{A3783828-03FB-4421-B0AF-E53DE76DF072}"/>
              </a:ext>
            </a:extLst>
          </p:cNvPr>
          <p:cNvSpPr txBox="1"/>
          <p:nvPr/>
        </p:nvSpPr>
        <p:spPr>
          <a:xfrm>
            <a:off x="596775" y="3776940"/>
            <a:ext cx="2102177" cy="1938992"/>
          </a:xfrm>
          <a:prstGeom prst="rect">
            <a:avLst/>
          </a:prstGeom>
          <a:noFill/>
        </p:spPr>
        <p:txBody>
          <a:bodyPr wrap="square" rtlCol="0">
            <a:spAutoFit/>
          </a:bodyPr>
          <a:lstStyle/>
          <a:p>
            <a:r>
              <a:rPr lang="en-US" sz="2000" b="1" dirty="0"/>
              <a:t>Funding Source:</a:t>
            </a:r>
          </a:p>
          <a:p>
            <a:pPr marL="109538" indent="-109538">
              <a:buFont typeface="Arial" panose="020B0604020202020204" pitchFamily="34" charset="0"/>
              <a:buChar char="•"/>
            </a:pPr>
            <a:r>
              <a:rPr lang="en-US" sz="2000" dirty="0"/>
              <a:t>Federal and State</a:t>
            </a:r>
          </a:p>
          <a:p>
            <a:endParaRPr lang="en-US" sz="2000" dirty="0"/>
          </a:p>
          <a:p>
            <a:r>
              <a:rPr lang="en-US" sz="2000" b="1" dirty="0"/>
              <a:t>Details:</a:t>
            </a:r>
          </a:p>
          <a:p>
            <a:pPr marL="109538" indent="-109538">
              <a:buFont typeface="Arial" panose="020B0604020202020204" pitchFamily="34" charset="0"/>
              <a:buChar char="•"/>
            </a:pPr>
            <a:r>
              <a:rPr lang="en-US" sz="2000" dirty="0"/>
              <a:t>Need-based</a:t>
            </a:r>
          </a:p>
          <a:p>
            <a:pPr marL="109538" indent="-109538">
              <a:buFont typeface="Arial" panose="020B0604020202020204" pitchFamily="34" charset="0"/>
              <a:buChar char="•"/>
            </a:pPr>
            <a:r>
              <a:rPr lang="en-US" sz="2000" dirty="0"/>
              <a:t>No repayment</a:t>
            </a:r>
          </a:p>
        </p:txBody>
      </p:sp>
      <p:sp>
        <p:nvSpPr>
          <p:cNvPr id="23" name="TextBox 22">
            <a:extLst>
              <a:ext uri="{FF2B5EF4-FFF2-40B4-BE49-F238E27FC236}">
                <a16:creationId xmlns:a16="http://schemas.microsoft.com/office/drawing/2014/main" id="{22CE2350-BFF2-4CFC-B410-F637A733A060}"/>
              </a:ext>
            </a:extLst>
          </p:cNvPr>
          <p:cNvSpPr txBox="1"/>
          <p:nvPr/>
        </p:nvSpPr>
        <p:spPr>
          <a:xfrm>
            <a:off x="3652327" y="3726174"/>
            <a:ext cx="2102177" cy="2246769"/>
          </a:xfrm>
          <a:prstGeom prst="rect">
            <a:avLst/>
          </a:prstGeom>
          <a:noFill/>
        </p:spPr>
        <p:txBody>
          <a:bodyPr wrap="square" rtlCol="0">
            <a:spAutoFit/>
          </a:bodyPr>
          <a:lstStyle/>
          <a:p>
            <a:r>
              <a:rPr lang="en-US" sz="2000" b="1" dirty="0"/>
              <a:t>Funding Source:</a:t>
            </a:r>
          </a:p>
          <a:p>
            <a:pPr marL="109538" indent="-109538">
              <a:buFont typeface="Arial" panose="020B0604020202020204" pitchFamily="34" charset="0"/>
              <a:buChar char="•"/>
            </a:pPr>
            <a:r>
              <a:rPr lang="en-US" sz="2000" dirty="0"/>
              <a:t>Privately funded</a:t>
            </a:r>
          </a:p>
          <a:p>
            <a:pPr marL="109538" indent="-109538">
              <a:buFont typeface="Arial" panose="020B0604020202020204" pitchFamily="34" charset="0"/>
              <a:buChar char="•"/>
            </a:pPr>
            <a:endParaRPr lang="en-US" sz="2000" dirty="0"/>
          </a:p>
          <a:p>
            <a:r>
              <a:rPr lang="en-US" sz="2000" b="1" dirty="0"/>
              <a:t>Details:</a:t>
            </a:r>
          </a:p>
          <a:p>
            <a:pPr marL="109538" indent="-109538">
              <a:buFont typeface="Arial" panose="020B0604020202020204" pitchFamily="34" charset="0"/>
              <a:buChar char="•"/>
            </a:pPr>
            <a:r>
              <a:rPr lang="en-US" sz="2000" dirty="0"/>
              <a:t>No repayment</a:t>
            </a:r>
          </a:p>
          <a:p>
            <a:pPr marL="109538" indent="-109538">
              <a:buFont typeface="Arial" panose="020B0604020202020204" pitchFamily="34" charset="0"/>
              <a:buChar char="•"/>
            </a:pPr>
            <a:r>
              <a:rPr lang="en-US" sz="2000" dirty="0"/>
              <a:t>OSAC, local, national</a:t>
            </a:r>
          </a:p>
        </p:txBody>
      </p:sp>
      <p:sp>
        <p:nvSpPr>
          <p:cNvPr id="24" name="TextBox 23">
            <a:extLst>
              <a:ext uri="{FF2B5EF4-FFF2-40B4-BE49-F238E27FC236}">
                <a16:creationId xmlns:a16="http://schemas.microsoft.com/office/drawing/2014/main" id="{06A41204-F71F-4AB1-AFA3-092AEA8FA536}"/>
              </a:ext>
            </a:extLst>
          </p:cNvPr>
          <p:cNvSpPr txBox="1"/>
          <p:nvPr/>
        </p:nvSpPr>
        <p:spPr>
          <a:xfrm>
            <a:off x="6620909" y="3748878"/>
            <a:ext cx="2102177" cy="1938992"/>
          </a:xfrm>
          <a:prstGeom prst="rect">
            <a:avLst/>
          </a:prstGeom>
          <a:noFill/>
        </p:spPr>
        <p:txBody>
          <a:bodyPr wrap="square" rtlCol="0">
            <a:spAutoFit/>
          </a:bodyPr>
          <a:lstStyle/>
          <a:p>
            <a:r>
              <a:rPr lang="en-US" sz="2000" b="1" dirty="0"/>
              <a:t>Funding Source:</a:t>
            </a:r>
            <a:r>
              <a:rPr lang="en-US" sz="2000" dirty="0"/>
              <a:t> </a:t>
            </a:r>
          </a:p>
          <a:p>
            <a:pPr marL="109538" indent="-109538">
              <a:buFont typeface="Arial" panose="020B0604020202020204" pitchFamily="34" charset="0"/>
              <a:buChar char="•"/>
            </a:pPr>
            <a:r>
              <a:rPr lang="en-US" sz="2000" dirty="0"/>
              <a:t>Federal</a:t>
            </a:r>
          </a:p>
          <a:p>
            <a:endParaRPr lang="en-US" sz="2000" dirty="0"/>
          </a:p>
          <a:p>
            <a:r>
              <a:rPr lang="en-US" sz="2000" b="1" dirty="0"/>
              <a:t>Details:</a:t>
            </a:r>
          </a:p>
          <a:p>
            <a:pPr marL="109538" indent="-109538">
              <a:buFont typeface="Arial" panose="020B0604020202020204" pitchFamily="34" charset="0"/>
              <a:buChar char="•"/>
            </a:pPr>
            <a:r>
              <a:rPr lang="en-US" sz="2000" dirty="0"/>
              <a:t>On &amp; off campus employment</a:t>
            </a:r>
          </a:p>
        </p:txBody>
      </p:sp>
      <p:sp>
        <p:nvSpPr>
          <p:cNvPr id="25" name="TextBox 24">
            <a:extLst>
              <a:ext uri="{FF2B5EF4-FFF2-40B4-BE49-F238E27FC236}">
                <a16:creationId xmlns:a16="http://schemas.microsoft.com/office/drawing/2014/main" id="{090CF9B8-3DAE-45BD-92FC-A1D74293EB54}"/>
              </a:ext>
            </a:extLst>
          </p:cNvPr>
          <p:cNvSpPr txBox="1"/>
          <p:nvPr/>
        </p:nvSpPr>
        <p:spPr>
          <a:xfrm>
            <a:off x="9610617" y="3786391"/>
            <a:ext cx="2102177" cy="1938992"/>
          </a:xfrm>
          <a:prstGeom prst="rect">
            <a:avLst/>
          </a:prstGeom>
          <a:noFill/>
        </p:spPr>
        <p:txBody>
          <a:bodyPr wrap="square" rtlCol="0">
            <a:spAutoFit/>
          </a:bodyPr>
          <a:lstStyle/>
          <a:p>
            <a:r>
              <a:rPr lang="en-US" sz="2000" b="1" dirty="0"/>
              <a:t>Funding Source:</a:t>
            </a:r>
          </a:p>
          <a:p>
            <a:pPr marL="109538" indent="-109538">
              <a:buFont typeface="Arial" panose="020B0604020202020204" pitchFamily="34" charset="0"/>
              <a:buChar char="•"/>
            </a:pPr>
            <a:r>
              <a:rPr lang="en-US" sz="2000" dirty="0"/>
              <a:t>Federal &amp; Private</a:t>
            </a:r>
          </a:p>
          <a:p>
            <a:pPr marL="109538" indent="-109538">
              <a:buFont typeface="Arial" panose="020B0604020202020204" pitchFamily="34" charset="0"/>
              <a:buChar char="•"/>
            </a:pPr>
            <a:endParaRPr lang="en-US" sz="2000" dirty="0"/>
          </a:p>
          <a:p>
            <a:r>
              <a:rPr lang="en-US" sz="2000" b="1" dirty="0"/>
              <a:t>Details:</a:t>
            </a:r>
          </a:p>
          <a:p>
            <a:pPr marL="109538" indent="-109538">
              <a:buFont typeface="Arial" panose="020B0604020202020204" pitchFamily="34" charset="0"/>
              <a:buChar char="•"/>
            </a:pPr>
            <a:r>
              <a:rPr lang="en-US" sz="2000" dirty="0"/>
              <a:t>Must be repaid with interest</a:t>
            </a:r>
          </a:p>
        </p:txBody>
      </p:sp>
    </p:spTree>
    <p:extLst>
      <p:ext uri="{BB962C8B-B14F-4D97-AF65-F5344CB8AC3E}">
        <p14:creationId xmlns:p14="http://schemas.microsoft.com/office/powerpoint/2010/main" val="3982922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6762F14-48AA-443B-835F-DDA0EE72113A}"/>
              </a:ext>
            </a:extLst>
          </p:cNvPr>
          <p:cNvGrpSpPr/>
          <p:nvPr/>
        </p:nvGrpSpPr>
        <p:grpSpPr>
          <a:xfrm>
            <a:off x="359391" y="220614"/>
            <a:ext cx="5330440" cy="6416771"/>
            <a:chOff x="482221" y="150126"/>
            <a:chExt cx="5330440" cy="6416771"/>
          </a:xfrm>
        </p:grpSpPr>
        <p:sp>
          <p:nvSpPr>
            <p:cNvPr id="7" name="Rectangle: Diagonal Corners Rounded 6">
              <a:extLst>
                <a:ext uri="{FF2B5EF4-FFF2-40B4-BE49-F238E27FC236}">
                  <a16:creationId xmlns:a16="http://schemas.microsoft.com/office/drawing/2014/main" id="{B11D1262-45C8-42E0-9150-09460756D043}"/>
                </a:ext>
              </a:extLst>
            </p:cNvPr>
            <p:cNvSpPr/>
            <p:nvPr/>
          </p:nvSpPr>
          <p:spPr>
            <a:xfrm>
              <a:off x="482221" y="150126"/>
              <a:ext cx="5330440" cy="6416771"/>
            </a:xfrm>
            <a:prstGeom prst="round2Diag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48B4528-E542-498E-A3E1-741D188BF2DF}"/>
                </a:ext>
              </a:extLst>
            </p:cNvPr>
            <p:cNvSpPr txBox="1"/>
            <p:nvPr/>
          </p:nvSpPr>
          <p:spPr>
            <a:xfrm>
              <a:off x="1062657" y="224060"/>
              <a:ext cx="4560221" cy="1384995"/>
            </a:xfrm>
            <a:prstGeom prst="rect">
              <a:avLst/>
            </a:prstGeom>
            <a:noFill/>
          </p:spPr>
          <p:txBody>
            <a:bodyPr wrap="square" rtlCol="0">
              <a:spAutoFit/>
            </a:bodyPr>
            <a:lstStyle/>
            <a:p>
              <a:r>
                <a:rPr lang="en-US" sz="4000" dirty="0">
                  <a:solidFill>
                    <a:schemeClr val="bg1"/>
                  </a:solidFill>
                  <a:latin typeface="Arial Black" panose="020B0A04020102020204" pitchFamily="34" charset="0"/>
                </a:rPr>
                <a:t>Cost of </a:t>
              </a:r>
            </a:p>
            <a:p>
              <a:r>
                <a:rPr lang="en-US" sz="4400" dirty="0">
                  <a:solidFill>
                    <a:schemeClr val="bg1"/>
                  </a:solidFill>
                  <a:latin typeface="Trebuchet MS" panose="020B0603020202020204" pitchFamily="34" charset="0"/>
                </a:rPr>
                <a:t>Attendance</a:t>
              </a:r>
              <a:endParaRPr lang="en-US" sz="5000" dirty="0">
                <a:solidFill>
                  <a:schemeClr val="bg1"/>
                </a:solidFill>
                <a:latin typeface="Trebuchet MS" panose="020B0603020202020204" pitchFamily="34" charset="0"/>
              </a:endParaRPr>
            </a:p>
          </p:txBody>
        </p:sp>
        <p:pic>
          <p:nvPicPr>
            <p:cNvPr id="6" name="Picture 5" descr="Studying at the library">
              <a:extLst>
                <a:ext uri="{FF2B5EF4-FFF2-40B4-BE49-F238E27FC236}">
                  <a16:creationId xmlns:a16="http://schemas.microsoft.com/office/drawing/2014/main" id="{A4591D3A-430E-438E-AFEF-BBFC81E47FFE}"/>
                </a:ext>
              </a:extLst>
            </p:cNvPr>
            <p:cNvPicPr>
              <a:picLocks noChangeAspect="1"/>
            </p:cNvPicPr>
            <p:nvPr/>
          </p:nvPicPr>
          <p:blipFill rotWithShape="1">
            <a:blip r:embed="rId3"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922856" y="1609055"/>
              <a:ext cx="4449169" cy="4716682"/>
            </a:xfrm>
            <a:prstGeom prst="round2DiagRect">
              <a:avLst/>
            </a:prstGeom>
          </p:spPr>
        </p:pic>
      </p:grpSp>
      <p:sp>
        <p:nvSpPr>
          <p:cNvPr id="9" name="TextBox 8">
            <a:extLst>
              <a:ext uri="{FF2B5EF4-FFF2-40B4-BE49-F238E27FC236}">
                <a16:creationId xmlns:a16="http://schemas.microsoft.com/office/drawing/2014/main" id="{BBFACA57-9A5E-4FEE-BAAA-776E0DAD2D09}"/>
              </a:ext>
            </a:extLst>
          </p:cNvPr>
          <p:cNvSpPr txBox="1"/>
          <p:nvPr/>
        </p:nvSpPr>
        <p:spPr>
          <a:xfrm>
            <a:off x="6686091" y="220614"/>
            <a:ext cx="5024003" cy="1077218"/>
          </a:xfrm>
          <a:prstGeom prst="rect">
            <a:avLst/>
          </a:prstGeom>
          <a:noFill/>
        </p:spPr>
        <p:txBody>
          <a:bodyPr wrap="square" rtlCol="0">
            <a:spAutoFit/>
          </a:bodyPr>
          <a:lstStyle/>
          <a:p>
            <a:pPr algn="ctr"/>
            <a:r>
              <a:rPr lang="en-US" sz="3200" dirty="0">
                <a:latin typeface="Arial Black" panose="020B0A04020102020204" pitchFamily="34" charset="0"/>
              </a:rPr>
              <a:t>Cost of Attendance</a:t>
            </a:r>
          </a:p>
          <a:p>
            <a:pPr algn="ctr"/>
            <a:r>
              <a:rPr lang="en-US" sz="3200" dirty="0">
                <a:latin typeface="Arial Black" panose="020B0A04020102020204" pitchFamily="34" charset="0"/>
              </a:rPr>
              <a:t>(COA)</a:t>
            </a:r>
          </a:p>
        </p:txBody>
      </p:sp>
      <p:cxnSp>
        <p:nvCxnSpPr>
          <p:cNvPr id="10" name="Straight Connector 9">
            <a:extLst>
              <a:ext uri="{FF2B5EF4-FFF2-40B4-BE49-F238E27FC236}">
                <a16:creationId xmlns:a16="http://schemas.microsoft.com/office/drawing/2014/main" id="{21241C68-F859-4DB9-82D4-CFF5E44DE05C}"/>
              </a:ext>
            </a:extLst>
          </p:cNvPr>
          <p:cNvCxnSpPr/>
          <p:nvPr/>
        </p:nvCxnSpPr>
        <p:spPr>
          <a:xfrm>
            <a:off x="9224889" y="1297832"/>
            <a:ext cx="0" cy="54864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6792D70-95F7-43A2-B0CA-FEC2371BD923}"/>
              </a:ext>
            </a:extLst>
          </p:cNvPr>
          <p:cNvSpPr txBox="1"/>
          <p:nvPr/>
        </p:nvSpPr>
        <p:spPr>
          <a:xfrm>
            <a:off x="6519055" y="1964541"/>
            <a:ext cx="5313554" cy="4278094"/>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chemeClr val="accent2"/>
                </a:solidFill>
              </a:rPr>
              <a:t>“Sticker Price” </a:t>
            </a:r>
            <a:r>
              <a:rPr lang="en-US" sz="2400" dirty="0"/>
              <a:t>to attend a college</a:t>
            </a:r>
          </a:p>
          <a:p>
            <a:pPr marL="742950" lvl="1" indent="-285750">
              <a:buFont typeface="Arial" panose="020B0604020202020204" pitchFamily="34" charset="0"/>
              <a:buChar char="•"/>
            </a:pPr>
            <a:r>
              <a:rPr lang="en-US" sz="2000" dirty="0"/>
              <a:t>Average college costs including tuition, fees, books, misc. and living expenses</a:t>
            </a:r>
          </a:p>
          <a:p>
            <a:pPr lvl="1"/>
            <a:endParaRPr lang="en-US" sz="2000" dirty="0"/>
          </a:p>
          <a:p>
            <a:pPr marL="742950" lvl="1" indent="-285750">
              <a:buFont typeface="Arial" panose="020B0604020202020204" pitchFamily="34" charset="0"/>
              <a:buChar char="•"/>
            </a:pPr>
            <a:r>
              <a:rPr lang="en-US" sz="2000" dirty="0"/>
              <a:t>It is NOT your bill</a:t>
            </a:r>
          </a:p>
          <a:p>
            <a:endParaRPr lang="en-US" sz="2400" dirty="0"/>
          </a:p>
          <a:p>
            <a:pPr marL="285750" indent="-285750">
              <a:buFont typeface="Arial" panose="020B0604020202020204" pitchFamily="34" charset="0"/>
              <a:buChar char="•"/>
            </a:pPr>
            <a:r>
              <a:rPr lang="en-US" sz="2400" dirty="0"/>
              <a:t>Costs can </a:t>
            </a:r>
            <a:r>
              <a:rPr lang="en-US" sz="2400" b="1" dirty="0">
                <a:solidFill>
                  <a:schemeClr val="accent2"/>
                </a:solidFill>
              </a:rPr>
              <a:t>vary from school-to-school</a:t>
            </a:r>
          </a:p>
          <a:p>
            <a:endParaRPr lang="en-US" sz="2400" b="1" dirty="0">
              <a:solidFill>
                <a:schemeClr val="accent2"/>
              </a:solidFill>
            </a:endParaRPr>
          </a:p>
          <a:p>
            <a:pPr marL="285750" indent="-285750">
              <a:buFont typeface="Arial" panose="020B0604020202020204" pitchFamily="34" charset="0"/>
              <a:buChar char="•"/>
            </a:pPr>
            <a:r>
              <a:rPr lang="en-US" sz="2400" dirty="0"/>
              <a:t>Used to </a:t>
            </a:r>
            <a:r>
              <a:rPr lang="en-US" sz="2400" b="1" dirty="0">
                <a:solidFill>
                  <a:schemeClr val="accent2"/>
                </a:solidFill>
              </a:rPr>
              <a:t>determine a student’s financial need </a:t>
            </a:r>
            <a:r>
              <a:rPr lang="en-US" sz="2400" dirty="0"/>
              <a:t>calculation</a:t>
            </a:r>
          </a:p>
          <a:p>
            <a:endParaRPr lang="en-US" sz="2400" dirty="0"/>
          </a:p>
          <a:p>
            <a:endParaRPr lang="en-US" sz="2400" dirty="0"/>
          </a:p>
        </p:txBody>
      </p:sp>
    </p:spTree>
    <p:extLst>
      <p:ext uri="{BB962C8B-B14F-4D97-AF65-F5344CB8AC3E}">
        <p14:creationId xmlns:p14="http://schemas.microsoft.com/office/powerpoint/2010/main" val="3277694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6762F14-48AA-443B-835F-DDA0EE72113A}"/>
              </a:ext>
            </a:extLst>
          </p:cNvPr>
          <p:cNvGrpSpPr/>
          <p:nvPr/>
        </p:nvGrpSpPr>
        <p:grpSpPr>
          <a:xfrm>
            <a:off x="359390" y="220614"/>
            <a:ext cx="5546827" cy="6416771"/>
            <a:chOff x="482221" y="150126"/>
            <a:chExt cx="5546827" cy="6416771"/>
          </a:xfrm>
        </p:grpSpPr>
        <p:sp>
          <p:nvSpPr>
            <p:cNvPr id="7" name="Rectangle: Diagonal Corners Rounded 6">
              <a:extLst>
                <a:ext uri="{FF2B5EF4-FFF2-40B4-BE49-F238E27FC236}">
                  <a16:creationId xmlns:a16="http://schemas.microsoft.com/office/drawing/2014/main" id="{B11D1262-45C8-42E0-9150-09460756D043}"/>
                </a:ext>
              </a:extLst>
            </p:cNvPr>
            <p:cNvSpPr/>
            <p:nvPr/>
          </p:nvSpPr>
          <p:spPr>
            <a:xfrm>
              <a:off x="482221" y="150126"/>
              <a:ext cx="5330440" cy="6416771"/>
            </a:xfrm>
            <a:prstGeom prst="round2Diag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48B4528-E542-498E-A3E1-741D188BF2DF}"/>
                </a:ext>
              </a:extLst>
            </p:cNvPr>
            <p:cNvSpPr txBox="1"/>
            <p:nvPr/>
          </p:nvSpPr>
          <p:spPr>
            <a:xfrm>
              <a:off x="872875" y="224060"/>
              <a:ext cx="5156173" cy="1384995"/>
            </a:xfrm>
            <a:prstGeom prst="rect">
              <a:avLst/>
            </a:prstGeom>
            <a:noFill/>
          </p:spPr>
          <p:txBody>
            <a:bodyPr wrap="square" rtlCol="0">
              <a:spAutoFit/>
            </a:bodyPr>
            <a:lstStyle/>
            <a:p>
              <a:r>
                <a:rPr lang="en-US" sz="4000" dirty="0">
                  <a:solidFill>
                    <a:schemeClr val="bg1"/>
                  </a:solidFill>
                  <a:latin typeface="Arial Black" panose="020B0A04020102020204" pitchFamily="34" charset="0"/>
                </a:rPr>
                <a:t>Expected Family</a:t>
              </a:r>
            </a:p>
            <a:p>
              <a:r>
                <a:rPr lang="en-US" sz="4400" dirty="0">
                  <a:solidFill>
                    <a:schemeClr val="bg1"/>
                  </a:solidFill>
                  <a:latin typeface="Trebuchet MS" panose="020B0603020202020204" pitchFamily="34" charset="0"/>
                </a:rPr>
                <a:t>Contribution</a:t>
              </a:r>
              <a:endParaRPr lang="en-US" sz="5000" dirty="0">
                <a:solidFill>
                  <a:schemeClr val="bg1"/>
                </a:solidFill>
                <a:latin typeface="Trebuchet MS" panose="020B0603020202020204" pitchFamily="34" charset="0"/>
              </a:endParaRPr>
            </a:p>
          </p:txBody>
        </p:sp>
      </p:grpSp>
      <p:sp>
        <p:nvSpPr>
          <p:cNvPr id="9" name="TextBox 8">
            <a:extLst>
              <a:ext uri="{FF2B5EF4-FFF2-40B4-BE49-F238E27FC236}">
                <a16:creationId xmlns:a16="http://schemas.microsoft.com/office/drawing/2014/main" id="{BBFACA57-9A5E-4FEE-BAAA-776E0DAD2D09}"/>
              </a:ext>
            </a:extLst>
          </p:cNvPr>
          <p:cNvSpPr txBox="1"/>
          <p:nvPr/>
        </p:nvSpPr>
        <p:spPr>
          <a:xfrm>
            <a:off x="6080484" y="220614"/>
            <a:ext cx="6096000" cy="1569660"/>
          </a:xfrm>
          <a:prstGeom prst="rect">
            <a:avLst/>
          </a:prstGeom>
          <a:noFill/>
        </p:spPr>
        <p:txBody>
          <a:bodyPr wrap="square" rtlCol="0">
            <a:spAutoFit/>
          </a:bodyPr>
          <a:lstStyle/>
          <a:p>
            <a:pPr algn="ctr"/>
            <a:r>
              <a:rPr lang="en-US" sz="3200" dirty="0">
                <a:latin typeface="Arial Black" panose="020B0A04020102020204" pitchFamily="34" charset="0"/>
              </a:rPr>
              <a:t>Expected Family Contribution</a:t>
            </a:r>
          </a:p>
          <a:p>
            <a:pPr algn="ctr"/>
            <a:r>
              <a:rPr lang="en-US" sz="3200" dirty="0">
                <a:latin typeface="Arial Black" panose="020B0A04020102020204" pitchFamily="34" charset="0"/>
              </a:rPr>
              <a:t>(EFC)</a:t>
            </a:r>
          </a:p>
        </p:txBody>
      </p:sp>
      <p:cxnSp>
        <p:nvCxnSpPr>
          <p:cNvPr id="10" name="Straight Connector 9">
            <a:extLst>
              <a:ext uri="{FF2B5EF4-FFF2-40B4-BE49-F238E27FC236}">
                <a16:creationId xmlns:a16="http://schemas.microsoft.com/office/drawing/2014/main" id="{21241C68-F859-4DB9-82D4-CFF5E44DE05C}"/>
              </a:ext>
            </a:extLst>
          </p:cNvPr>
          <p:cNvCxnSpPr/>
          <p:nvPr/>
        </p:nvCxnSpPr>
        <p:spPr>
          <a:xfrm>
            <a:off x="9129784" y="1790274"/>
            <a:ext cx="0" cy="54864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6792D70-95F7-43A2-B0CA-FEC2371BD923}"/>
              </a:ext>
            </a:extLst>
          </p:cNvPr>
          <p:cNvSpPr txBox="1"/>
          <p:nvPr/>
        </p:nvSpPr>
        <p:spPr>
          <a:xfrm>
            <a:off x="6471707" y="2444531"/>
            <a:ext cx="5313554" cy="4647426"/>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chemeClr val="tx2"/>
                </a:solidFill>
              </a:rPr>
              <a:t>A number </a:t>
            </a:r>
            <a:r>
              <a:rPr lang="en-US" sz="2400" dirty="0"/>
              <a:t>used to determine your eligibility for financial aid</a:t>
            </a:r>
          </a:p>
          <a:p>
            <a:pPr marL="742950" lvl="1" indent="-285750">
              <a:buFont typeface="Arial" panose="020B0604020202020204" pitchFamily="34" charset="0"/>
              <a:buChar char="•"/>
            </a:pPr>
            <a:r>
              <a:rPr lang="en-US" sz="2000" dirty="0"/>
              <a:t>Determined by data reported on the FAFSA/ORSAA</a:t>
            </a:r>
          </a:p>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r>
              <a:rPr lang="en-US" sz="2000" dirty="0"/>
              <a:t>It is not your bill</a:t>
            </a:r>
          </a:p>
          <a:p>
            <a:endParaRPr lang="en-US" sz="2400" dirty="0"/>
          </a:p>
          <a:p>
            <a:pPr marL="285750" indent="-285750">
              <a:buFont typeface="Arial" panose="020B0604020202020204" pitchFamily="34" charset="0"/>
              <a:buChar char="•"/>
            </a:pPr>
            <a:r>
              <a:rPr lang="en-US" sz="2400" b="1" dirty="0">
                <a:solidFill>
                  <a:schemeClr val="tx2"/>
                </a:solidFill>
              </a:rPr>
              <a:t>EFC does not change </a:t>
            </a:r>
            <a:r>
              <a:rPr lang="en-US" sz="2400" dirty="0"/>
              <a:t>from</a:t>
            </a:r>
          </a:p>
          <a:p>
            <a:r>
              <a:rPr lang="en-US" sz="2400" dirty="0"/>
              <a:t>    school-to-school</a:t>
            </a:r>
          </a:p>
          <a:p>
            <a:endParaRPr lang="en-US" sz="2400" dirty="0"/>
          </a:p>
          <a:p>
            <a:pPr marL="285750" indent="-285750">
              <a:buFont typeface="Arial" panose="020B0604020202020204" pitchFamily="34" charset="0"/>
              <a:buChar char="•"/>
            </a:pPr>
            <a:r>
              <a:rPr lang="en-US" sz="2400" dirty="0"/>
              <a:t>Used to </a:t>
            </a:r>
            <a:r>
              <a:rPr lang="en-US" sz="2400" b="1" dirty="0">
                <a:solidFill>
                  <a:schemeClr val="tx2"/>
                </a:solidFill>
              </a:rPr>
              <a:t>determine a student’s financial need</a:t>
            </a:r>
            <a:r>
              <a:rPr lang="en-US" sz="2400" dirty="0"/>
              <a:t> calculation</a:t>
            </a:r>
          </a:p>
          <a:p>
            <a:endParaRPr lang="en-US" sz="2400" dirty="0"/>
          </a:p>
        </p:txBody>
      </p:sp>
      <p:pic>
        <p:nvPicPr>
          <p:cNvPr id="3" name="Picture 2" descr="Happy family standing in front of a house">
            <a:extLst>
              <a:ext uri="{FF2B5EF4-FFF2-40B4-BE49-F238E27FC236}">
                <a16:creationId xmlns:a16="http://schemas.microsoft.com/office/drawing/2014/main" id="{50C96A20-6529-45C7-9F18-65B4C51B73C7}"/>
              </a:ext>
            </a:extLst>
          </p:cNvPr>
          <p:cNvPicPr>
            <a:picLocks noChangeAspect="1"/>
          </p:cNvPicPr>
          <p:nvPr/>
        </p:nvPicPr>
        <p:blipFill rotWithShape="1">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750044" y="1679543"/>
            <a:ext cx="4449168" cy="4718304"/>
          </a:xfrm>
          <a:prstGeom prst="round2DiagRect">
            <a:avLst/>
          </a:prstGeom>
        </p:spPr>
      </p:pic>
    </p:spTree>
    <p:extLst>
      <p:ext uri="{BB962C8B-B14F-4D97-AF65-F5344CB8AC3E}">
        <p14:creationId xmlns:p14="http://schemas.microsoft.com/office/powerpoint/2010/main" val="2046371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6762F14-48AA-443B-835F-DDA0EE72113A}"/>
              </a:ext>
            </a:extLst>
          </p:cNvPr>
          <p:cNvGrpSpPr/>
          <p:nvPr/>
        </p:nvGrpSpPr>
        <p:grpSpPr>
          <a:xfrm>
            <a:off x="359390" y="220614"/>
            <a:ext cx="5546827" cy="6416771"/>
            <a:chOff x="482221" y="150126"/>
            <a:chExt cx="5546827" cy="6416771"/>
          </a:xfrm>
          <a:effectLst>
            <a:outerShdw blurRad="50800" dist="38100" dir="2700000" algn="tl" rotWithShape="0">
              <a:prstClr val="black">
                <a:alpha val="40000"/>
              </a:prstClr>
            </a:outerShdw>
          </a:effectLst>
        </p:grpSpPr>
        <p:sp>
          <p:nvSpPr>
            <p:cNvPr id="7" name="Rectangle: Diagonal Corners Rounded 6">
              <a:extLst>
                <a:ext uri="{FF2B5EF4-FFF2-40B4-BE49-F238E27FC236}">
                  <a16:creationId xmlns:a16="http://schemas.microsoft.com/office/drawing/2014/main" id="{B11D1262-45C8-42E0-9150-09460756D043}"/>
                </a:ext>
              </a:extLst>
            </p:cNvPr>
            <p:cNvSpPr/>
            <p:nvPr/>
          </p:nvSpPr>
          <p:spPr>
            <a:xfrm>
              <a:off x="482221" y="150126"/>
              <a:ext cx="5330440" cy="6416771"/>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48B4528-E542-498E-A3E1-741D188BF2DF}"/>
                </a:ext>
              </a:extLst>
            </p:cNvPr>
            <p:cNvSpPr txBox="1"/>
            <p:nvPr/>
          </p:nvSpPr>
          <p:spPr>
            <a:xfrm>
              <a:off x="872875" y="224060"/>
              <a:ext cx="5156173" cy="1384995"/>
            </a:xfrm>
            <a:prstGeom prst="rect">
              <a:avLst/>
            </a:prstGeom>
            <a:noFill/>
          </p:spPr>
          <p:txBody>
            <a:bodyPr wrap="square" rtlCol="0">
              <a:spAutoFit/>
            </a:bodyPr>
            <a:lstStyle/>
            <a:p>
              <a:r>
                <a:rPr lang="en-US" sz="4000" dirty="0">
                  <a:solidFill>
                    <a:schemeClr val="bg1"/>
                  </a:solidFill>
                  <a:latin typeface="Arial Black" panose="020B0A04020102020204" pitchFamily="34" charset="0"/>
                </a:rPr>
                <a:t>Financial</a:t>
              </a:r>
            </a:p>
            <a:p>
              <a:r>
                <a:rPr lang="en-US" sz="4400" dirty="0">
                  <a:solidFill>
                    <a:schemeClr val="bg1"/>
                  </a:solidFill>
                  <a:latin typeface="Trebuchet MS" panose="020B0603020202020204" pitchFamily="34" charset="0"/>
                </a:rPr>
                <a:t>Need</a:t>
              </a:r>
              <a:endParaRPr lang="en-US" sz="5000" dirty="0">
                <a:solidFill>
                  <a:schemeClr val="bg1"/>
                </a:solidFill>
                <a:latin typeface="Trebuchet MS" panose="020B0603020202020204" pitchFamily="34" charset="0"/>
              </a:endParaRPr>
            </a:p>
          </p:txBody>
        </p:sp>
      </p:grpSp>
      <p:sp>
        <p:nvSpPr>
          <p:cNvPr id="9" name="TextBox 8">
            <a:extLst>
              <a:ext uri="{FF2B5EF4-FFF2-40B4-BE49-F238E27FC236}">
                <a16:creationId xmlns:a16="http://schemas.microsoft.com/office/drawing/2014/main" id="{BBFACA57-9A5E-4FEE-BAAA-776E0DAD2D09}"/>
              </a:ext>
            </a:extLst>
          </p:cNvPr>
          <p:cNvSpPr txBox="1"/>
          <p:nvPr/>
        </p:nvSpPr>
        <p:spPr>
          <a:xfrm>
            <a:off x="6080484" y="220614"/>
            <a:ext cx="6096000" cy="584775"/>
          </a:xfrm>
          <a:prstGeom prst="rect">
            <a:avLst/>
          </a:prstGeom>
          <a:noFill/>
        </p:spPr>
        <p:txBody>
          <a:bodyPr wrap="square" rtlCol="0">
            <a:spAutoFit/>
          </a:bodyPr>
          <a:lstStyle/>
          <a:p>
            <a:pPr algn="ctr"/>
            <a:r>
              <a:rPr lang="en-US" sz="3200" dirty="0">
                <a:latin typeface="Arial Black" panose="020B0A04020102020204" pitchFamily="34" charset="0"/>
              </a:rPr>
              <a:t>Financial Need</a:t>
            </a:r>
          </a:p>
        </p:txBody>
      </p:sp>
      <p:cxnSp>
        <p:nvCxnSpPr>
          <p:cNvPr id="10" name="Straight Connector 9">
            <a:extLst>
              <a:ext uri="{FF2B5EF4-FFF2-40B4-BE49-F238E27FC236}">
                <a16:creationId xmlns:a16="http://schemas.microsoft.com/office/drawing/2014/main" id="{21241C68-F859-4DB9-82D4-CFF5E44DE05C}"/>
              </a:ext>
            </a:extLst>
          </p:cNvPr>
          <p:cNvCxnSpPr/>
          <p:nvPr/>
        </p:nvCxnSpPr>
        <p:spPr>
          <a:xfrm>
            <a:off x="9123599" y="894535"/>
            <a:ext cx="0" cy="54864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6792D70-95F7-43A2-B0CA-FEC2371BD923}"/>
              </a:ext>
            </a:extLst>
          </p:cNvPr>
          <p:cNvSpPr txBox="1"/>
          <p:nvPr/>
        </p:nvSpPr>
        <p:spPr>
          <a:xfrm>
            <a:off x="6466822" y="1679543"/>
            <a:ext cx="5313554" cy="4247317"/>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chemeClr val="tx2"/>
                </a:solidFill>
              </a:rPr>
              <a:t>A formula </a:t>
            </a:r>
            <a:r>
              <a:rPr lang="en-US" sz="2400" dirty="0"/>
              <a:t>used to determine the amount of need-based aid you can receive</a:t>
            </a:r>
          </a:p>
          <a:p>
            <a:pPr marL="746125" lvl="1"/>
            <a:r>
              <a:rPr lang="en-US" sz="2000" dirty="0"/>
              <a:t>COA - EFC = Financial Need</a:t>
            </a:r>
          </a:p>
          <a:p>
            <a:pPr marL="746125" lvl="1"/>
            <a:endParaRPr lang="en-US" sz="2000" dirty="0"/>
          </a:p>
          <a:p>
            <a:pPr marL="0" lvl="1" algn="ctr"/>
            <a:r>
              <a:rPr lang="en-US" sz="1400" dirty="0"/>
              <a:t>Cost of Attendance – Expected Family Contribution = Financial Need</a:t>
            </a:r>
          </a:p>
          <a:p>
            <a:endParaRPr lang="en-US" sz="2400" dirty="0"/>
          </a:p>
          <a:p>
            <a:pPr marL="285750" indent="-285750">
              <a:buFont typeface="Arial" panose="020B0604020202020204" pitchFamily="34" charset="0"/>
              <a:buChar char="•"/>
            </a:pPr>
            <a:r>
              <a:rPr lang="en-US" sz="2400" b="1" dirty="0">
                <a:solidFill>
                  <a:schemeClr val="tx2"/>
                </a:solidFill>
              </a:rPr>
              <a:t>You cannot </a:t>
            </a:r>
            <a:r>
              <a:rPr lang="en-US" sz="2400" dirty="0"/>
              <a:t>receive more need-based aid than the amount of your financial need</a:t>
            </a:r>
          </a:p>
          <a:p>
            <a:endParaRPr lang="en-US" sz="2400" dirty="0"/>
          </a:p>
          <a:p>
            <a:endParaRPr lang="en-US" sz="2400" dirty="0"/>
          </a:p>
        </p:txBody>
      </p:sp>
      <p:pic>
        <p:nvPicPr>
          <p:cNvPr id="5" name="Picture 4" descr="Woman in a library">
            <a:extLst>
              <a:ext uri="{FF2B5EF4-FFF2-40B4-BE49-F238E27FC236}">
                <a16:creationId xmlns:a16="http://schemas.microsoft.com/office/drawing/2014/main" id="{B2C40969-82E9-4D62-8C9F-0D49472BA853}"/>
              </a:ext>
            </a:extLst>
          </p:cNvPr>
          <p:cNvPicPr>
            <a:picLocks noChangeAspect="1"/>
          </p:cNvPicPr>
          <p:nvPr/>
        </p:nvPicPr>
        <p:blipFill rotWithShape="1">
          <a:blip r:embed="rId3" cstate="email">
            <a:duotone>
              <a:prstClr val="black"/>
              <a:srgbClr val="D9C3A5">
                <a:tint val="50000"/>
                <a:satMod val="180000"/>
              </a:srgbClr>
            </a:duotone>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a:ext>
            </a:extLst>
          </a:blip>
          <a:srcRect t="-163" r="-1219"/>
          <a:stretch/>
        </p:blipFill>
        <p:spPr>
          <a:xfrm>
            <a:off x="750044" y="1608018"/>
            <a:ext cx="4521752" cy="4858296"/>
          </a:xfrm>
          <a:prstGeom prst="round2DiagRect">
            <a:avLst/>
          </a:prstGeom>
        </p:spPr>
      </p:pic>
    </p:spTree>
    <p:extLst>
      <p:ext uri="{BB962C8B-B14F-4D97-AF65-F5344CB8AC3E}">
        <p14:creationId xmlns:p14="http://schemas.microsoft.com/office/powerpoint/2010/main" val="341699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822682-CDED-4FA7-9C24-73C25B131D0A}"/>
              </a:ext>
            </a:extLst>
          </p:cNvPr>
          <p:cNvGrpSpPr/>
          <p:nvPr/>
        </p:nvGrpSpPr>
        <p:grpSpPr>
          <a:xfrm>
            <a:off x="413906" y="397030"/>
            <a:ext cx="4185526" cy="1155844"/>
            <a:chOff x="838200" y="390103"/>
            <a:chExt cx="4185526" cy="1155844"/>
          </a:xfrm>
        </p:grpSpPr>
        <p:sp>
          <p:nvSpPr>
            <p:cNvPr id="3" name="TextBox 2">
              <a:extLst>
                <a:ext uri="{FF2B5EF4-FFF2-40B4-BE49-F238E27FC236}">
                  <a16:creationId xmlns:a16="http://schemas.microsoft.com/office/drawing/2014/main" id="{68E9D93E-B316-4558-9903-D25C277B8CF5}"/>
                </a:ext>
              </a:extLst>
            </p:cNvPr>
            <p:cNvSpPr txBox="1"/>
            <p:nvPr/>
          </p:nvSpPr>
          <p:spPr>
            <a:xfrm>
              <a:off x="838200" y="390103"/>
              <a:ext cx="3997036" cy="400110"/>
            </a:xfrm>
            <a:prstGeom prst="rect">
              <a:avLst/>
            </a:prstGeom>
            <a:noFill/>
          </p:spPr>
          <p:txBody>
            <a:bodyPr wrap="square" rtlCol="0">
              <a:spAutoFit/>
            </a:bodyPr>
            <a:lstStyle/>
            <a:p>
              <a:r>
                <a:rPr lang="en-US" sz="2000" dirty="0">
                  <a:solidFill>
                    <a:schemeClr val="accent5"/>
                  </a:solidFill>
                  <a:latin typeface="Arial" panose="020B0604020202020204" pitchFamily="34" charset="0"/>
                  <a:cs typeface="Arial" panose="020B0604020202020204" pitchFamily="34" charset="0"/>
                </a:rPr>
                <a:t>Overview</a:t>
              </a:r>
            </a:p>
          </p:txBody>
        </p:sp>
        <p:sp>
          <p:nvSpPr>
            <p:cNvPr id="4" name="TextBox 3">
              <a:extLst>
                <a:ext uri="{FF2B5EF4-FFF2-40B4-BE49-F238E27FC236}">
                  <a16:creationId xmlns:a16="http://schemas.microsoft.com/office/drawing/2014/main" id="{6CBBF568-45F1-4C09-A82D-FD0A0C6676DF}"/>
                </a:ext>
              </a:extLst>
            </p:cNvPr>
            <p:cNvSpPr txBox="1"/>
            <p:nvPr/>
          </p:nvSpPr>
          <p:spPr>
            <a:xfrm>
              <a:off x="838200" y="776506"/>
              <a:ext cx="4185526" cy="769441"/>
            </a:xfrm>
            <a:prstGeom prst="rect">
              <a:avLst/>
            </a:prstGeom>
            <a:noFill/>
          </p:spPr>
          <p:txBody>
            <a:bodyPr wrap="square" rtlCol="0">
              <a:spAutoFit/>
            </a:bodyPr>
            <a:lstStyle/>
            <a:p>
              <a:r>
                <a:rPr lang="en-US" sz="4400" dirty="0">
                  <a:latin typeface="Trebuchet MS" panose="020B0603020202020204" pitchFamily="34" charset="0"/>
                </a:rPr>
                <a:t>FAFSA/ORSAA</a:t>
              </a:r>
            </a:p>
          </p:txBody>
        </p:sp>
      </p:grpSp>
      <p:grpSp>
        <p:nvGrpSpPr>
          <p:cNvPr id="12" name="Group 11">
            <a:extLst>
              <a:ext uri="{FF2B5EF4-FFF2-40B4-BE49-F238E27FC236}">
                <a16:creationId xmlns:a16="http://schemas.microsoft.com/office/drawing/2014/main" id="{7D31367C-407C-490D-965B-9404D1438420}"/>
              </a:ext>
            </a:extLst>
          </p:cNvPr>
          <p:cNvGrpSpPr/>
          <p:nvPr/>
        </p:nvGrpSpPr>
        <p:grpSpPr>
          <a:xfrm>
            <a:off x="3053518" y="2228730"/>
            <a:ext cx="6220497" cy="2953512"/>
            <a:chOff x="2667471" y="2276856"/>
            <a:chExt cx="6220497" cy="2953512"/>
          </a:xfrm>
        </p:grpSpPr>
        <p:grpSp>
          <p:nvGrpSpPr>
            <p:cNvPr id="11" name="Group 10">
              <a:extLst>
                <a:ext uri="{FF2B5EF4-FFF2-40B4-BE49-F238E27FC236}">
                  <a16:creationId xmlns:a16="http://schemas.microsoft.com/office/drawing/2014/main" id="{547D06B6-AB72-4E80-BEB8-A92A3A73A514}"/>
                </a:ext>
              </a:extLst>
            </p:cNvPr>
            <p:cNvGrpSpPr/>
            <p:nvPr/>
          </p:nvGrpSpPr>
          <p:grpSpPr>
            <a:xfrm>
              <a:off x="2667471" y="2276856"/>
              <a:ext cx="6220497" cy="2953512"/>
              <a:chOff x="2667471" y="2276856"/>
              <a:chExt cx="6220497" cy="2953512"/>
            </a:xfrm>
          </p:grpSpPr>
          <p:grpSp>
            <p:nvGrpSpPr>
              <p:cNvPr id="7" name="Group 6">
                <a:extLst>
                  <a:ext uri="{FF2B5EF4-FFF2-40B4-BE49-F238E27FC236}">
                    <a16:creationId xmlns:a16="http://schemas.microsoft.com/office/drawing/2014/main" id="{811C32E9-8F37-4DE4-A8FF-F652782961ED}"/>
                  </a:ext>
                </a:extLst>
              </p:cNvPr>
              <p:cNvGrpSpPr/>
              <p:nvPr/>
            </p:nvGrpSpPr>
            <p:grpSpPr>
              <a:xfrm>
                <a:off x="2667471" y="2276856"/>
                <a:ext cx="6220497" cy="2953512"/>
                <a:chOff x="2667471" y="2276856"/>
                <a:chExt cx="6220497" cy="2953512"/>
              </a:xfrm>
              <a:effectLst>
                <a:outerShdw blurRad="50800" dist="38100" dir="2700000" algn="tl" rotWithShape="0">
                  <a:prstClr val="black">
                    <a:alpha val="40000"/>
                  </a:prstClr>
                </a:outerShdw>
              </a:effectLst>
            </p:grpSpPr>
            <p:sp>
              <p:nvSpPr>
                <p:cNvPr id="5" name="Arrow: Bent 4">
                  <a:extLst>
                    <a:ext uri="{FF2B5EF4-FFF2-40B4-BE49-F238E27FC236}">
                      <a16:creationId xmlns:a16="http://schemas.microsoft.com/office/drawing/2014/main" id="{79DB3AC0-3D73-4FA4-A7A7-BF4B7162116C}"/>
                    </a:ext>
                  </a:extLst>
                </p:cNvPr>
                <p:cNvSpPr/>
                <p:nvPr/>
              </p:nvSpPr>
              <p:spPr>
                <a:xfrm>
                  <a:off x="5705856" y="2276856"/>
                  <a:ext cx="3182112" cy="2953512"/>
                </a:xfrm>
                <a:prstGeom prst="ben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Arrow: Bent 5">
                  <a:extLst>
                    <a:ext uri="{FF2B5EF4-FFF2-40B4-BE49-F238E27FC236}">
                      <a16:creationId xmlns:a16="http://schemas.microsoft.com/office/drawing/2014/main" id="{A9950022-A67C-427D-AAB7-094246DE3A64}"/>
                    </a:ext>
                  </a:extLst>
                </p:cNvPr>
                <p:cNvSpPr/>
                <p:nvPr/>
              </p:nvSpPr>
              <p:spPr>
                <a:xfrm flipH="1">
                  <a:off x="2667471" y="2276856"/>
                  <a:ext cx="3182112" cy="2953512"/>
                </a:xfrm>
                <a:prstGeom prst="ben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9" name="TextBox 8">
                <a:extLst>
                  <a:ext uri="{FF2B5EF4-FFF2-40B4-BE49-F238E27FC236}">
                    <a16:creationId xmlns:a16="http://schemas.microsoft.com/office/drawing/2014/main" id="{06FE20DE-8E7C-46A1-BF5A-746602D3D888}"/>
                  </a:ext>
                </a:extLst>
              </p:cNvPr>
              <p:cNvSpPr txBox="1"/>
              <p:nvPr/>
            </p:nvSpPr>
            <p:spPr>
              <a:xfrm>
                <a:off x="3602202" y="2767651"/>
                <a:ext cx="1168923" cy="523220"/>
              </a:xfrm>
              <a:prstGeom prst="rect">
                <a:avLst/>
              </a:prstGeom>
              <a:noFill/>
            </p:spPr>
            <p:txBody>
              <a:bodyPr wrap="square" rtlCol="0">
                <a:spAutoFit/>
              </a:bodyPr>
              <a:lstStyle/>
              <a:p>
                <a:r>
                  <a:rPr lang="en-US" sz="2800" b="1" dirty="0"/>
                  <a:t>FAFSA</a:t>
                </a:r>
              </a:p>
            </p:txBody>
          </p:sp>
        </p:grpSp>
        <p:sp>
          <p:nvSpPr>
            <p:cNvPr id="10" name="TextBox 9">
              <a:extLst>
                <a:ext uri="{FF2B5EF4-FFF2-40B4-BE49-F238E27FC236}">
                  <a16:creationId xmlns:a16="http://schemas.microsoft.com/office/drawing/2014/main" id="{378A0325-C296-42DD-8130-28DD04DD4B13}"/>
                </a:ext>
              </a:extLst>
            </p:cNvPr>
            <p:cNvSpPr txBox="1"/>
            <p:nvPr/>
          </p:nvSpPr>
          <p:spPr>
            <a:xfrm>
              <a:off x="6983786" y="2757059"/>
              <a:ext cx="1404028" cy="523220"/>
            </a:xfrm>
            <a:prstGeom prst="rect">
              <a:avLst/>
            </a:prstGeom>
            <a:noFill/>
          </p:spPr>
          <p:txBody>
            <a:bodyPr wrap="square" rtlCol="0">
              <a:spAutoFit/>
            </a:bodyPr>
            <a:lstStyle/>
            <a:p>
              <a:r>
                <a:rPr lang="en-US" sz="2800" b="1" dirty="0">
                  <a:solidFill>
                    <a:schemeClr val="bg1"/>
                  </a:solidFill>
                </a:rPr>
                <a:t>ORSAA</a:t>
              </a:r>
            </a:p>
          </p:txBody>
        </p:sp>
      </p:grpSp>
      <p:sp>
        <p:nvSpPr>
          <p:cNvPr id="13" name="TextBox 12">
            <a:extLst>
              <a:ext uri="{FF2B5EF4-FFF2-40B4-BE49-F238E27FC236}">
                <a16:creationId xmlns:a16="http://schemas.microsoft.com/office/drawing/2014/main" id="{739380DD-1672-4804-AE44-2C6C60D4B75D}"/>
              </a:ext>
            </a:extLst>
          </p:cNvPr>
          <p:cNvSpPr txBox="1"/>
          <p:nvPr/>
        </p:nvSpPr>
        <p:spPr>
          <a:xfrm>
            <a:off x="413906" y="2757059"/>
            <a:ext cx="2747252" cy="2616101"/>
          </a:xfrm>
          <a:prstGeom prst="rect">
            <a:avLst/>
          </a:prstGeom>
          <a:noFill/>
        </p:spPr>
        <p:txBody>
          <a:bodyPr wrap="square" rtlCol="0">
            <a:spAutoFit/>
          </a:bodyPr>
          <a:lstStyle/>
          <a:p>
            <a:r>
              <a:rPr lang="en-US" sz="2400" b="1" dirty="0">
                <a:latin typeface="Trebuchet MS" panose="020B0603020202020204" pitchFamily="34" charset="0"/>
              </a:rPr>
              <a:t>FAFSA: </a:t>
            </a:r>
          </a:p>
          <a:p>
            <a:pPr marL="342900" indent="-342900">
              <a:buFont typeface="Arial" panose="020B0604020202020204" pitchFamily="34" charset="0"/>
              <a:buChar char="•"/>
            </a:pPr>
            <a:r>
              <a:rPr lang="en-US" sz="2000" dirty="0"/>
              <a:t>Opens Oct 1</a:t>
            </a:r>
          </a:p>
          <a:p>
            <a:pPr marL="342900" indent="-342900">
              <a:buFont typeface="Arial" panose="020B0604020202020204" pitchFamily="34" charset="0"/>
              <a:buChar char="•"/>
            </a:pPr>
            <a:r>
              <a:rPr lang="en-US" sz="2000" dirty="0"/>
              <a:t>U.S. Citizens or eligible non-citizens</a:t>
            </a:r>
          </a:p>
          <a:p>
            <a:pPr marL="342900" indent="-342900">
              <a:buFont typeface="Arial" panose="020B0604020202020204" pitchFamily="34" charset="0"/>
              <a:buChar char="•"/>
            </a:pPr>
            <a:r>
              <a:rPr lang="en-US" sz="2000" dirty="0"/>
              <a:t>Used to access Federal and State financial aid, and many scholarships</a:t>
            </a:r>
          </a:p>
        </p:txBody>
      </p:sp>
      <p:sp>
        <p:nvSpPr>
          <p:cNvPr id="14" name="TextBox 13">
            <a:extLst>
              <a:ext uri="{FF2B5EF4-FFF2-40B4-BE49-F238E27FC236}">
                <a16:creationId xmlns:a16="http://schemas.microsoft.com/office/drawing/2014/main" id="{2C577B4A-C940-4870-8301-5F5D5F884A6F}"/>
              </a:ext>
            </a:extLst>
          </p:cNvPr>
          <p:cNvSpPr txBox="1"/>
          <p:nvPr/>
        </p:nvSpPr>
        <p:spPr>
          <a:xfrm>
            <a:off x="9166374" y="2767651"/>
            <a:ext cx="2747252" cy="2923877"/>
          </a:xfrm>
          <a:prstGeom prst="rect">
            <a:avLst/>
          </a:prstGeom>
          <a:noFill/>
        </p:spPr>
        <p:txBody>
          <a:bodyPr wrap="square" rtlCol="0">
            <a:spAutoFit/>
          </a:bodyPr>
          <a:lstStyle/>
          <a:p>
            <a:pPr algn="ctr"/>
            <a:r>
              <a:rPr lang="en-US" sz="2400" b="1" dirty="0">
                <a:latin typeface="Trebuchet MS" panose="020B0603020202020204" pitchFamily="34" charset="0"/>
              </a:rPr>
              <a:t>ORSAA: </a:t>
            </a:r>
          </a:p>
          <a:p>
            <a:pPr marL="342900" indent="-342900">
              <a:buFont typeface="Arial" panose="020B0604020202020204" pitchFamily="34" charset="0"/>
              <a:buChar char="•"/>
            </a:pPr>
            <a:r>
              <a:rPr lang="en-US" sz="2000" dirty="0"/>
              <a:t>Opens Oct 1</a:t>
            </a:r>
          </a:p>
          <a:p>
            <a:pPr marL="342900" indent="-342900">
              <a:buFont typeface="Arial" panose="020B0604020202020204" pitchFamily="34" charset="0"/>
              <a:buChar char="•"/>
            </a:pPr>
            <a:r>
              <a:rPr lang="en-US" sz="2000" dirty="0"/>
              <a:t>Oregon students who are undocumented, or have  DACA/TPS status</a:t>
            </a:r>
          </a:p>
          <a:p>
            <a:pPr marL="342900" indent="-342900">
              <a:buFont typeface="Arial" panose="020B0604020202020204" pitchFamily="34" charset="0"/>
              <a:buChar char="•"/>
            </a:pPr>
            <a:r>
              <a:rPr lang="en-US" sz="2000" dirty="0"/>
              <a:t>Used to access state financial aid, and many scholarships</a:t>
            </a:r>
          </a:p>
        </p:txBody>
      </p:sp>
      <p:sp>
        <p:nvSpPr>
          <p:cNvPr id="15" name="TextBox 14">
            <a:extLst>
              <a:ext uri="{FF2B5EF4-FFF2-40B4-BE49-F238E27FC236}">
                <a16:creationId xmlns:a16="http://schemas.microsoft.com/office/drawing/2014/main" id="{8B20A3E6-DF02-4BA5-BBD7-17CD7FF55191}"/>
              </a:ext>
            </a:extLst>
          </p:cNvPr>
          <p:cNvSpPr txBox="1"/>
          <p:nvPr/>
        </p:nvSpPr>
        <p:spPr>
          <a:xfrm>
            <a:off x="4157663" y="5383752"/>
            <a:ext cx="4086225" cy="1384995"/>
          </a:xfrm>
          <a:prstGeom prst="rect">
            <a:avLst/>
          </a:prstGeom>
          <a:noFill/>
        </p:spPr>
        <p:txBody>
          <a:bodyPr wrap="square" rtlCol="0">
            <a:spAutoFit/>
          </a:bodyPr>
          <a:lstStyle/>
          <a:p>
            <a:pPr algn="ctr"/>
            <a:r>
              <a:rPr lang="en-US" sz="2400" b="1" dirty="0">
                <a:latin typeface="Trebuchet MS" panose="020B0603020202020204" pitchFamily="34" charset="0"/>
              </a:rPr>
              <a:t>Only File 1</a:t>
            </a:r>
          </a:p>
          <a:p>
            <a:pPr algn="ctr"/>
            <a:r>
              <a:rPr lang="en-US" sz="2000" dirty="0"/>
              <a:t>If you are unsure which form to complete use the OSAC FAFSA/ORSAA filter tool</a:t>
            </a:r>
          </a:p>
        </p:txBody>
      </p:sp>
    </p:spTree>
    <p:extLst>
      <p:ext uri="{BB962C8B-B14F-4D97-AF65-F5344CB8AC3E}">
        <p14:creationId xmlns:p14="http://schemas.microsoft.com/office/powerpoint/2010/main" val="1682193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Rounded 4">
            <a:extLst>
              <a:ext uri="{FF2B5EF4-FFF2-40B4-BE49-F238E27FC236}">
                <a16:creationId xmlns:a16="http://schemas.microsoft.com/office/drawing/2014/main" id="{1DEADBD6-BFB3-456B-A0F6-9012044A94A4}"/>
              </a:ext>
            </a:extLst>
          </p:cNvPr>
          <p:cNvSpPr/>
          <p:nvPr/>
        </p:nvSpPr>
        <p:spPr>
          <a:xfrm>
            <a:off x="293545" y="221672"/>
            <a:ext cx="5481205" cy="6414655"/>
          </a:xfrm>
          <a:prstGeom prst="round2Diag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a:extLst>
              <a:ext uri="{FF2B5EF4-FFF2-40B4-BE49-F238E27FC236}">
                <a16:creationId xmlns:a16="http://schemas.microsoft.com/office/drawing/2014/main" id="{D3ECC56A-20E8-43B1-9E28-510BCAFBF1D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98345" y="2927293"/>
            <a:ext cx="4571999" cy="3709034"/>
          </a:xfrm>
          <a:prstGeom prst="rect">
            <a:avLst/>
          </a:prstGeom>
        </p:spPr>
      </p:pic>
      <p:grpSp>
        <p:nvGrpSpPr>
          <p:cNvPr id="8" name="Group 7">
            <a:extLst>
              <a:ext uri="{FF2B5EF4-FFF2-40B4-BE49-F238E27FC236}">
                <a16:creationId xmlns:a16="http://schemas.microsoft.com/office/drawing/2014/main" id="{667A93ED-9F0F-4236-908E-615F29C31E71}"/>
              </a:ext>
            </a:extLst>
          </p:cNvPr>
          <p:cNvGrpSpPr/>
          <p:nvPr/>
        </p:nvGrpSpPr>
        <p:grpSpPr>
          <a:xfrm>
            <a:off x="1026279" y="665839"/>
            <a:ext cx="4285176" cy="1343378"/>
            <a:chOff x="838199" y="339436"/>
            <a:chExt cx="5699813" cy="1343378"/>
          </a:xfrm>
        </p:grpSpPr>
        <p:sp>
          <p:nvSpPr>
            <p:cNvPr id="9" name="TextBox 8">
              <a:extLst>
                <a:ext uri="{FF2B5EF4-FFF2-40B4-BE49-F238E27FC236}">
                  <a16:creationId xmlns:a16="http://schemas.microsoft.com/office/drawing/2014/main" id="{1D0B74C8-46D8-4132-8AD6-13C537F98C21}"/>
                </a:ext>
              </a:extLst>
            </p:cNvPr>
            <p:cNvSpPr txBox="1"/>
            <p:nvPr/>
          </p:nvSpPr>
          <p:spPr>
            <a:xfrm>
              <a:off x="838199" y="339436"/>
              <a:ext cx="4816186" cy="769441"/>
            </a:xfrm>
            <a:prstGeom prst="rect">
              <a:avLst/>
            </a:prstGeom>
            <a:noFill/>
          </p:spPr>
          <p:txBody>
            <a:bodyPr wrap="square" rtlCol="0">
              <a:spAutoFit/>
            </a:bodyPr>
            <a:lstStyle/>
            <a:p>
              <a:r>
                <a:rPr lang="en-US" sz="4400" dirty="0">
                  <a:solidFill>
                    <a:schemeClr val="bg1"/>
                  </a:solidFill>
                  <a:latin typeface="Arial Black" panose="020B0A04020102020204" pitchFamily="34" charset="0"/>
                </a:rPr>
                <a:t>The OSAC</a:t>
              </a:r>
            </a:p>
          </p:txBody>
        </p:sp>
        <p:sp>
          <p:nvSpPr>
            <p:cNvPr id="10" name="TextBox 9">
              <a:extLst>
                <a:ext uri="{FF2B5EF4-FFF2-40B4-BE49-F238E27FC236}">
                  <a16:creationId xmlns:a16="http://schemas.microsoft.com/office/drawing/2014/main" id="{26438031-8F5F-4F00-83C7-B0DD98488CD5}"/>
                </a:ext>
              </a:extLst>
            </p:cNvPr>
            <p:cNvSpPr txBox="1"/>
            <p:nvPr/>
          </p:nvSpPr>
          <p:spPr>
            <a:xfrm>
              <a:off x="838200" y="821040"/>
              <a:ext cx="5699812" cy="861774"/>
            </a:xfrm>
            <a:prstGeom prst="rect">
              <a:avLst/>
            </a:prstGeom>
            <a:noFill/>
          </p:spPr>
          <p:txBody>
            <a:bodyPr wrap="square" rtlCol="0">
              <a:spAutoFit/>
            </a:bodyPr>
            <a:lstStyle/>
            <a:p>
              <a:r>
                <a:rPr lang="en-US" sz="5000" dirty="0">
                  <a:solidFill>
                    <a:schemeClr val="bg1"/>
                  </a:solidFill>
                  <a:latin typeface="Trebuchet MS" panose="020B0603020202020204" pitchFamily="34" charset="0"/>
                </a:rPr>
                <a:t>Student Portal</a:t>
              </a:r>
            </a:p>
          </p:txBody>
        </p:sp>
      </p:grpSp>
      <p:sp>
        <p:nvSpPr>
          <p:cNvPr id="13" name="TextBox 12">
            <a:extLst>
              <a:ext uri="{FF2B5EF4-FFF2-40B4-BE49-F238E27FC236}">
                <a16:creationId xmlns:a16="http://schemas.microsoft.com/office/drawing/2014/main" id="{E2A7D23B-9A37-44DC-B3E0-195E2B2C363F}"/>
              </a:ext>
            </a:extLst>
          </p:cNvPr>
          <p:cNvSpPr txBox="1"/>
          <p:nvPr/>
        </p:nvSpPr>
        <p:spPr>
          <a:xfrm>
            <a:off x="6671144" y="620202"/>
            <a:ext cx="5024003" cy="1077218"/>
          </a:xfrm>
          <a:prstGeom prst="rect">
            <a:avLst/>
          </a:prstGeom>
          <a:noFill/>
        </p:spPr>
        <p:txBody>
          <a:bodyPr wrap="square" rtlCol="0">
            <a:spAutoFit/>
          </a:bodyPr>
          <a:lstStyle/>
          <a:p>
            <a:pPr algn="ctr"/>
            <a:r>
              <a:rPr lang="en-US" sz="3200" dirty="0">
                <a:latin typeface="Arial Black" panose="020B0A04020102020204" pitchFamily="34" charset="0"/>
              </a:rPr>
              <a:t>Create a Student Account</a:t>
            </a:r>
          </a:p>
        </p:txBody>
      </p:sp>
      <p:cxnSp>
        <p:nvCxnSpPr>
          <p:cNvPr id="16" name="Straight Connector 15">
            <a:extLst>
              <a:ext uri="{FF2B5EF4-FFF2-40B4-BE49-F238E27FC236}">
                <a16:creationId xmlns:a16="http://schemas.microsoft.com/office/drawing/2014/main" id="{603E248F-3F40-4E11-A43D-9CBF3EBEF82F}"/>
              </a:ext>
            </a:extLst>
          </p:cNvPr>
          <p:cNvCxnSpPr>
            <a:stCxn id="13" idx="2"/>
          </p:cNvCxnSpPr>
          <p:nvPr/>
        </p:nvCxnSpPr>
        <p:spPr>
          <a:xfrm>
            <a:off x="9183146" y="1697420"/>
            <a:ext cx="0" cy="69285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3EEBE3D-759B-431C-8586-2529F7575212}"/>
              </a:ext>
            </a:extLst>
          </p:cNvPr>
          <p:cNvSpPr txBox="1"/>
          <p:nvPr/>
        </p:nvSpPr>
        <p:spPr>
          <a:xfrm>
            <a:off x="6671164" y="2582779"/>
            <a:ext cx="5023983"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Applications and Awards: </a:t>
            </a:r>
          </a:p>
          <a:p>
            <a:pPr marL="742950" lvl="1" indent="-285750">
              <a:buFont typeface="Arial" panose="020B0604020202020204" pitchFamily="34" charset="0"/>
              <a:buChar char="•"/>
            </a:pPr>
            <a:r>
              <a:rPr lang="en-US" sz="2400" dirty="0"/>
              <a:t>Oregon Promise Grant</a:t>
            </a:r>
          </a:p>
          <a:p>
            <a:pPr marL="742950" lvl="1" indent="-285750">
              <a:buFont typeface="Arial" panose="020B0604020202020204" pitchFamily="34" charset="0"/>
              <a:buChar char="•"/>
            </a:pPr>
            <a:r>
              <a:rPr lang="en-US" sz="2400" dirty="0"/>
              <a:t>Chafee Grant</a:t>
            </a:r>
          </a:p>
          <a:p>
            <a:pPr marL="742950" lvl="1" indent="-285750">
              <a:buFont typeface="Arial" panose="020B0604020202020204" pitchFamily="34" charset="0"/>
              <a:buChar char="•"/>
            </a:pPr>
            <a:r>
              <a:rPr lang="en-US" sz="2400" dirty="0"/>
              <a:t>Child Care Grant</a:t>
            </a:r>
          </a:p>
          <a:p>
            <a:pPr marL="742950" lvl="1" indent="-285750">
              <a:buFont typeface="Arial" panose="020B0604020202020204" pitchFamily="34" charset="0"/>
              <a:buChar char="•"/>
            </a:pPr>
            <a:r>
              <a:rPr lang="en-US" sz="2400" dirty="0"/>
              <a:t>Oregon Tribal Student Grant</a:t>
            </a:r>
          </a:p>
          <a:p>
            <a:pPr marL="742950" lvl="1" indent="-285750">
              <a:buFont typeface="Arial" panose="020B0604020202020204" pitchFamily="34" charset="0"/>
              <a:buChar char="•"/>
            </a:pPr>
            <a:r>
              <a:rPr lang="en-US" sz="2400" dirty="0"/>
              <a:t>OR National Guard State Tuition Assistance </a:t>
            </a:r>
          </a:p>
          <a:p>
            <a:pPr marL="742950" lvl="1" indent="-285750">
              <a:buFont typeface="Arial" panose="020B0604020202020204" pitchFamily="34" charset="0"/>
              <a:buChar char="•"/>
            </a:pPr>
            <a:r>
              <a:rPr lang="en-US" sz="2400" dirty="0"/>
              <a:t>OSAC Scholarships</a:t>
            </a:r>
          </a:p>
        </p:txBody>
      </p:sp>
      <p:sp>
        <p:nvSpPr>
          <p:cNvPr id="12" name="TextBox 11">
            <a:extLst>
              <a:ext uri="{FF2B5EF4-FFF2-40B4-BE49-F238E27FC236}">
                <a16:creationId xmlns:a16="http://schemas.microsoft.com/office/drawing/2014/main" id="{5DA7FE4B-760B-40F8-81DB-CF80255E3489}"/>
              </a:ext>
            </a:extLst>
          </p:cNvPr>
          <p:cNvSpPr txBox="1"/>
          <p:nvPr/>
        </p:nvSpPr>
        <p:spPr>
          <a:xfrm>
            <a:off x="5774750" y="5922335"/>
            <a:ext cx="6417250" cy="584775"/>
          </a:xfrm>
          <a:prstGeom prst="rect">
            <a:avLst/>
          </a:prstGeom>
          <a:noFill/>
        </p:spPr>
        <p:txBody>
          <a:bodyPr wrap="square" rtlCol="0">
            <a:spAutoFit/>
          </a:bodyPr>
          <a:lstStyle/>
          <a:p>
            <a:pPr algn="ctr"/>
            <a:r>
              <a:rPr lang="en-US" sz="3200" dirty="0" err="1">
                <a:latin typeface="Arial Black" panose="020B0A04020102020204" pitchFamily="34" charset="0"/>
              </a:rPr>
              <a:t>OregonStudentAid.Gov</a:t>
            </a:r>
            <a:endParaRPr lang="en-US" sz="3200" dirty="0">
              <a:latin typeface="Arial Black" panose="020B0A04020102020204" pitchFamily="34" charset="0"/>
            </a:endParaRPr>
          </a:p>
        </p:txBody>
      </p:sp>
    </p:spTree>
    <p:extLst>
      <p:ext uri="{BB962C8B-B14F-4D97-AF65-F5344CB8AC3E}">
        <p14:creationId xmlns:p14="http://schemas.microsoft.com/office/powerpoint/2010/main" val="3556277623"/>
      </p:ext>
    </p:extLst>
  </p:cSld>
  <p:clrMapOvr>
    <a:masterClrMapping/>
  </p:clrMapOvr>
</p:sld>
</file>

<file path=ppt/theme/theme1.xml><?xml version="1.0" encoding="utf-8"?>
<a:theme xmlns:a="http://schemas.openxmlformats.org/drawingml/2006/main" name="Office Theme">
  <a:themeElements>
    <a:clrScheme name="Finding Funds">
      <a:dk1>
        <a:sysClr val="windowText" lastClr="000000"/>
      </a:dk1>
      <a:lt1>
        <a:sysClr val="window" lastClr="FFFFFF"/>
      </a:lt1>
      <a:dk2>
        <a:srgbClr val="44546A"/>
      </a:dk2>
      <a:lt2>
        <a:srgbClr val="E7E6E6"/>
      </a:lt2>
      <a:accent1>
        <a:srgbClr val="6E9E75"/>
      </a:accent1>
      <a:accent2>
        <a:srgbClr val="C0E1DF"/>
      </a:accent2>
      <a:accent3>
        <a:srgbClr val="1A476E"/>
      </a:accent3>
      <a:accent4>
        <a:srgbClr val="F7DB69"/>
      </a:accent4>
      <a:accent5>
        <a:srgbClr val="E57200"/>
      </a:accent5>
      <a:accent6>
        <a:srgbClr val="8B0C2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ptions Beyond High School">
      <a:dk1>
        <a:sysClr val="windowText" lastClr="000000"/>
      </a:dk1>
      <a:lt1>
        <a:sysClr val="window" lastClr="FFFFFF"/>
      </a:lt1>
      <a:dk2>
        <a:srgbClr val="44546A"/>
      </a:dk2>
      <a:lt2>
        <a:srgbClr val="E7E6E6"/>
      </a:lt2>
      <a:accent1>
        <a:srgbClr val="6E9E75"/>
      </a:accent1>
      <a:accent2>
        <a:srgbClr val="00416A"/>
      </a:accent2>
      <a:accent3>
        <a:srgbClr val="33797E"/>
      </a:accent3>
      <a:accent4>
        <a:srgbClr val="A4BA68"/>
      </a:accent4>
      <a:accent5>
        <a:srgbClr val="E57200"/>
      </a:accent5>
      <a:accent6>
        <a:srgbClr val="E7E6E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Scholarships">
      <a:dk1>
        <a:sysClr val="windowText" lastClr="000000"/>
      </a:dk1>
      <a:lt1>
        <a:sysClr val="window" lastClr="FFFFFF"/>
      </a:lt1>
      <a:dk2>
        <a:srgbClr val="44546A"/>
      </a:dk2>
      <a:lt2>
        <a:srgbClr val="E7E6E6"/>
      </a:lt2>
      <a:accent1>
        <a:srgbClr val="C0E1DF"/>
      </a:accent1>
      <a:accent2>
        <a:srgbClr val="0E7973"/>
      </a:accent2>
      <a:accent3>
        <a:srgbClr val="1A476E"/>
      </a:accent3>
      <a:accent4>
        <a:srgbClr val="E57200"/>
      </a:accent4>
      <a:accent5>
        <a:srgbClr val="3F2500"/>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4319</TotalTime>
  <Words>6498</Words>
  <Application>Microsoft Office PowerPoint</Application>
  <PresentationFormat>Widescreen</PresentationFormat>
  <Paragraphs>639</Paragraphs>
  <Slides>32</Slides>
  <Notes>32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32</vt:i4>
      </vt:variant>
    </vt:vector>
  </HeadingPairs>
  <TitlesOfParts>
    <vt:vector size="45" baseType="lpstr">
      <vt:lpstr>Arial</vt:lpstr>
      <vt:lpstr>Arial Black</vt:lpstr>
      <vt:lpstr>Calibri</vt:lpstr>
      <vt:lpstr>Calibri Light</vt:lpstr>
      <vt:lpstr>Courier New</vt:lpstr>
      <vt:lpstr>Franklin Gothic Heavy</vt:lpstr>
      <vt:lpstr>Symbol</vt:lpstr>
      <vt:lpstr>Tahoma</vt:lpstr>
      <vt:lpstr>Trebuchet MS</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REESER Kurt *HECC</dc:creator>
  <cp:lastModifiedBy>REESER Kurt * HECC</cp:lastModifiedBy>
  <cp:revision>94</cp:revision>
  <cp:lastPrinted>2022-07-12T14:40:52Z</cp:lastPrinted>
  <dcterms:created xsi:type="dcterms:W3CDTF">2022-06-28T15:34:57Z</dcterms:created>
  <dcterms:modified xsi:type="dcterms:W3CDTF">2022-11-03T15:49:43Z</dcterms:modified>
</cp:coreProperties>
</file>