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sldIdLst>
    <p:sldId id="256" r:id="rId4"/>
    <p:sldId id="297" r:id="rId5"/>
    <p:sldId id="292" r:id="rId6"/>
    <p:sldId id="275" r:id="rId7"/>
    <p:sldId id="258" r:id="rId8"/>
    <p:sldId id="293" r:id="rId9"/>
    <p:sldId id="295" r:id="rId10"/>
    <p:sldId id="261" r:id="rId11"/>
    <p:sldId id="291" r:id="rId12"/>
    <p:sldId id="266" r:id="rId13"/>
    <p:sldId id="264" r:id="rId14"/>
    <p:sldId id="260" r:id="rId15"/>
    <p:sldId id="265" r:id="rId16"/>
    <p:sldId id="268" r:id="rId17"/>
    <p:sldId id="267" r:id="rId18"/>
    <p:sldId id="269" r:id="rId19"/>
    <p:sldId id="270" r:id="rId20"/>
    <p:sldId id="286" r:id="rId21"/>
    <p:sldId id="271" r:id="rId22"/>
    <p:sldId id="273" r:id="rId23"/>
    <p:sldId id="304" r:id="rId24"/>
    <p:sldId id="306" r:id="rId25"/>
    <p:sldId id="305" r:id="rId26"/>
    <p:sldId id="277" r:id="rId27"/>
    <p:sldId id="303" r:id="rId28"/>
    <p:sldId id="300" r:id="rId29"/>
    <p:sldId id="307" r:id="rId30"/>
    <p:sldId id="288" r:id="rId31"/>
    <p:sldId id="29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84" userDrawn="1">
          <p15:clr>
            <a:srgbClr val="A4A3A4"/>
          </p15:clr>
        </p15:guide>
        <p15:guide id="4"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S Lorianne M * HECC" initials="ELM*H" lastIdx="1" clrIdx="0">
    <p:extLst>
      <p:ext uri="{19B8F6BF-5375-455C-9EA6-DF929625EA0E}">
        <p15:presenceInfo xmlns:p15="http://schemas.microsoft.com/office/powerpoint/2012/main" userId="S-1-5-21-1716519713-1322901394-3601925403-2833" providerId="AD"/>
      </p:ext>
    </p:extLst>
  </p:cmAuthor>
  <p:cmAuthor id="2" name="ELLIS Lorianne M * HECC" initials="ELM*H [2]" lastIdx="19" clrIdx="1">
    <p:extLst>
      <p:ext uri="{19B8F6BF-5375-455C-9EA6-DF929625EA0E}">
        <p15:presenceInfo xmlns:p15="http://schemas.microsoft.com/office/powerpoint/2012/main" userId="S::Lorianne.M.Ellis@hecc.oregon.gov::f5bce2f4-3ac4-4c74-bf73-94a6ccf2c196" providerId="AD"/>
      </p:ext>
    </p:extLst>
  </p:cmAuthor>
  <p:cmAuthor id="3" name="REESER Kurt *HECC" initials="RK*" lastIdx="2" clrIdx="2">
    <p:extLst>
      <p:ext uri="{19B8F6BF-5375-455C-9EA6-DF929625EA0E}">
        <p15:presenceInfo xmlns:p15="http://schemas.microsoft.com/office/powerpoint/2012/main" userId="REESER Kurt *HEC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476E"/>
    <a:srgbClr val="8B0C23"/>
    <a:srgbClr val="F7DB69"/>
    <a:srgbClr val="6E9E75"/>
    <a:srgbClr val="C0E1ED"/>
    <a:srgbClr val="EBF0EC"/>
    <a:srgbClr val="C0E1DF"/>
    <a:srgbClr val="00416A"/>
    <a:srgbClr val="517A94"/>
    <a:srgbClr val="89A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8" autoAdjust="0"/>
    <p:restoredTop sz="79268" autoAdjust="0"/>
  </p:normalViewPr>
  <p:slideViewPr>
    <p:cSldViewPr snapToGrid="0" showGuides="1">
      <p:cViewPr varScale="1">
        <p:scale>
          <a:sx n="83" d="100"/>
          <a:sy n="83" d="100"/>
        </p:scale>
        <p:origin x="1188" y="78"/>
      </p:cViewPr>
      <p:guideLst>
        <p:guide orient="horz" pos="2184"/>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D6ECA0-89F3-4750-9FC7-9EB950102C06}" type="datetimeFigureOut">
              <a:rPr lang="en-US" smtClean="0"/>
              <a:t>3/21/2023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3AA7B4-90AA-494E-B684-F5CA56736B59}" type="slidenum">
              <a:rPr lang="en-US" smtClean="0"/>
              <a:t>‹#›</a:t>
            </a:fld>
            <a:endParaRPr lang="en-US"/>
          </a:p>
        </p:txBody>
      </p:sp>
    </p:spTree>
    <p:extLst>
      <p:ext uri="{BB962C8B-B14F-4D97-AF65-F5344CB8AC3E}">
        <p14:creationId xmlns:p14="http://schemas.microsoft.com/office/powerpoint/2010/main" val="371994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3AA7B4-90AA-494E-B684-F5CA56736B59}" type="slidenum">
              <a:rPr lang="en-US" smtClean="0"/>
              <a:t>1</a:t>
            </a:fld>
            <a:endParaRPr lang="en-US"/>
          </a:p>
        </p:txBody>
      </p:sp>
    </p:spTree>
    <p:extLst>
      <p:ext uri="{BB962C8B-B14F-4D97-AF65-F5344CB8AC3E}">
        <p14:creationId xmlns:p14="http://schemas.microsoft.com/office/powerpoint/2010/main" val="382903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dirty="0"/>
              <a:t>Notes:</a:t>
            </a:r>
          </a:p>
          <a:p>
            <a:r>
              <a:rPr lang="en-US" dirty="0"/>
              <a:t>Once you have completed and submit your Financial Aid Application listing your top choice schools, your information is sent to the federal processor. Many students mistakenly believe that after this step they will automatically receive an award offer from colleges. </a:t>
            </a:r>
          </a:p>
          <a:p>
            <a:endParaRPr lang="en-US" dirty="0"/>
          </a:p>
          <a:p>
            <a:r>
              <a:rPr lang="en-US" dirty="0"/>
              <a:t>It’s really important to note that your financial information is held at the federal processing center until the financial aid office at your top choice schools you listed on your FAFSA requests the information and then download it to begin processing. Most financial aid offices won’t download your information until they have been notified by their admissions office that you have been accepted to their college/university. Once accepted and downloaded from the federal processor, it is at this point that the financial aid office will create an award offer for you. </a:t>
            </a:r>
          </a:p>
          <a:p>
            <a:endParaRPr lang="en-US" dirty="0"/>
          </a:p>
          <a:p>
            <a:r>
              <a:rPr lang="en-US" dirty="0"/>
              <a:t>Until these steps are completed you will not see a full financial aid award. Many schools offer partial awards – and often include a merit scholarship based on the information/</a:t>
            </a:r>
            <a:r>
              <a:rPr lang="en-US" dirty="0" err="1"/>
              <a:t>gpa</a:t>
            </a:r>
            <a:r>
              <a:rPr lang="en-US" dirty="0"/>
              <a:t> on your application. It is also important to promptly return any requested information, documentation or paperwork from your office of financial aid. </a:t>
            </a:r>
          </a:p>
        </p:txBody>
      </p:sp>
      <p:sp>
        <p:nvSpPr>
          <p:cNvPr id="4" name="Slide Number Placeholder 3"/>
          <p:cNvSpPr>
            <a:spLocks noGrp="1"/>
          </p:cNvSpPr>
          <p:nvPr>
            <p:ph type="sldNum" sz="quarter" idx="5"/>
          </p:nvPr>
        </p:nvSpPr>
        <p:spPr/>
        <p:txBody>
          <a:bodyPr/>
          <a:lstStyle/>
          <a:p>
            <a:fld id="{7D3AA7B4-90AA-494E-B684-F5CA56736B59}" type="slidenum">
              <a:rPr lang="en-US" smtClean="0"/>
              <a:t>10</a:t>
            </a:fld>
            <a:endParaRPr lang="en-US"/>
          </a:p>
        </p:txBody>
      </p:sp>
    </p:spTree>
    <p:extLst>
      <p:ext uri="{BB962C8B-B14F-4D97-AF65-F5344CB8AC3E}">
        <p14:creationId xmlns:p14="http://schemas.microsoft.com/office/powerpoint/2010/main" val="346395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Notes:</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Oregon Opportunity Grant is a need-based grant program for Oregon students planning to go to college. </a:t>
            </a:r>
            <a:r>
              <a:rPr lang="en-US" sz="1100" baseline="0" dirty="0"/>
              <a:t>Students are eligible to receive this grant up to four years. </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Eligibility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Open to Oregon residents who attend an eligible postsecondary school in Oregon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Haven’t already earned a baccalaureate degree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Enrolled at least half-time (award will be prorated for half-time enrollment)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Maintain satisfactory academic progress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Priority goes to those with financial need</a:t>
            </a:r>
          </a:p>
          <a:p>
            <a:pPr marL="342900" marR="0" lvl="0" indent="-342900">
              <a:lnSpc>
                <a:spcPct val="107000"/>
              </a:lnSpc>
              <a:spcBef>
                <a:spcPts val="0"/>
              </a:spcBef>
              <a:spcAft>
                <a:spcPts val="80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File the FAFSA/ORSAA</a:t>
            </a:r>
            <a:r>
              <a:rPr lang="en-US" sz="1100" dirty="0">
                <a:effectLst/>
                <a:latin typeface="Calibri" panose="020F0502020204030204" pitchFamily="34" charset="0"/>
                <a:ea typeface="Calibri" panose="020F0502020204030204" pitchFamily="34" charset="0"/>
                <a:cs typeface="Times New Roman" panose="02020603050405020304" pitchFamily="18" charset="0"/>
              </a:rPr>
              <a:t>: all FAFSA and ORSAA filers are automatically considered for the Oregon Opportunity Grant and will be notified of their award via email.	</a:t>
            </a:r>
          </a:p>
          <a:p>
            <a:pPr marL="742950" marR="0" lvl="1" indent="-285750">
              <a:lnSpc>
                <a:spcPct val="107000"/>
              </a:lnSpc>
              <a:spcBef>
                <a:spcPts val="0"/>
              </a:spcBef>
              <a:spcAft>
                <a:spcPts val="800"/>
              </a:spcAft>
              <a:buFont typeface="Courier New" panose="02070309020205020404" pitchFamily="49" charset="0"/>
              <a:buChar char="o"/>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File as soon as possible </a:t>
            </a:r>
            <a:r>
              <a:rPr lang="en-US" sz="1100" dirty="0">
                <a:effectLst/>
                <a:latin typeface="Calibri" panose="020F0502020204030204" pitchFamily="34" charset="0"/>
                <a:ea typeface="Calibri" panose="020F0502020204030204" pitchFamily="34" charset="0"/>
                <a:cs typeface="Times New Roman" panose="02020603050405020304" pitchFamily="18" charset="0"/>
              </a:rPr>
              <a:t>once it opens. OOG funds are awarded until funds are depleted</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List an eligible Oregon school on your FAFSA/ORSAA</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Resolve any errors as quickly as possible, OSAC cannot award OOG to FAFSA/ORSAA with error codes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OOG is not available  for out of state and for-profit schools</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OOG does not award funds for summer quarter</a:t>
            </a:r>
          </a:p>
          <a:p>
            <a:pPr marL="0" marR="0">
              <a:lnSpc>
                <a:spcPct val="107000"/>
              </a:lnSpc>
              <a:spcBef>
                <a:spcPts val="0"/>
              </a:spcBef>
              <a:spcAft>
                <a:spcPts val="800"/>
              </a:spcAft>
            </a:pP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Priority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goes to those with financial need, based on the applicant’s EFC. Applying does NOT guarantee an award.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last 2+ years,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EFC limit for 2022/2023 was $8,000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Funds are only disbursed for the fall, winter, and spring terms each year.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OSAC does not disburse grant funds during the summer sessions.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11</a:t>
            </a:fld>
            <a:endParaRPr lang="en-US"/>
          </a:p>
        </p:txBody>
      </p:sp>
    </p:spTree>
    <p:extLst>
      <p:ext uri="{BB962C8B-B14F-4D97-AF65-F5344CB8AC3E}">
        <p14:creationId xmlns:p14="http://schemas.microsoft.com/office/powerpoint/2010/main" val="266856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Notes-</a:t>
            </a:r>
          </a:p>
          <a:p>
            <a:pPr defTabSz="931774">
              <a:defRPr/>
            </a:pPr>
            <a:endParaRPr lang="en-US" dirty="0"/>
          </a:p>
          <a:p>
            <a:pPr defTabSz="931774">
              <a:defRPr/>
            </a:pPr>
            <a:r>
              <a:rPr lang="en-US" dirty="0"/>
              <a:t>You may create an account as a test account as a junior…that will transfer your information next year when you log in. You will not be able to apply for Oregon Promise/OSAC Scholarship until your senior year</a:t>
            </a:r>
          </a:p>
          <a:p>
            <a:pPr defTabSz="931774">
              <a:defRPr/>
            </a:pPr>
            <a:r>
              <a:rPr lang="en-US" dirty="0"/>
              <a:t> </a:t>
            </a:r>
          </a:p>
          <a:p>
            <a:pPr defTabSz="931774">
              <a:defRPr/>
            </a:pPr>
            <a:r>
              <a:rPr lang="en-US" dirty="0"/>
              <a:t>The OSAC portal is where students can apply for a variety of grants and scholarships administered by the State of Oregon. OSAC recommends students create a portal account as soon as possible so that they are ready for the scholarship/grant application process.</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aseline="0" dirty="0"/>
              <a:t>Students are encouraged to check their email and portal account regularly during the spring to check for any award notifications.</a:t>
            </a:r>
            <a:endParaRPr lang="en-US" sz="1200" dirty="0"/>
          </a:p>
          <a:p>
            <a:pPr defTabSz="931774">
              <a:defRPr/>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12</a:t>
            </a:fld>
            <a:endParaRPr lang="en-US"/>
          </a:p>
        </p:txBody>
      </p:sp>
    </p:spTree>
    <p:extLst>
      <p:ext uri="{BB962C8B-B14F-4D97-AF65-F5344CB8AC3E}">
        <p14:creationId xmlns:p14="http://schemas.microsoft.com/office/powerpoint/2010/main" val="244243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Notes: </a:t>
            </a:r>
          </a:p>
          <a:p>
            <a:r>
              <a:rPr lang="en-US" sz="1200" dirty="0"/>
              <a:t>Oregon Promise</a:t>
            </a:r>
            <a:r>
              <a:rPr lang="en-US" sz="1200" baseline="0" dirty="0"/>
              <a:t> pays a portion of a student’s tuition at an Oregon community college</a:t>
            </a:r>
            <a:endParaRPr lang="en-US" sz="1200" dirty="0"/>
          </a:p>
          <a:p>
            <a:endParaRPr lang="en-US" sz="1200" u="sng" dirty="0"/>
          </a:p>
          <a:p>
            <a:r>
              <a:rPr lang="en-US" sz="1200" b="1" i="0" kern="1200" dirty="0">
                <a:solidFill>
                  <a:schemeClr val="tx1"/>
                </a:solidFill>
                <a:effectLst/>
                <a:latin typeface="+mn-lt"/>
                <a:ea typeface="+mn-ea"/>
                <a:cs typeface="+mn-cs"/>
              </a:rPr>
              <a:t>Eligibility</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Be </a:t>
            </a:r>
            <a:r>
              <a:rPr lang="en-US" sz="1200" b="1" i="0" kern="1200" dirty="0">
                <a:solidFill>
                  <a:schemeClr val="tx1"/>
                </a:solidFill>
                <a:effectLst/>
                <a:latin typeface="+mn-lt"/>
                <a:ea typeface="+mn-ea"/>
                <a:cs typeface="+mn-cs"/>
              </a:rPr>
              <a:t>a recent </a:t>
            </a:r>
            <a:r>
              <a:rPr lang="en-US" sz="1200" b="0" i="0" kern="1200" dirty="0">
                <a:solidFill>
                  <a:schemeClr val="tx1"/>
                </a:solidFill>
                <a:effectLst/>
                <a:latin typeface="+mn-lt"/>
                <a:ea typeface="+mn-ea"/>
                <a:cs typeface="+mn-cs"/>
              </a:rPr>
              <a:t>Oregon high school </a:t>
            </a:r>
            <a:r>
              <a:rPr lang="en-US" sz="1200" b="1" i="0" kern="1200" dirty="0">
                <a:solidFill>
                  <a:schemeClr val="tx1"/>
                </a:solidFill>
                <a:effectLst/>
                <a:latin typeface="+mn-lt"/>
                <a:ea typeface="+mn-ea"/>
                <a:cs typeface="+mn-cs"/>
              </a:rPr>
              <a:t>graduate</a:t>
            </a:r>
            <a:r>
              <a:rPr lang="en-US" sz="1200" b="0" i="0" kern="1200" dirty="0">
                <a:solidFill>
                  <a:schemeClr val="tx1"/>
                </a:solidFill>
                <a:effectLst/>
                <a:latin typeface="+mn-lt"/>
                <a:ea typeface="+mn-ea"/>
                <a:cs typeface="+mn-cs"/>
              </a:rPr>
              <a:t> or Oregon GED Test graduate</a:t>
            </a:r>
          </a:p>
          <a:p>
            <a:pPr marL="228600" indent="-228600">
              <a:buFont typeface="+mj-lt"/>
              <a:buAutoNum type="arabicPeriod"/>
            </a:pPr>
            <a:r>
              <a:rPr lang="en-US" sz="1200" b="0" i="0" kern="1200" dirty="0">
                <a:solidFill>
                  <a:schemeClr val="tx1"/>
                </a:solidFill>
                <a:effectLst/>
                <a:latin typeface="+mn-lt"/>
                <a:ea typeface="+mn-ea"/>
                <a:cs typeface="+mn-cs"/>
              </a:rPr>
              <a:t>Have documentation</a:t>
            </a:r>
            <a:r>
              <a:rPr lang="en-US" sz="1200" b="0" i="0" kern="1200" baseline="0" dirty="0">
                <a:solidFill>
                  <a:schemeClr val="tx1"/>
                </a:solidFill>
                <a:effectLst/>
                <a:latin typeface="+mn-lt"/>
                <a:ea typeface="+mn-ea"/>
                <a:cs typeface="+mn-cs"/>
              </a:rPr>
              <a:t> for</a:t>
            </a:r>
            <a:r>
              <a:rPr lang="en-US" sz="1200" b="0" i="0" kern="1200" dirty="0">
                <a:solidFill>
                  <a:schemeClr val="tx1"/>
                </a:solidFill>
                <a:effectLst/>
                <a:latin typeface="+mn-lt"/>
                <a:ea typeface="+mn-ea"/>
                <a:cs typeface="+mn-cs"/>
              </a:rPr>
              <a:t> a cumulative </a:t>
            </a:r>
            <a:r>
              <a:rPr lang="en-US" sz="1200" b="1" i="0" kern="1200" dirty="0">
                <a:solidFill>
                  <a:schemeClr val="tx1"/>
                </a:solidFill>
                <a:effectLst/>
                <a:latin typeface="+mn-lt"/>
                <a:ea typeface="+mn-ea"/>
                <a:cs typeface="+mn-cs"/>
              </a:rPr>
              <a:t>high school GPA of 2.0 or higher</a:t>
            </a:r>
            <a:r>
              <a:rPr lang="en-US" sz="1200" b="1"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 pass all GED tests)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Transcript</a:t>
            </a:r>
            <a:r>
              <a:rPr lang="en-US" sz="1200" b="0" i="0" kern="1200" baseline="0" dirty="0">
                <a:solidFill>
                  <a:schemeClr val="tx1"/>
                </a:solidFill>
                <a:effectLst/>
                <a:latin typeface="+mn-lt"/>
                <a:ea typeface="+mn-ea"/>
                <a:cs typeface="+mn-cs"/>
              </a:rPr>
              <a:t> is either provided by student or though the high school registrar completing the GPA verification process in the OSAC portal.</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Be</a:t>
            </a:r>
            <a:r>
              <a:rPr lang="en-US" sz="1200" b="0" i="0" kern="1200" baseline="0" dirty="0">
                <a:solidFill>
                  <a:schemeClr val="tx1"/>
                </a:solidFill>
                <a:effectLst/>
                <a:latin typeface="+mn-lt"/>
                <a:ea typeface="+mn-ea"/>
                <a:cs typeface="+mn-cs"/>
              </a:rPr>
              <a:t> </a:t>
            </a:r>
            <a:r>
              <a:rPr lang="en-US" sz="1200" b="1" i="0" kern="1200" baseline="0" dirty="0">
                <a:solidFill>
                  <a:schemeClr val="tx1"/>
                </a:solidFill>
                <a:effectLst/>
                <a:latin typeface="+mn-lt"/>
                <a:ea typeface="+mn-ea"/>
                <a:cs typeface="+mn-cs"/>
              </a:rPr>
              <a:t>e</a:t>
            </a:r>
            <a:r>
              <a:rPr lang="en-US" sz="1200" b="1" i="0" kern="1200" dirty="0">
                <a:solidFill>
                  <a:schemeClr val="tx1"/>
                </a:solidFill>
                <a:effectLst/>
                <a:latin typeface="+mn-lt"/>
                <a:ea typeface="+mn-ea"/>
                <a:cs typeface="+mn-cs"/>
              </a:rPr>
              <a:t>nrolled at least half-time </a:t>
            </a:r>
            <a:r>
              <a:rPr lang="en-US" sz="1200" b="0" i="0" kern="1200" dirty="0">
                <a:solidFill>
                  <a:schemeClr val="tx1"/>
                </a:solidFill>
                <a:effectLst/>
                <a:latin typeface="+mn-lt"/>
                <a:ea typeface="+mn-ea"/>
                <a:cs typeface="+mn-cs"/>
              </a:rPr>
              <a:t>at an Oregon community college </a:t>
            </a:r>
            <a:r>
              <a:rPr lang="en-US" sz="1200" b="1" i="0" kern="1200" dirty="0">
                <a:solidFill>
                  <a:schemeClr val="tx1"/>
                </a:solidFill>
                <a:effectLst/>
                <a:latin typeface="+mn-lt"/>
                <a:ea typeface="+mn-ea"/>
                <a:cs typeface="+mn-cs"/>
              </a:rPr>
              <a:t>within 6 months of high school graduation </a:t>
            </a:r>
            <a:r>
              <a:rPr lang="en-US" sz="1200" b="0" i="0" kern="1200" dirty="0">
                <a:solidFill>
                  <a:schemeClr val="tx1"/>
                </a:solidFill>
                <a:effectLst/>
                <a:latin typeface="+mn-lt"/>
                <a:ea typeface="+mn-ea"/>
                <a:cs typeface="+mn-cs"/>
              </a:rPr>
              <a:t>or GED completion</a:t>
            </a:r>
            <a:r>
              <a:rPr lang="en-US" sz="1200" b="0" i="0" kern="1200" baseline="0" dirty="0">
                <a:solidFill>
                  <a:schemeClr val="tx1"/>
                </a:solidFill>
                <a:effectLst/>
                <a:latin typeface="+mn-lt"/>
                <a:ea typeface="+mn-ea"/>
                <a:cs typeface="+mn-cs"/>
              </a:rPr>
              <a:t> (waivers for special circumstances available)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Be an </a:t>
            </a:r>
            <a:r>
              <a:rPr lang="en-US" sz="1200" b="1" i="0" kern="1200" dirty="0">
                <a:solidFill>
                  <a:schemeClr val="tx1"/>
                </a:solidFill>
                <a:effectLst/>
                <a:latin typeface="+mn-lt"/>
                <a:ea typeface="+mn-ea"/>
                <a:cs typeface="+mn-cs"/>
              </a:rPr>
              <a:t>Oregon resident </a:t>
            </a:r>
            <a:r>
              <a:rPr lang="en-US" sz="1200" b="0" i="0" kern="1200" dirty="0">
                <a:solidFill>
                  <a:schemeClr val="tx1"/>
                </a:solidFill>
                <a:effectLst/>
                <a:latin typeface="+mn-lt"/>
                <a:ea typeface="+mn-ea"/>
                <a:cs typeface="+mn-cs"/>
              </a:rPr>
              <a:t>for at least 12 months prior to starting first term</a:t>
            </a:r>
            <a:r>
              <a:rPr lang="en-US" sz="1200" b="0" i="0" kern="1200" baseline="0" dirty="0">
                <a:solidFill>
                  <a:schemeClr val="tx1"/>
                </a:solidFill>
                <a:effectLst/>
                <a:latin typeface="+mn-lt"/>
                <a:ea typeface="+mn-ea"/>
                <a:cs typeface="+mn-cs"/>
              </a:rPr>
              <a:t> in </a:t>
            </a:r>
            <a:r>
              <a:rPr lang="en-US" sz="1200" b="0" i="0" kern="1200" dirty="0">
                <a:solidFill>
                  <a:schemeClr val="tx1"/>
                </a:solidFill>
                <a:effectLst/>
                <a:latin typeface="+mn-lt"/>
                <a:ea typeface="+mn-ea"/>
                <a:cs typeface="+mn-cs"/>
              </a:rPr>
              <a:t>community college.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solidFill>
                <a:schemeClr val="tx1"/>
              </a:solidFill>
              <a:effectLst/>
              <a:latin typeface="+mn-lt"/>
              <a:ea typeface="+mn-ea"/>
              <a:cs typeface="+mn-cs"/>
            </a:endParaRPr>
          </a:p>
          <a:p>
            <a:r>
              <a:rPr lang="en-US" sz="1400" b="1" dirty="0"/>
              <a:t>Keeping Eligibility:</a:t>
            </a:r>
          </a:p>
          <a:p>
            <a:pPr marL="342900" indent="-342900">
              <a:buFont typeface="+mj-lt"/>
              <a:buAutoNum type="arabicPeriod"/>
            </a:pPr>
            <a:r>
              <a:rPr lang="en-US" sz="1400" dirty="0"/>
              <a:t>Maintain good satisfactory</a:t>
            </a:r>
            <a:r>
              <a:rPr lang="en-US" sz="1400" baseline="0" dirty="0"/>
              <a:t> academic progress with community college</a:t>
            </a:r>
            <a:endParaRPr lang="en-US" sz="1400" dirty="0"/>
          </a:p>
          <a:p>
            <a:pPr marL="342900" indent="-342900">
              <a:buFont typeface="+mj-lt"/>
              <a:buAutoNum type="arabicPeriod"/>
            </a:pPr>
            <a:r>
              <a:rPr lang="en-US" sz="1400" dirty="0"/>
              <a:t>Be enrolled in at</a:t>
            </a:r>
            <a:r>
              <a:rPr lang="en-US" sz="1400" baseline="0" dirty="0"/>
              <a:t> least 6</a:t>
            </a:r>
            <a:r>
              <a:rPr lang="en-US" sz="1400" dirty="0"/>
              <a:t> credits per term</a:t>
            </a:r>
          </a:p>
          <a:p>
            <a:pPr marL="342900" indent="-342900">
              <a:buFont typeface="+mj-lt"/>
              <a:buAutoNum type="arabicPeriod"/>
            </a:pPr>
            <a:r>
              <a:rPr lang="en-US" sz="1400" dirty="0"/>
              <a:t>Have</a:t>
            </a:r>
            <a:r>
              <a:rPr lang="en-US" sz="1400" baseline="0" dirty="0"/>
              <a:t> n</a:t>
            </a:r>
            <a:r>
              <a:rPr lang="en-US" sz="1400" dirty="0"/>
              <a:t>o gaps in enrollment (except summers)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a:solidFill>
                  <a:schemeClr val="tx1"/>
                </a:solidFill>
                <a:effectLst/>
                <a:latin typeface="+mn-lt"/>
                <a:ea typeface="+mn-ea"/>
                <a:cs typeface="+mn-cs"/>
              </a:rPr>
              <a:t>Submit FAFSA/ORSAA by June 1 each year</a:t>
            </a:r>
            <a:endParaRPr lang="en-US" sz="1100" b="0" i="0" kern="1200" dirty="0">
              <a:solidFill>
                <a:schemeClr val="tx1"/>
              </a:solidFill>
              <a:effectLst/>
              <a:latin typeface="+mn-lt"/>
              <a:ea typeface="+mn-ea"/>
              <a:cs typeface="+mn-cs"/>
            </a:endParaRPr>
          </a:p>
          <a:p>
            <a:pPr marL="342900" indent="-342900">
              <a:buFont typeface="+mj-lt"/>
              <a:buAutoNum type="arabicPeriod"/>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kern="1200" dirty="0">
                <a:solidFill>
                  <a:schemeClr val="tx1"/>
                </a:solidFill>
                <a:effectLst/>
                <a:latin typeface="+mn-lt"/>
                <a:ea typeface="+mn-ea"/>
                <a:cs typeface="+mn-cs"/>
              </a:rPr>
              <a:t>EFC Disclaimer</a:t>
            </a:r>
            <a:r>
              <a:rPr lang="en-US" sz="1200" b="0" i="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t>Your eligibility may be determined by your Expected Family Contribution (EFC) and this criteria is subject</a:t>
            </a:r>
            <a:r>
              <a:rPr lang="en-US" sz="1200" baseline="0" dirty="0"/>
              <a:t> to change</a:t>
            </a:r>
            <a:r>
              <a:rPr lang="en-US" sz="1200" dirty="0"/>
              <a:t>.</a:t>
            </a:r>
            <a:r>
              <a:rPr lang="en-US" sz="1200" b="0" i="0" u="none" kern="1200" baseline="0" dirty="0">
                <a:solidFill>
                  <a:schemeClr val="tx1"/>
                </a:solidFill>
                <a:effectLst/>
                <a:latin typeface="+mn-lt"/>
                <a:ea typeface="+mn-ea"/>
                <a:cs typeface="+mn-cs"/>
              </a:rPr>
              <a:t> The EFC limit would typically be much higher than the limit for the OOG </a:t>
            </a:r>
            <a:r>
              <a:rPr lang="en-US" sz="1200" kern="1200" dirty="0">
                <a:solidFill>
                  <a:schemeClr val="tx1"/>
                </a:solidFill>
                <a:effectLst/>
                <a:latin typeface="+mn-lt"/>
                <a:ea typeface="+mn-ea"/>
                <a:cs typeface="+mn-cs"/>
              </a:rPr>
              <a:t>or Federal Pell Grant. </a:t>
            </a:r>
            <a:r>
              <a:rPr lang="en-US" sz="1200" b="1" kern="1200" dirty="0">
                <a:solidFill>
                  <a:schemeClr val="tx1"/>
                </a:solidFill>
                <a:effectLst/>
                <a:latin typeface="+mn-lt"/>
                <a:ea typeface="+mn-ea"/>
                <a:cs typeface="+mn-cs"/>
              </a:rPr>
              <a:t>OSAC encourages all interested students to apply by their deadline, regardless of their income level or EFC</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1" kern="1200" baseline="0" dirty="0">
                <a:solidFill>
                  <a:schemeClr val="tx1"/>
                </a:solidFill>
                <a:effectLst/>
                <a:latin typeface="+mn-lt"/>
                <a:ea typeface="+mn-ea"/>
                <a:cs typeface="+mn-cs"/>
              </a:rPr>
              <a:t>Even if there is a tentative EFC limit set and the application is still open, STILL APPLY. </a:t>
            </a:r>
            <a:r>
              <a:rPr lang="en-US" sz="1200" b="0" i="1" kern="1200" baseline="0" dirty="0">
                <a:solidFill>
                  <a:schemeClr val="tx1"/>
                </a:solidFill>
                <a:effectLst/>
                <a:latin typeface="+mn-lt"/>
                <a:ea typeface="+mn-ea"/>
                <a:cs typeface="+mn-cs"/>
              </a:rPr>
              <a:t>The application will not stop a student from submitting their application if they are over an EFC limit since the EFC limit can change later after the application closes when OSAC re-evaluates total applicant pool and available funds. </a:t>
            </a:r>
            <a:endParaRPr lang="en-US" b="1" i="1" dirty="0"/>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13</a:t>
            </a:fld>
            <a:endParaRPr lang="en-US"/>
          </a:p>
        </p:txBody>
      </p:sp>
    </p:spTree>
    <p:extLst>
      <p:ext uri="{BB962C8B-B14F-4D97-AF65-F5344CB8AC3E}">
        <p14:creationId xmlns:p14="http://schemas.microsoft.com/office/powerpoint/2010/main" val="392404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a:t>
            </a:r>
          </a:p>
          <a:p>
            <a:pPr marL="0" indent="0">
              <a:buFont typeface="Arial" panose="020B0604020202020204" pitchFamily="34" charset="0"/>
              <a:buNone/>
            </a:pPr>
            <a:r>
              <a:rPr lang="en-US" sz="1200" b="0" i="0" kern="1200" dirty="0">
                <a:solidFill>
                  <a:schemeClr val="tx1"/>
                </a:solidFill>
                <a:effectLst/>
                <a:latin typeface="+mn-lt"/>
                <a:ea typeface="+mn-ea"/>
                <a:cs typeface="+mn-cs"/>
              </a:rPr>
              <a:t>Most</a:t>
            </a:r>
            <a:r>
              <a:rPr lang="en-US" sz="1200" b="0" i="0" kern="1200" baseline="0" dirty="0">
                <a:solidFill>
                  <a:schemeClr val="tx1"/>
                </a:solidFill>
                <a:effectLst/>
                <a:latin typeface="+mn-lt"/>
                <a:ea typeface="+mn-ea"/>
                <a:cs typeface="+mn-cs"/>
              </a:rPr>
              <a:t> students (high school seniors graduating in May or June) </a:t>
            </a:r>
            <a:r>
              <a:rPr lang="en-US" sz="1200" b="1" i="0" kern="1200" baseline="0" dirty="0">
                <a:solidFill>
                  <a:schemeClr val="tx1"/>
                </a:solidFill>
                <a:effectLst/>
                <a:latin typeface="+mn-lt"/>
                <a:ea typeface="+mn-ea"/>
                <a:cs typeface="+mn-cs"/>
              </a:rPr>
              <a:t>will have an Oregon Promise deadline of June 1. </a:t>
            </a:r>
            <a:r>
              <a:rPr lang="en-US" sz="1200" b="0" i="0" kern="1200" baseline="0" dirty="0">
                <a:solidFill>
                  <a:schemeClr val="tx1"/>
                </a:solidFill>
                <a:effectLst/>
                <a:latin typeface="+mn-lt"/>
                <a:ea typeface="+mn-ea"/>
                <a:cs typeface="+mn-cs"/>
              </a:rPr>
              <a:t>This means that students should complete their application and FAFSA/ORSAA </a:t>
            </a:r>
            <a:r>
              <a:rPr lang="en-US" sz="1200" b="1" i="0" kern="1200" baseline="0" dirty="0">
                <a:solidFill>
                  <a:schemeClr val="tx1"/>
                </a:solidFill>
                <a:effectLst/>
                <a:latin typeface="+mn-lt"/>
                <a:ea typeface="+mn-ea"/>
                <a:cs typeface="+mn-cs"/>
              </a:rPr>
              <a:t>before</a:t>
            </a:r>
            <a:r>
              <a:rPr lang="en-US" sz="1200" b="0" i="0" kern="1200" baseline="0" dirty="0">
                <a:solidFill>
                  <a:schemeClr val="tx1"/>
                </a:solidFill>
                <a:effectLst/>
                <a:latin typeface="+mn-lt"/>
                <a:ea typeface="+mn-ea"/>
                <a:cs typeface="+mn-cs"/>
              </a:rPr>
              <a:t> graduation. High schools students graduating in May or June only need at least one term of completed senior grades to be reviewed for the grant.</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GED Test graduates have some more leeway (at least a month) to complete their application. </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The application for students graduating between July 1, 2022 – and February 28, 2023 can start applying in late September 2022 (early graduates).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14</a:t>
            </a:fld>
            <a:endParaRPr lang="en-US"/>
          </a:p>
        </p:txBody>
      </p:sp>
    </p:spTree>
    <p:extLst>
      <p:ext uri="{BB962C8B-B14F-4D97-AF65-F5344CB8AC3E}">
        <p14:creationId xmlns:p14="http://schemas.microsoft.com/office/powerpoint/2010/main" val="343687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rPr>
              <a:t>Chafee Education &amp; Training Grant</a:t>
            </a:r>
            <a:r>
              <a:rPr lang="en-US" sz="1200" b="0" u="sng" dirty="0">
                <a:latin typeface="+mn-lt"/>
              </a:rPr>
              <a:t>:</a:t>
            </a:r>
            <a:r>
              <a:rPr lang="en-US" sz="1200" b="0" u="none" baseline="0" dirty="0">
                <a:latin typeface="+mn-lt"/>
              </a:rPr>
              <a:t> </a:t>
            </a:r>
            <a:r>
              <a:rPr lang="en-US" sz="1200" baseline="0" dirty="0">
                <a:latin typeface="+mn-lt"/>
              </a:rPr>
              <a:t>f</a:t>
            </a:r>
            <a:r>
              <a:rPr lang="en-US" sz="1200" dirty="0">
                <a:latin typeface="+mn-lt"/>
              </a:rPr>
              <a:t>ederal grant (FAFSA required) for current and former foster youth under 26 years old</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kern="1200" dirty="0">
                <a:solidFill>
                  <a:schemeClr val="tx1"/>
                </a:solidFill>
                <a:effectLst/>
                <a:latin typeface="+mn-lt"/>
                <a:ea typeface="+mn-ea"/>
                <a:cs typeface="+mn-cs"/>
              </a:rPr>
              <a:t>Funding</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Award amounts may vary and will be awarded based on availability of funds. Students can use</a:t>
            </a:r>
            <a:r>
              <a:rPr lang="en-US" sz="1200" b="0" i="0" kern="1200" baseline="0" dirty="0">
                <a:solidFill>
                  <a:schemeClr val="tx1"/>
                </a:solidFill>
                <a:effectLst/>
                <a:latin typeface="+mn-lt"/>
                <a:ea typeface="+mn-ea"/>
                <a:cs typeface="+mn-cs"/>
              </a:rPr>
              <a:t> funds for up to 5 years of postsecondary education or until the term in which they turn 26, whichever comes first.</a:t>
            </a:r>
            <a:r>
              <a:rPr lang="en-US" sz="1200" b="0" i="0" kern="1200" dirty="0">
                <a:solidFill>
                  <a:schemeClr val="tx1"/>
                </a:solidFill>
                <a:effectLst/>
                <a:latin typeface="+mn-lt"/>
                <a:ea typeface="+mn-ea"/>
                <a:cs typeface="+mn-cs"/>
              </a:rPr>
              <a:t> The</a:t>
            </a:r>
            <a:r>
              <a:rPr lang="en-US" sz="1200" b="0" i="0" kern="1200" baseline="0" dirty="0">
                <a:solidFill>
                  <a:schemeClr val="tx1"/>
                </a:solidFill>
                <a:effectLst/>
                <a:latin typeface="+mn-lt"/>
                <a:ea typeface="+mn-ea"/>
                <a:cs typeface="+mn-cs"/>
              </a:rPr>
              <a:t> program is federally-funded, but </a:t>
            </a:r>
            <a:r>
              <a:rPr lang="en-US" sz="1200" dirty="0">
                <a:latin typeface="+mn-lt"/>
              </a:rPr>
              <a:t>OSAC</a:t>
            </a:r>
            <a:r>
              <a:rPr lang="en-US" sz="1200" baseline="0" dirty="0">
                <a:latin typeface="+mn-lt"/>
              </a:rPr>
              <a:t> disburses the funds and f</a:t>
            </a:r>
            <a:r>
              <a:rPr lang="en-US" sz="1200" dirty="0">
                <a:latin typeface="+mn-lt"/>
              </a:rPr>
              <a:t>oster status is</a:t>
            </a:r>
            <a:r>
              <a:rPr lang="en-US" sz="1200" baseline="0" dirty="0">
                <a:latin typeface="+mn-lt"/>
              </a:rPr>
              <a:t> confirmed by the Oregon Dept of Human Services: </a:t>
            </a:r>
            <a:r>
              <a:rPr lang="en-US" u="sng" dirty="0"/>
              <a:t>https://www.oregon.gov/dhs/</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dirty="0"/>
              <a:t>Application</a:t>
            </a:r>
            <a:r>
              <a:rPr lang="en-US" sz="1200" baseline="0" dirty="0">
                <a:latin typeface="+mn-lt"/>
              </a:rPr>
              <a:t> is available in the Student Portal from </a:t>
            </a:r>
            <a:r>
              <a:rPr lang="en-US" sz="1200" b="1" baseline="0" dirty="0">
                <a:latin typeface="+mn-lt"/>
              </a:rPr>
              <a:t>November 1 to March 1</a:t>
            </a:r>
            <a:r>
              <a:rPr lang="en-US" sz="1200" baseline="0" dirty="0">
                <a:latin typeface="+mn-lt"/>
              </a:rPr>
              <a:t>. </a:t>
            </a:r>
            <a:endParaRPr lang="en-US" sz="1200" b="1"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dirty="0">
                <a:solidFill>
                  <a:schemeClr val="bg1"/>
                </a:solidFill>
                <a:latin typeface="+mn-lt"/>
                <a:ea typeface="+mn-ea"/>
                <a:cs typeface="+mn-cs"/>
              </a:rPr>
              <a:t>Eligibility</a:t>
            </a:r>
            <a:r>
              <a:rPr lang="en-US" sz="1200" b="1" kern="1200" dirty="0">
                <a:solidFill>
                  <a:schemeClr val="bg1"/>
                </a:solidFill>
                <a:latin typeface="+mn-lt"/>
                <a:ea typeface="+mn-ea"/>
                <a:cs typeface="+mn-cs"/>
              </a:rPr>
              <a:t>:</a:t>
            </a:r>
            <a:r>
              <a:rPr lang="en-US" sz="1200" b="1" kern="1200" baseline="0" dirty="0">
                <a:solidFill>
                  <a:schemeClr val="bg1"/>
                </a:solidFill>
                <a:latin typeface="+mn-lt"/>
                <a:ea typeface="+mn-ea"/>
                <a:cs typeface="+mn-cs"/>
              </a:rPr>
              <a:t> </a:t>
            </a:r>
            <a:r>
              <a:rPr lang="en-US" sz="1200" kern="1200" dirty="0">
                <a:solidFill>
                  <a:schemeClr val="bg1"/>
                </a:solidFill>
                <a:latin typeface="+mn-lt"/>
                <a:ea typeface="+mn-ea"/>
                <a:cs typeface="+mn-cs"/>
              </a:rPr>
              <a:t>currently be in child welfare foster care</a:t>
            </a:r>
            <a:r>
              <a:rPr lang="en-US" sz="1200" kern="1200" baseline="0" dirty="0">
                <a:solidFill>
                  <a:schemeClr val="bg1"/>
                </a:solidFill>
                <a:latin typeface="+mn-lt"/>
                <a:ea typeface="+mn-ea"/>
                <a:cs typeface="+mn-cs"/>
              </a:rPr>
              <a:t> </a:t>
            </a:r>
            <a:r>
              <a:rPr lang="en-US" sz="1200" b="1" kern="1200" baseline="0" dirty="0">
                <a:solidFill>
                  <a:schemeClr val="bg1"/>
                </a:solidFill>
                <a:latin typeface="+mn-lt"/>
                <a:ea typeface="+mn-ea"/>
                <a:cs typeface="+mn-cs"/>
              </a:rPr>
              <a:t>OR</a:t>
            </a:r>
            <a:r>
              <a:rPr lang="en-US" sz="1200" kern="1200" baseline="0" dirty="0">
                <a:solidFill>
                  <a:schemeClr val="bg1"/>
                </a:solidFill>
                <a:latin typeface="+mn-lt"/>
                <a:ea typeface="+mn-ea"/>
                <a:cs typeface="+mn-cs"/>
              </a:rPr>
              <a:t> h</a:t>
            </a:r>
            <a:r>
              <a:rPr lang="en-US" sz="1200" kern="1200" dirty="0">
                <a:solidFill>
                  <a:schemeClr val="bg1"/>
                </a:solidFill>
                <a:latin typeface="+mn-lt"/>
                <a:ea typeface="+mn-ea"/>
                <a:cs typeface="+mn-cs"/>
              </a:rPr>
              <a:t>ad been in child welfare foster care for at least 180 days after your 14th birthday and </a:t>
            </a:r>
            <a:r>
              <a:rPr lang="en-US" sz="1200" b="0" kern="1200" dirty="0">
                <a:solidFill>
                  <a:schemeClr val="bg1"/>
                </a:solidFill>
                <a:latin typeface="+mn-lt"/>
                <a:ea typeface="+mn-ea"/>
                <a:cs typeface="+mn-cs"/>
              </a:rPr>
              <a:t>exited substitute care at age 16 or older</a:t>
            </a:r>
            <a:r>
              <a:rPr lang="en-US" sz="1200" b="0" kern="1200" baseline="0" dirty="0">
                <a:solidFill>
                  <a:schemeClr val="bg1"/>
                </a:solidFill>
                <a:latin typeface="+mn-lt"/>
                <a:ea typeface="+mn-ea"/>
                <a:cs typeface="+mn-cs"/>
              </a:rPr>
              <a:t> </a:t>
            </a:r>
            <a:r>
              <a:rPr lang="en-US" sz="1200" b="1" kern="1200" baseline="0" dirty="0">
                <a:solidFill>
                  <a:schemeClr val="bg1"/>
                </a:solidFill>
                <a:latin typeface="+mn-lt"/>
                <a:ea typeface="+mn-ea"/>
                <a:cs typeface="+mn-cs"/>
              </a:rPr>
              <a:t>OR</a:t>
            </a:r>
            <a:r>
              <a:rPr lang="en-US" sz="1200" b="0" kern="1200" baseline="0" dirty="0">
                <a:solidFill>
                  <a:schemeClr val="bg1"/>
                </a:solidFill>
                <a:latin typeface="+mn-lt"/>
                <a:ea typeface="+mn-ea"/>
                <a:cs typeface="+mn-cs"/>
              </a:rPr>
              <a:t> </a:t>
            </a:r>
            <a:r>
              <a:rPr lang="en-US" sz="1200" kern="1200" dirty="0">
                <a:solidFill>
                  <a:schemeClr val="bg1"/>
                </a:solidFill>
                <a:latin typeface="+mn-lt"/>
                <a:ea typeface="+mn-ea"/>
                <a:cs typeface="+mn-cs"/>
              </a:rPr>
              <a:t>be</a:t>
            </a:r>
            <a:r>
              <a:rPr lang="en-US" sz="1200" kern="1200" baseline="0" dirty="0">
                <a:solidFill>
                  <a:schemeClr val="bg1"/>
                </a:solidFill>
                <a:latin typeface="+mn-lt"/>
                <a:ea typeface="+mn-ea"/>
                <a:cs typeface="+mn-cs"/>
              </a:rPr>
              <a:t> a former foster youth who was adopted or entered into a guardianship on or after your 13th birthday </a:t>
            </a:r>
            <a:r>
              <a:rPr lang="en-US" sz="1200" b="1" kern="1200" baseline="0" dirty="0">
                <a:solidFill>
                  <a:schemeClr val="bg1"/>
                </a:solidFill>
                <a:latin typeface="+mn-lt"/>
                <a:ea typeface="+mn-ea"/>
                <a:cs typeface="+mn-cs"/>
              </a:rPr>
              <a:t>AND</a:t>
            </a:r>
            <a:r>
              <a:rPr lang="en-US" sz="1200" kern="1200" baseline="0" dirty="0">
                <a:solidFill>
                  <a:schemeClr val="bg1"/>
                </a:solidFill>
                <a:latin typeface="+mn-lt"/>
                <a:ea typeface="+mn-ea"/>
                <a:cs typeface="+mn-cs"/>
              </a:rPr>
              <a:t> your adoption/guardianship was finalized after 9/1/15. Must also be enrolled at least half-time and maintain satisfactory academic progress.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a:solidFill>
                  <a:schemeClr val="bg1"/>
                </a:solidFill>
                <a:latin typeface="+mn-lt"/>
                <a:ea typeface="+mn-ea"/>
                <a:cs typeface="+mn-cs"/>
              </a:rPr>
              <a:t>Oregon Tribal Student Grant: </a:t>
            </a:r>
            <a:r>
              <a:rPr lang="en-US" sz="1200" kern="1200" baseline="0" dirty="0">
                <a:solidFill>
                  <a:schemeClr val="bg1"/>
                </a:solidFill>
                <a:latin typeface="+mn-lt"/>
                <a:ea typeface="+mn-ea"/>
                <a:cs typeface="+mn-cs"/>
              </a:rPr>
              <a:t>A state grant, FAFSA or ORSAA required for individuals who are members of one of Oregon’s Federally recognized tribes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Funding: Award amounts vary, but will cover up to the cost of attendance at Oregon Public institutions for students pursuing their first Associate, Bachelor’s, or Master’s degree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Application: Priority deadline to apply is Aug 1</a:t>
            </a:r>
            <a:r>
              <a:rPr lang="en-US" sz="1200" kern="1200" baseline="30000" dirty="0">
                <a:solidFill>
                  <a:schemeClr val="bg1"/>
                </a:solidFill>
                <a:latin typeface="+mn-lt"/>
                <a:ea typeface="+mn-ea"/>
                <a:cs typeface="+mn-cs"/>
              </a:rPr>
              <a:t>st</a:t>
            </a:r>
            <a:r>
              <a:rPr lang="en-US" sz="1200" kern="1200" baseline="0" dirty="0">
                <a:solidFill>
                  <a:schemeClr val="bg1"/>
                </a:solidFill>
                <a:latin typeface="+mn-lt"/>
                <a:ea typeface="+mn-ea"/>
                <a:cs typeface="+mn-cs"/>
              </a:rPr>
              <a:t>, additional application dates will be announced if funding allows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Eligibility: Must be an enrolled member of one of Oregon’s 9 Federally recognized tribes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Note: This grant is currently funded for the 22-23 academic year. Future funding will depend on the legislature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bg1"/>
                </a:solidFill>
                <a:latin typeface="+mn-lt"/>
                <a:ea typeface="+mn-ea"/>
                <a:cs typeface="+mn-cs"/>
              </a:rPr>
              <a:t>ONGSTA</a:t>
            </a:r>
            <a:endParaRPr lang="en-US" sz="1200" b="1" u="none"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Overview</a:t>
            </a:r>
            <a:r>
              <a:rPr lang="en-US" sz="1200" b="0" kern="1200" baseline="0" dirty="0">
                <a:solidFill>
                  <a:schemeClr val="bg1"/>
                </a:solidFill>
                <a:latin typeface="+mn-lt"/>
                <a:ea typeface="+mn-ea"/>
                <a:cs typeface="+mn-cs"/>
              </a:rPr>
              <a:t>: To provide funding for tuition (at in-state residency rates) for Oregon community colleges (up to 90 credits) and public universities (up to 180 credits) for current Oregon National Guard members.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Guard Qualifications</a:t>
            </a:r>
            <a:r>
              <a:rPr lang="en-US" sz="1200" b="0" kern="1200" baseline="0" dirty="0">
                <a:solidFill>
                  <a:schemeClr val="bg1"/>
                </a:solidFill>
                <a:latin typeface="+mn-lt"/>
                <a:ea typeface="+mn-ea"/>
                <a:cs typeface="+mn-cs"/>
              </a:rPr>
              <a:t>: </a:t>
            </a:r>
            <a:r>
              <a:rPr lang="en-US" sz="1200" kern="1200" baseline="0" dirty="0">
                <a:solidFill>
                  <a:schemeClr val="bg1"/>
                </a:solidFill>
                <a:latin typeface="+mn-lt"/>
                <a:ea typeface="+mn-ea"/>
                <a:cs typeface="+mn-cs"/>
              </a:rPr>
              <a:t>C</a:t>
            </a:r>
            <a:r>
              <a:rPr lang="en-US" sz="1200" kern="1200" dirty="0">
                <a:solidFill>
                  <a:schemeClr val="bg1"/>
                </a:solidFill>
                <a:latin typeface="+mn-lt"/>
                <a:ea typeface="+mn-ea"/>
                <a:cs typeface="+mn-cs"/>
              </a:rPr>
              <a:t>omplete any military basic training,</a:t>
            </a:r>
            <a:r>
              <a:rPr lang="en-US" sz="1200" kern="1200" baseline="0" dirty="0">
                <a:solidFill>
                  <a:schemeClr val="bg1"/>
                </a:solidFill>
                <a:latin typeface="+mn-lt"/>
                <a:ea typeface="+mn-ea"/>
                <a:cs typeface="+mn-cs"/>
              </a:rPr>
              <a:t> </a:t>
            </a:r>
            <a:r>
              <a:rPr lang="en-US" sz="1200" kern="1200" dirty="0">
                <a:solidFill>
                  <a:schemeClr val="bg1"/>
                </a:solidFill>
                <a:latin typeface="+mn-lt"/>
                <a:ea typeface="+mn-ea"/>
                <a:cs typeface="+mn-cs"/>
              </a:rPr>
              <a:t>be currently drilling, have a current passing Annual Physical Fitness Test (APFT) score, be a member of the Oregon National (air</a:t>
            </a:r>
            <a:r>
              <a:rPr lang="en-US" sz="1200" kern="1200" baseline="0" dirty="0">
                <a:solidFill>
                  <a:schemeClr val="bg1"/>
                </a:solidFill>
                <a:latin typeface="+mn-lt"/>
                <a:ea typeface="+mn-ea"/>
                <a:cs typeface="+mn-cs"/>
              </a:rPr>
              <a:t> or army) </a:t>
            </a:r>
            <a:r>
              <a:rPr lang="en-US" sz="1200" kern="1200" dirty="0">
                <a:solidFill>
                  <a:schemeClr val="bg1"/>
                </a:solidFill>
                <a:latin typeface="+mn-lt"/>
                <a:ea typeface="+mn-ea"/>
                <a:cs typeface="+mn-cs"/>
              </a:rPr>
              <a:t>Guard, and not currently the subject of any adverse actions.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dirty="0">
                <a:solidFill>
                  <a:schemeClr val="bg1"/>
                </a:solidFill>
                <a:latin typeface="+mn-lt"/>
                <a:ea typeface="+mn-ea"/>
                <a:cs typeface="+mn-cs"/>
              </a:rPr>
              <a:t>Education Qualifications</a:t>
            </a:r>
            <a:r>
              <a:rPr lang="en-US" sz="1200" kern="1200" dirty="0">
                <a:solidFill>
                  <a:schemeClr val="bg1"/>
                </a:solidFill>
                <a:latin typeface="+mn-lt"/>
                <a:ea typeface="+mn-ea"/>
                <a:cs typeface="+mn-cs"/>
              </a:rPr>
              <a:t>: Not have achieved a prior baccalaureate degree, not be default/owe a refund on any federal Title IV loan, be enrolled and in good standing in an</a:t>
            </a:r>
            <a:r>
              <a:rPr lang="en-US" sz="1200" kern="1200" baseline="0" dirty="0">
                <a:solidFill>
                  <a:schemeClr val="bg1"/>
                </a:solidFill>
                <a:latin typeface="+mn-lt"/>
                <a:ea typeface="+mn-ea"/>
                <a:cs typeface="+mn-cs"/>
              </a:rPr>
              <a:t> a</a:t>
            </a:r>
            <a:r>
              <a:rPr lang="en-US" sz="1200" kern="1200" dirty="0">
                <a:solidFill>
                  <a:schemeClr val="bg1"/>
                </a:solidFill>
                <a:latin typeface="+mn-lt"/>
                <a:ea typeface="+mn-ea"/>
                <a:cs typeface="+mn-cs"/>
              </a:rPr>
              <a:t>ssociate/baccalaureate degree program at an eligible Oregon institution, accept any other federal</a:t>
            </a:r>
            <a:r>
              <a:rPr lang="en-US" sz="1200" kern="1200" baseline="0" dirty="0">
                <a:solidFill>
                  <a:schemeClr val="bg1"/>
                </a:solidFill>
                <a:latin typeface="+mn-lt"/>
                <a:ea typeface="+mn-ea"/>
                <a:cs typeface="+mn-cs"/>
              </a:rPr>
              <a:t> and state grants offered, and complete your guard-specific tuition-assistance application. (</a:t>
            </a:r>
            <a:r>
              <a:rPr lang="en-US" dirty="0">
                <a:effectLst/>
              </a:rPr>
              <a:t>The GI Bill is not considered in the ONGSTA calculation.)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sng" dirty="0">
                <a:effectLst/>
              </a:rPr>
              <a:t>Application </a:t>
            </a:r>
            <a:r>
              <a:rPr lang="en-US" b="1" u="sng" dirty="0">
                <a:effectLst/>
              </a:rPr>
              <a:t>Deadlines</a:t>
            </a:r>
            <a:r>
              <a:rPr lang="en-US" b="1" dirty="0">
                <a:effectLst/>
              </a:rPr>
              <a:t>: Sept 1 </a:t>
            </a:r>
            <a:r>
              <a:rPr lang="en-US" dirty="0">
                <a:effectLst/>
              </a:rPr>
              <a:t>(fall</a:t>
            </a:r>
            <a:r>
              <a:rPr lang="en-US" baseline="0" dirty="0">
                <a:effectLst/>
              </a:rPr>
              <a:t> term), Nov </a:t>
            </a:r>
            <a:r>
              <a:rPr lang="en-US" dirty="0">
                <a:effectLst/>
              </a:rPr>
              <a:t>1 (winter term),</a:t>
            </a:r>
            <a:r>
              <a:rPr lang="en-US" baseline="0" dirty="0">
                <a:effectLst/>
              </a:rPr>
              <a:t> Mar </a:t>
            </a:r>
            <a:r>
              <a:rPr lang="en-US" dirty="0">
                <a:effectLst/>
              </a:rPr>
              <a:t>1 (spring term),</a:t>
            </a:r>
            <a:r>
              <a:rPr lang="en-US" baseline="0" dirty="0">
                <a:effectLst/>
              </a:rPr>
              <a:t> June 1 (summer term)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Deceased or Disabled Public Safety Officer Grant </a:t>
            </a:r>
            <a:r>
              <a:rPr lang="en-US" sz="1200" kern="1200" baseline="0" dirty="0">
                <a:solidFill>
                  <a:schemeClr val="bg1"/>
                </a:solidFill>
                <a:latin typeface="+mn-lt"/>
                <a:ea typeface="+mn-ea"/>
                <a:cs typeface="+mn-cs"/>
              </a:rPr>
              <a:t>Applicants for awards must be dependents of a public safety officer in the state of Oregon who was killed or disabled in the line of duty (as defined by ORS 243.954).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Eligible dependents include:</a:t>
            </a:r>
            <a:r>
              <a:rPr lang="en-US" sz="1200" kern="1200" baseline="0" dirty="0">
                <a:solidFill>
                  <a:schemeClr val="bg1"/>
                </a:solidFill>
                <a:latin typeface="+mn-lt"/>
                <a:ea typeface="+mn-ea"/>
                <a:cs typeface="+mn-cs"/>
              </a:rPr>
              <a:t> the natural child, adopted child, or stepchild of eligible public safety officers.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Eligible public safety officers include</a:t>
            </a:r>
            <a:r>
              <a:rPr lang="en-US" sz="1200" kern="1200" baseline="0" dirty="0">
                <a:solidFill>
                  <a:schemeClr val="bg1"/>
                </a:solidFill>
                <a:latin typeface="+mn-lt"/>
                <a:ea typeface="+mn-ea"/>
                <a:cs typeface="+mn-cs"/>
              </a:rPr>
              <a:t>: Corrections officers, Fire service professionals, Parole and probation officers, Police officers, Reserve officers, and Youth correction officers.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Award</a:t>
            </a:r>
            <a:r>
              <a:rPr lang="en-US" sz="1200" kern="1200" baseline="0" dirty="0">
                <a:solidFill>
                  <a:schemeClr val="bg1"/>
                </a:solidFill>
                <a:latin typeface="+mn-lt"/>
                <a:ea typeface="+mn-ea"/>
                <a:cs typeface="+mn-cs"/>
              </a:rPr>
              <a:t> can be for up to full tuition and fees, depending on the applicant’s financial resources and the cost of attendance.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Timeline</a:t>
            </a:r>
            <a:r>
              <a:rPr lang="en-US" sz="1200" kern="1200" baseline="0" dirty="0">
                <a:solidFill>
                  <a:schemeClr val="bg1"/>
                </a:solidFill>
                <a:latin typeface="+mn-lt"/>
                <a:ea typeface="+mn-ea"/>
                <a:cs typeface="+mn-cs"/>
              </a:rPr>
              <a:t>: There is no formal application deadline, but students are encouraged to apply just after the completion of their FAFSA application.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Barber &amp; Hairdresser Grant</a:t>
            </a:r>
            <a:endParaRPr lang="en-US" sz="1200" b="0" u="none"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Application</a:t>
            </a:r>
            <a:r>
              <a:rPr lang="en-US" sz="1200" b="0" u="none" kern="1200" baseline="0" dirty="0">
                <a:solidFill>
                  <a:schemeClr val="bg1"/>
                </a:solidFill>
                <a:latin typeface="+mn-lt"/>
                <a:ea typeface="+mn-ea"/>
                <a:cs typeface="+mn-cs"/>
              </a:rPr>
              <a:t>: Students apply by completing the FAFSA and attending an eligible school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Eligibility</a:t>
            </a:r>
            <a:r>
              <a:rPr lang="en-US" sz="1200" b="0" kern="1200" baseline="0" dirty="0">
                <a:solidFill>
                  <a:schemeClr val="bg1"/>
                </a:solidFill>
                <a:latin typeface="+mn-lt"/>
                <a:ea typeface="+mn-ea"/>
                <a:cs typeface="+mn-cs"/>
              </a:rPr>
              <a:t>: students who have financial need and chosen by their school’s financial aid office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Student Child Care Grant: </a:t>
            </a:r>
            <a:r>
              <a:rPr lang="en-US" sz="1200" kern="1200" baseline="0" dirty="0">
                <a:solidFill>
                  <a:schemeClr val="bg1"/>
                </a:solidFill>
                <a:latin typeface="+mn-lt"/>
                <a:ea typeface="+mn-ea"/>
                <a:cs typeface="+mn-cs"/>
              </a:rPr>
              <a:t>The application process will open from January to May 31.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Children</a:t>
            </a:r>
            <a:r>
              <a:rPr lang="en-US" sz="1200" kern="1200" baseline="0" dirty="0">
                <a:solidFill>
                  <a:schemeClr val="bg1"/>
                </a:solidFill>
                <a:latin typeface="+mn-lt"/>
                <a:ea typeface="+mn-ea"/>
                <a:cs typeface="+mn-cs"/>
              </a:rPr>
              <a:t>: awards based on the number of and ages of children</a:t>
            </a:r>
            <a:r>
              <a:rPr lang="en-US" sz="1200" b="0" kern="1200" baseline="0" dirty="0">
                <a:solidFill>
                  <a:schemeClr val="bg1"/>
                </a:solidFill>
                <a:latin typeface="+mn-lt"/>
                <a:ea typeface="+mn-ea"/>
                <a:cs typeface="+mn-cs"/>
              </a:rPr>
              <a:t>. Children must be age 12 and under </a:t>
            </a:r>
            <a:r>
              <a:rPr lang="en-US" sz="1200" kern="1200" baseline="0" dirty="0">
                <a:solidFill>
                  <a:schemeClr val="bg1"/>
                </a:solidFill>
                <a:latin typeface="+mn-lt"/>
                <a:ea typeface="+mn-ea"/>
                <a:cs typeface="+mn-cs"/>
              </a:rPr>
              <a:t>(or, if over 12, satisfy requirements for special needs). Must utilize a registered Oregon childcare provider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Priority</a:t>
            </a:r>
            <a:r>
              <a:rPr lang="en-US" sz="1200" b="0" kern="1200" baseline="0" dirty="0">
                <a:solidFill>
                  <a:schemeClr val="bg1"/>
                </a:solidFill>
                <a:latin typeface="+mn-lt"/>
                <a:ea typeface="+mn-ea"/>
                <a:cs typeface="+mn-cs"/>
              </a:rPr>
              <a:t> goes to prior-year recipients </a:t>
            </a:r>
            <a:r>
              <a:rPr lang="en-US" sz="1200" kern="1200" baseline="0" dirty="0">
                <a:solidFill>
                  <a:schemeClr val="bg1"/>
                </a:solidFill>
                <a:latin typeface="+mn-lt"/>
                <a:ea typeface="+mn-ea"/>
                <a:cs typeface="+mn-cs"/>
              </a:rPr>
              <a:t>who continue to meet all eligibility criteria, and subsequently to new applicants based on need, credits earned to-date, and enrollment status. Student cannot not be in default on any federal Title IV loans.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a:solidFill>
                  <a:schemeClr val="bg1"/>
                </a:solidFill>
                <a:latin typeface="+mn-lt"/>
                <a:ea typeface="+mn-ea"/>
                <a:cs typeface="+mn-cs"/>
              </a:rPr>
              <a:t>Optional- Pause the presentation and use the OSAC Grants Madness Bracket Game as an activity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15</a:t>
            </a:fld>
            <a:endParaRPr lang="en-US"/>
          </a:p>
        </p:txBody>
      </p:sp>
    </p:spTree>
    <p:extLst>
      <p:ext uri="{BB962C8B-B14F-4D97-AF65-F5344CB8AC3E}">
        <p14:creationId xmlns:p14="http://schemas.microsoft.com/office/powerpoint/2010/main" val="292644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Remember that the FAFSA opens on Oct 1</a:t>
            </a:r>
            <a:r>
              <a:rPr lang="en-US" baseline="30000" dirty="0"/>
              <a:t>st</a:t>
            </a:r>
            <a:r>
              <a:rPr lang="en-US" dirty="0"/>
              <a:t> and you should try and complete it before Thanksgiving (Be Thankful for Money, file a FAFSA or ORSAA) or before you submit your scholarship application. </a:t>
            </a:r>
          </a:p>
          <a:p>
            <a:r>
              <a:rPr lang="en-US" dirty="0"/>
              <a:t>The scholarship application opens on November 1st and the early bird deadline is February 15 with the final deadline being March 1</a:t>
            </a:r>
            <a:r>
              <a:rPr lang="en-US" baseline="30000" dirty="0"/>
              <a:t>st. </a:t>
            </a:r>
          </a:p>
          <a:p>
            <a:endParaRPr lang="en-US" dirty="0"/>
          </a:p>
          <a:p>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16</a:t>
            </a:fld>
            <a:endParaRPr lang="en-US"/>
          </a:p>
        </p:txBody>
      </p:sp>
    </p:spTree>
    <p:extLst>
      <p:ext uri="{BB962C8B-B14F-4D97-AF65-F5344CB8AC3E}">
        <p14:creationId xmlns:p14="http://schemas.microsoft.com/office/powerpoint/2010/main" val="101288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The OSAC Scholarship has five sections: </a:t>
            </a:r>
          </a:p>
          <a:p>
            <a:r>
              <a:rPr lang="en-US" b="1" dirty="0"/>
              <a:t>Student Profile-</a:t>
            </a:r>
            <a:r>
              <a:rPr lang="en-US" b="0" dirty="0"/>
              <a:t> Which contains background and student demographic questions including questions about where you are intending to go to school and what you are considering studying. </a:t>
            </a:r>
          </a:p>
          <a:p>
            <a:r>
              <a:rPr lang="en-US" b="1" dirty="0"/>
              <a:t>Personal Statements- </a:t>
            </a:r>
            <a:r>
              <a:rPr lang="en-US" b="0" dirty="0"/>
              <a:t>Three or more essays that help describe who you are and what makes you unique. More information on the essays in a few slides</a:t>
            </a:r>
          </a:p>
          <a:p>
            <a:r>
              <a:rPr lang="en-US" b="1" dirty="0"/>
              <a:t>Transcripts- </a:t>
            </a:r>
            <a:r>
              <a:rPr lang="en-US" b="0" dirty="0"/>
              <a:t>Transcripts are a list of your classes and grades, these must be uploaded into the portal to have a complete application. More information on transcripts in a few slides</a:t>
            </a:r>
          </a:p>
          <a:p>
            <a:r>
              <a:rPr lang="en-US" b="1" dirty="0"/>
              <a:t>Activities Chart- </a:t>
            </a:r>
            <a:r>
              <a:rPr lang="en-US" b="0" dirty="0"/>
              <a:t> A list of important or interesting things you’ve done outside of class-time. More information on the Activities Chart in a few slides</a:t>
            </a:r>
          </a:p>
          <a:p>
            <a:r>
              <a:rPr lang="en-US" b="1" dirty="0"/>
              <a:t>Other Documentation- </a:t>
            </a:r>
            <a:r>
              <a:rPr lang="en-US" b="0" dirty="0"/>
              <a:t>Some scholarship might require additional information like letters of recommendation or additional essays. It is important to read these instructions carefully</a:t>
            </a:r>
          </a:p>
          <a:p>
            <a:endParaRPr lang="en-US" b="0" dirty="0"/>
          </a:p>
          <a:p>
            <a:endParaRPr lang="en-US" b="1" dirty="0"/>
          </a:p>
        </p:txBody>
      </p:sp>
      <p:sp>
        <p:nvSpPr>
          <p:cNvPr id="4" name="Slide Number Placeholder 3"/>
          <p:cNvSpPr>
            <a:spLocks noGrp="1"/>
          </p:cNvSpPr>
          <p:nvPr>
            <p:ph type="sldNum" sz="quarter" idx="5"/>
          </p:nvPr>
        </p:nvSpPr>
        <p:spPr/>
        <p:txBody>
          <a:bodyPr/>
          <a:lstStyle/>
          <a:p>
            <a:pPr defTabSz="931774">
              <a:defRPr/>
            </a:pPr>
            <a:fld id="{CF5A3D93-748B-4AC8-B1BE-8E93ACB29EA3}"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6796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These statements are designed to provide selection committees a more complete picture of an applicant than what can be determined based on GPA, test scores, and transcripts alone. Since these questions are widely applicable to other scholarship applications, you can likely use them for other scholarship applications.</a:t>
            </a:r>
          </a:p>
          <a:p>
            <a:r>
              <a:rPr lang="en-US" dirty="0"/>
              <a:t>The OSAC scholarship application includes 4 short essays. Each essay is limited to 250 words. </a:t>
            </a:r>
          </a:p>
          <a:p>
            <a:endParaRPr lang="en-US" dirty="0"/>
          </a:p>
          <a:p>
            <a:r>
              <a:rPr lang="en-US" dirty="0"/>
              <a:t>You can copy and paste your personal statement from a Word document</a:t>
            </a:r>
            <a:r>
              <a:rPr lang="en-US" baseline="0" dirty="0"/>
              <a:t> </a:t>
            </a:r>
            <a:r>
              <a:rPr lang="en-US" dirty="0"/>
              <a:t>into your Scholarship Application</a:t>
            </a:r>
            <a:r>
              <a:rPr lang="en-US" i="1" dirty="0"/>
              <a:t>.</a:t>
            </a:r>
            <a:r>
              <a:rPr lang="en-US" i="1" baseline="0" dirty="0"/>
              <a:t> </a:t>
            </a:r>
            <a:r>
              <a:rPr lang="en-US" dirty="0"/>
              <a:t>To ensure a proper transfer of material from a digital copy to the application, print a copy of the statement from your application</a:t>
            </a:r>
            <a:r>
              <a:rPr lang="en-US" baseline="0" dirty="0"/>
              <a:t>.</a:t>
            </a:r>
          </a:p>
          <a:p>
            <a:endParaRPr lang="en-US" baseline="0" dirty="0"/>
          </a:p>
          <a:p>
            <a:r>
              <a:rPr lang="en-US" baseline="0" dirty="0"/>
              <a:t>Note that students do not need to have a traumatic experience that they need to write about; it is important to share their authentic experiences and students do not have to divulge something they would prefer to keep private.</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CF5A3D93-748B-4AC8-B1BE-8E93ACB29EA3}"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41020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These are the four prompts for the OSAC Scholarship Application. One suggestion is to draft your essay in a word document and have someone else read and edit your essays before you upload them into the portal. </a:t>
            </a:r>
          </a:p>
        </p:txBody>
      </p:sp>
      <p:sp>
        <p:nvSpPr>
          <p:cNvPr id="4" name="Slide Number Placeholder 3"/>
          <p:cNvSpPr>
            <a:spLocks noGrp="1"/>
          </p:cNvSpPr>
          <p:nvPr>
            <p:ph type="sldNum" sz="quarter" idx="5"/>
          </p:nvPr>
        </p:nvSpPr>
        <p:spPr/>
        <p:txBody>
          <a:bodyPr/>
          <a:lstStyle/>
          <a:p>
            <a:pPr defTabSz="931774">
              <a:defRPr/>
            </a:pPr>
            <a:fld id="{CF5A3D93-748B-4AC8-B1BE-8E93ACB29EA3}"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0153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b="1" dirty="0"/>
              <a:t>COLLEGE</a:t>
            </a:r>
            <a:r>
              <a:rPr lang="en-US" dirty="0"/>
              <a:t> – ANY post high school training, where that can happen: College (2year/4 year), Trade school, apprenticeships, military, etc.</a:t>
            </a: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2</a:t>
            </a:fld>
            <a:endParaRPr lang="en-US"/>
          </a:p>
        </p:txBody>
      </p:sp>
    </p:spTree>
    <p:extLst>
      <p:ext uri="{BB962C8B-B14F-4D97-AF65-F5344CB8AC3E}">
        <p14:creationId xmlns:p14="http://schemas.microsoft.com/office/powerpoint/2010/main" val="236914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0" lvl="2" defTabSz="949478">
              <a:defRPr/>
            </a:pPr>
            <a:r>
              <a:rPr lang="en-US" sz="1100" dirty="0"/>
              <a:t>Everyone has wonderful strengths, and scholarship committees are eager to learn about yours. Be comfortable sharing what you’re good at!  Remember, this is a request for funding, so aim to </a:t>
            </a:r>
            <a:r>
              <a:rPr lang="en-US" sz="1100" b="1" dirty="0"/>
              <a:t>be both gracious and direct.</a:t>
            </a:r>
          </a:p>
          <a:p>
            <a:pPr marL="0" lvl="2" defTabSz="949478">
              <a:defRPr/>
            </a:pPr>
            <a:r>
              <a:rPr lang="en-US" sz="1100" dirty="0"/>
              <a:t>A good exercise for students to complete: </a:t>
            </a:r>
            <a:r>
              <a:rPr lang="en-US" sz="1100" b="1" dirty="0"/>
              <a:t>ask family or friends – “What makes me different from other people?”</a:t>
            </a:r>
            <a:r>
              <a:rPr lang="en-US" sz="1100" dirty="0"/>
              <a:t> </a:t>
            </a:r>
            <a:r>
              <a:rPr lang="en-US" sz="1100" b="1" dirty="0"/>
              <a:t>or reflect on how you spend your time outside of class. </a:t>
            </a:r>
            <a:r>
              <a:rPr lang="en-US" sz="1100" dirty="0"/>
              <a:t>Use the answers that you hear as a starting point for writing about yourself. Questions to think about:</a:t>
            </a:r>
          </a:p>
          <a:p>
            <a:pPr marL="349415" indent="-349415">
              <a:lnSpc>
                <a:spcPct val="150000"/>
              </a:lnSpc>
              <a:buFont typeface="Arial" panose="020B0604020202020204" pitchFamily="34" charset="0"/>
              <a:buChar char="•"/>
            </a:pPr>
            <a:r>
              <a:rPr lang="en-US" sz="1100" dirty="0"/>
              <a:t>How are you </a:t>
            </a:r>
            <a:r>
              <a:rPr lang="en-US" sz="1100" b="1" dirty="0"/>
              <a:t>unique</a:t>
            </a:r>
            <a:r>
              <a:rPr lang="en-US" sz="1100" dirty="0"/>
              <a:t>?</a:t>
            </a:r>
          </a:p>
          <a:p>
            <a:pPr marL="349415" indent="-349415">
              <a:lnSpc>
                <a:spcPct val="150000"/>
              </a:lnSpc>
              <a:buFont typeface="Arial" panose="020B0604020202020204" pitchFamily="34" charset="0"/>
              <a:buChar char="•"/>
            </a:pPr>
            <a:r>
              <a:rPr lang="en-US" sz="1100" dirty="0"/>
              <a:t>What are your </a:t>
            </a:r>
            <a:r>
              <a:rPr lang="en-US" sz="1100" b="1" dirty="0"/>
              <a:t>leadership</a:t>
            </a:r>
            <a:r>
              <a:rPr lang="en-US" sz="1100" dirty="0"/>
              <a:t> qualities?</a:t>
            </a:r>
          </a:p>
          <a:p>
            <a:pPr marL="349415" indent="-349415">
              <a:lnSpc>
                <a:spcPct val="150000"/>
              </a:lnSpc>
              <a:buFont typeface="Arial" panose="020B0604020202020204" pitchFamily="34" charset="0"/>
              <a:buChar char="•"/>
            </a:pPr>
            <a:r>
              <a:rPr lang="en-US" sz="1100" dirty="0"/>
              <a:t>How do you take </a:t>
            </a:r>
            <a:r>
              <a:rPr lang="en-US" sz="1100" b="1" dirty="0"/>
              <a:t>initiative</a:t>
            </a:r>
            <a:r>
              <a:rPr lang="en-US" sz="1100" dirty="0"/>
              <a:t>?</a:t>
            </a:r>
          </a:p>
          <a:p>
            <a:pPr marL="349415" indent="-349415">
              <a:lnSpc>
                <a:spcPct val="150000"/>
              </a:lnSpc>
              <a:buFont typeface="Arial" panose="020B0604020202020204" pitchFamily="34" charset="0"/>
              <a:buChar char="•"/>
            </a:pPr>
            <a:r>
              <a:rPr lang="en-US" sz="1100" dirty="0"/>
              <a:t>What </a:t>
            </a:r>
            <a:r>
              <a:rPr lang="en-US" sz="1100" b="1" dirty="0"/>
              <a:t>recognitions</a:t>
            </a:r>
            <a:r>
              <a:rPr lang="en-US" sz="1100" dirty="0"/>
              <a:t> have you received?</a:t>
            </a:r>
          </a:p>
          <a:p>
            <a:pPr marL="349415" indent="-349415">
              <a:lnSpc>
                <a:spcPct val="150000"/>
              </a:lnSpc>
              <a:buFont typeface="Arial" panose="020B0604020202020204" pitchFamily="34" charset="0"/>
              <a:buChar char="•"/>
            </a:pPr>
            <a:r>
              <a:rPr lang="en-US" sz="1100" dirty="0"/>
              <a:t>What are your </a:t>
            </a:r>
            <a:r>
              <a:rPr lang="en-US" sz="1100" b="1" dirty="0"/>
              <a:t>passions</a:t>
            </a:r>
            <a:r>
              <a:rPr lang="en-US" sz="1100" dirty="0"/>
              <a:t>?</a:t>
            </a:r>
          </a:p>
          <a:p>
            <a:endParaRPr lang="en-US" dirty="0"/>
          </a:p>
        </p:txBody>
      </p:sp>
      <p:sp>
        <p:nvSpPr>
          <p:cNvPr id="4" name="Slide Number Placeholder 3"/>
          <p:cNvSpPr>
            <a:spLocks noGrp="1"/>
          </p:cNvSpPr>
          <p:nvPr>
            <p:ph type="sldNum" sz="quarter" idx="5"/>
          </p:nvPr>
        </p:nvSpPr>
        <p:spPr/>
        <p:txBody>
          <a:bodyPr/>
          <a:lstStyle/>
          <a:p>
            <a:pPr defTabSz="931774">
              <a:defRPr/>
            </a:pPr>
            <a:fld id="{CF5A3D93-748B-4AC8-B1BE-8E93ACB29EA3}"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75551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Resume</a:t>
            </a:r>
          </a:p>
          <a:p>
            <a:r>
              <a:rPr lang="en-US" dirty="0"/>
              <a:t>ACTION WORD examples – organized, built, achieved, assisted, trained, responsible for, programmed, guided, managed, produced, etc. </a:t>
            </a: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21</a:t>
            </a:fld>
            <a:endParaRPr lang="en-US"/>
          </a:p>
        </p:txBody>
      </p:sp>
    </p:spTree>
    <p:extLst>
      <p:ext uri="{BB962C8B-B14F-4D97-AF65-F5344CB8AC3E}">
        <p14:creationId xmlns:p14="http://schemas.microsoft.com/office/powerpoint/2010/main" val="1739810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Resume</a:t>
            </a:r>
          </a:p>
          <a:p>
            <a:r>
              <a:rPr lang="en-US" dirty="0"/>
              <a:t>ACTION WORD examples – organized, built, achieved, assisted, trained, responsible for, programmed, guided, managed, produced, etc. </a:t>
            </a: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22</a:t>
            </a:fld>
            <a:endParaRPr lang="en-US"/>
          </a:p>
        </p:txBody>
      </p:sp>
    </p:spTree>
    <p:extLst>
      <p:ext uri="{BB962C8B-B14F-4D97-AF65-F5344CB8AC3E}">
        <p14:creationId xmlns:p14="http://schemas.microsoft.com/office/powerpoint/2010/main" val="125455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Resume</a:t>
            </a:r>
          </a:p>
          <a:p>
            <a:r>
              <a:rPr lang="en-US" dirty="0"/>
              <a:t>ACTION WORD examples – organized, built, achieved, assisted, trained, responsible for, programmed, guided, managed, produced, etc. </a:t>
            </a: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23</a:t>
            </a:fld>
            <a:endParaRPr lang="en-US"/>
          </a:p>
        </p:txBody>
      </p:sp>
    </p:spTree>
    <p:extLst>
      <p:ext uri="{BB962C8B-B14F-4D97-AF65-F5344CB8AC3E}">
        <p14:creationId xmlns:p14="http://schemas.microsoft.com/office/powerpoint/2010/main" val="4020697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pPr marL="127324" indent="-127324" defTabSz="985901">
              <a:buClr>
                <a:schemeClr val="tx1"/>
              </a:buClr>
              <a:defRPr/>
            </a:pPr>
            <a:r>
              <a:rPr lang="en-US" b="1" dirty="0"/>
              <a:t>High School: </a:t>
            </a:r>
            <a:r>
              <a:rPr lang="en-US" dirty="0"/>
              <a:t>use the school counseling office, college &amp; career center, ASPIRE center, or financial aid office to find more information about scholarship opportunities (use systems like Naviance or CIS if your school has them available).</a:t>
            </a:r>
          </a:p>
          <a:p>
            <a:pPr marL="127324" indent="-127324" defTabSz="985901">
              <a:buClr>
                <a:schemeClr val="tx1"/>
              </a:buClr>
              <a:defRPr/>
            </a:pPr>
            <a:r>
              <a:rPr lang="en-US" b="1" dirty="0"/>
              <a:t>Colleges: </a:t>
            </a:r>
            <a:r>
              <a:rPr lang="en-US" dirty="0"/>
              <a:t>colleges have multiple scholarships they operate and their specific departments/schools (art, business, etc.) have scholarships as well </a:t>
            </a:r>
            <a:endParaRPr lang="en-US" b="1" dirty="0"/>
          </a:p>
          <a:p>
            <a:pPr marL="127324" indent="-127324" defTabSz="985901">
              <a:buClr>
                <a:schemeClr val="tx1"/>
              </a:buClr>
              <a:defRPr/>
            </a:pPr>
            <a:r>
              <a:rPr lang="en-US" b="1" dirty="0"/>
              <a:t>Local Search</a:t>
            </a:r>
            <a:r>
              <a:rPr lang="en-US" dirty="0"/>
              <a:t>: Rotary, Kiwanis, Elks; ask friends and family about their affiliated organizations and their opportunities</a:t>
            </a:r>
          </a:p>
          <a:p>
            <a:pPr marL="127324" indent="-127324" defTabSz="985901">
              <a:buClr>
                <a:schemeClr val="tx1"/>
              </a:buClr>
              <a:defRPr/>
            </a:pPr>
            <a:endParaRPr lang="en-US" dirty="0"/>
          </a:p>
          <a:p>
            <a:pPr marL="127324" indent="-127324" defTabSz="985901">
              <a:buClr>
                <a:schemeClr val="tx1"/>
              </a:buClr>
              <a:defRPr/>
            </a:pPr>
            <a:r>
              <a:rPr lang="en-US" dirty="0"/>
              <a:t>JUNIORS: start looking now…</a:t>
            </a:r>
          </a:p>
          <a:p>
            <a:pPr marL="127324" indent="-127324" defTabSz="985901">
              <a:buClr>
                <a:schemeClr val="tx1"/>
              </a:buClr>
              <a:defRPr/>
            </a:pPr>
            <a:r>
              <a:rPr lang="en-US" dirty="0"/>
              <a:t>1. Research colleges and note their scholarships and process</a:t>
            </a:r>
          </a:p>
          <a:p>
            <a:pPr marL="127324" indent="-127324" defTabSz="985901">
              <a:buClr>
                <a:schemeClr val="tx1"/>
              </a:buClr>
              <a:defRPr/>
            </a:pPr>
            <a:r>
              <a:rPr lang="en-US" dirty="0"/>
              <a:t>2. Note Private Scholarships you would like to apply for: Names, websites, deadlines of current scholarship applications…so your senior year you will have a list to begin from and know approximate dates scholarships are due</a:t>
            </a:r>
          </a:p>
          <a:p>
            <a:pPr>
              <a:buClr>
                <a:schemeClr val="tx1"/>
              </a:buClr>
            </a:pPr>
            <a:endParaRPr lang="en-US" dirty="0"/>
          </a:p>
          <a:p>
            <a:pPr>
              <a:buClr>
                <a:schemeClr val="tx1"/>
              </a:buClr>
            </a:pPr>
            <a:r>
              <a:rPr lang="en-US" dirty="0"/>
              <a:t>*Students should plan to spend </a:t>
            </a:r>
            <a:r>
              <a:rPr lang="en-US" b="1" dirty="0"/>
              <a:t>more time on the local scholarship opportunities </a:t>
            </a:r>
            <a:r>
              <a:rPr lang="en-US" dirty="0"/>
              <a:t>than the nationwide ones, because there are fewer applicants for local scholarships.</a:t>
            </a:r>
          </a:p>
          <a:p>
            <a:endParaRPr lang="en-US" dirty="0"/>
          </a:p>
        </p:txBody>
      </p:sp>
      <p:sp>
        <p:nvSpPr>
          <p:cNvPr id="4" name="Slide Number Placeholder 3"/>
          <p:cNvSpPr>
            <a:spLocks noGrp="1"/>
          </p:cNvSpPr>
          <p:nvPr>
            <p:ph type="sldNum" sz="quarter" idx="5"/>
          </p:nvPr>
        </p:nvSpPr>
        <p:spPr/>
        <p:txBody>
          <a:bodyPr/>
          <a:lstStyle/>
          <a:p>
            <a:pPr defTabSz="931774">
              <a:defRPr/>
            </a:pPr>
            <a:fld id="{CF5A3D93-748B-4AC8-B1BE-8E93ACB29EA3}"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11089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F5A3D93-748B-4AC8-B1BE-8E93ACB29EA3}" type="slidenum">
              <a:rPr lang="en-US">
                <a:solidFill>
                  <a:prstClr val="black"/>
                </a:solidFill>
                <a:latin typeface="Calibri" panose="020F0502020204030204"/>
              </a:rPr>
              <a:pPr defTabSz="931774">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743716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Notes-</a:t>
            </a:r>
          </a:p>
          <a:p>
            <a:r>
              <a:rPr lang="en-US" dirty="0"/>
              <a:t>Realize that once information pictures, conversations are out on the internet…you can never take them back. </a:t>
            </a:r>
          </a:p>
          <a:p>
            <a:pPr defTabSz="931774">
              <a:defRPr/>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26</a:t>
            </a:fld>
            <a:endParaRPr lang="en-US"/>
          </a:p>
        </p:txBody>
      </p:sp>
    </p:spTree>
    <p:extLst>
      <p:ext uri="{BB962C8B-B14F-4D97-AF65-F5344CB8AC3E}">
        <p14:creationId xmlns:p14="http://schemas.microsoft.com/office/powerpoint/2010/main" val="260369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27</a:t>
            </a:fld>
            <a:endParaRPr lang="en-US"/>
          </a:p>
        </p:txBody>
      </p:sp>
    </p:spTree>
    <p:extLst>
      <p:ext uri="{BB962C8B-B14F-4D97-AF65-F5344CB8AC3E}">
        <p14:creationId xmlns:p14="http://schemas.microsoft.com/office/powerpoint/2010/main" val="3741635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3AA7B4-90AA-494E-B684-F5CA56736B59}" type="slidenum">
              <a:rPr lang="en-US" smtClean="0"/>
              <a:t>28</a:t>
            </a:fld>
            <a:endParaRPr lang="en-US"/>
          </a:p>
        </p:txBody>
      </p:sp>
    </p:spTree>
    <p:extLst>
      <p:ext uri="{BB962C8B-B14F-4D97-AF65-F5344CB8AC3E}">
        <p14:creationId xmlns:p14="http://schemas.microsoft.com/office/powerpoint/2010/main" val="1646987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29</a:t>
            </a:fld>
            <a:endParaRPr lang="en-US"/>
          </a:p>
        </p:txBody>
      </p:sp>
    </p:spTree>
    <p:extLst>
      <p:ext uri="{BB962C8B-B14F-4D97-AF65-F5344CB8AC3E}">
        <p14:creationId xmlns:p14="http://schemas.microsoft.com/office/powerpoint/2010/main" val="147978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Securing financial aid can be tricky, but the better prepared you are the easier it will be for you get money for college: </a:t>
            </a:r>
          </a:p>
          <a:p>
            <a:endParaRPr lang="en-US" dirty="0"/>
          </a:p>
          <a:p>
            <a:r>
              <a:rPr lang="en-US" b="1" dirty="0"/>
              <a:t>Stay Organized- </a:t>
            </a:r>
            <a:r>
              <a:rPr lang="en-US" dirty="0"/>
              <a:t>Use a document, like the ASPIRE Student Tracker, or a calendar, to keep track of your usernames, passwords, and deadlines.  Use a phone or paper calendar to keep track of upcoming deadlines. BONUS – if you use a digital calendar, you can add reminders. </a:t>
            </a:r>
            <a:endParaRPr lang="en-US" b="0" dirty="0"/>
          </a:p>
          <a:p>
            <a:r>
              <a:rPr lang="en-US" b="1" dirty="0"/>
              <a:t>Legal Name</a:t>
            </a:r>
            <a:r>
              <a:rPr lang="en-US" dirty="0"/>
              <a:t>- </a:t>
            </a:r>
            <a:r>
              <a:rPr lang="en-US" sz="1200" baseline="0" dirty="0"/>
              <a:t>FAFSA requires the legal name on a social security card. Failure to use this legal name can cause rejection/complication issues. </a:t>
            </a:r>
          </a:p>
          <a:p>
            <a:r>
              <a:rPr lang="en-US" sz="1200" baseline="0" dirty="0"/>
              <a:t>Legal names on an ORSAA help ensure we have the most accurate information possible for students. This reduces risk of errors. Use legal names on all applications including scholarships, college admissions and employment applications</a:t>
            </a:r>
          </a:p>
          <a:p>
            <a:r>
              <a:rPr lang="en-US" b="1" dirty="0"/>
              <a:t>Email</a:t>
            </a:r>
            <a:r>
              <a:rPr lang="en-US" dirty="0"/>
              <a:t>- Make sure to use a professional email address on applications and get in the habit of checking it regularly. Many scholarships will only communicate with you via email and if you fail to check your email you might lose money that was originally awarded to you. </a:t>
            </a:r>
          </a:p>
        </p:txBody>
      </p:sp>
      <p:sp>
        <p:nvSpPr>
          <p:cNvPr id="4" name="Slide Number Placeholder 3"/>
          <p:cNvSpPr>
            <a:spLocks noGrp="1"/>
          </p:cNvSpPr>
          <p:nvPr>
            <p:ph type="sldNum" sz="quarter" idx="5"/>
          </p:nvPr>
        </p:nvSpPr>
        <p:spPr/>
        <p:txBody>
          <a:bodyPr/>
          <a:lstStyle/>
          <a:p>
            <a:fld id="{CF5A3D93-748B-4AC8-B1BE-8E93ACB29EA3}" type="slidenum">
              <a:rPr lang="en-US" smtClean="0"/>
              <a:t>3</a:t>
            </a:fld>
            <a:endParaRPr lang="en-US"/>
          </a:p>
        </p:txBody>
      </p:sp>
    </p:spTree>
    <p:extLst>
      <p:ext uri="{BB962C8B-B14F-4D97-AF65-F5344CB8AC3E}">
        <p14:creationId xmlns:p14="http://schemas.microsoft.com/office/powerpoint/2010/main" val="187984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Organization – Oregon Goes to College has a great tool that we share on our ASPIRE Website. This Google workbook allows you to do a lot of pre-work as you prepare for college and keeps everything in one place. When you go to complete applications next fall you will have all the information you need at your fingertips. Starting now on your Activities chart will help you prepare for scholarships and be able to easily use the information to create your resumes. This is also a great place to list your top school choices, scholarships, and usernames/passwords</a:t>
            </a:r>
          </a:p>
        </p:txBody>
      </p:sp>
      <p:sp>
        <p:nvSpPr>
          <p:cNvPr id="4" name="Slide Number Placeholder 3"/>
          <p:cNvSpPr>
            <a:spLocks noGrp="1"/>
          </p:cNvSpPr>
          <p:nvPr>
            <p:ph type="sldNum" sz="quarter" idx="5"/>
          </p:nvPr>
        </p:nvSpPr>
        <p:spPr/>
        <p:txBody>
          <a:bodyPr/>
          <a:lstStyle/>
          <a:p>
            <a:pPr defTabSz="931774">
              <a:defRPr/>
            </a:pPr>
            <a:fld id="{CF5A3D93-748B-4AC8-B1BE-8E93ACB29EA3}"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9142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Notes:</a:t>
            </a:r>
          </a:p>
          <a:p>
            <a:pPr defTabSz="931774">
              <a:defRPr/>
            </a:pPr>
            <a:r>
              <a:rPr lang="en-US" b="1" dirty="0"/>
              <a:t>Grants </a:t>
            </a:r>
            <a:r>
              <a:rPr lang="en-US" dirty="0"/>
              <a:t>are usually funded by either the state or federal government. State grants include the Oregon Opportunity Grant, Oregon Promise Grant, Oregon Tribal Student Grant, and the Oregon Student Child Care Grant. Federal grants include the Federal Pell Grant (operated by Department of Education) and Chafee Education and Training Grant (though Chafee is operated on a state-level, it is funded by the federal government). Grants do not need to be repaid and primarily awarded based on financial need. Grants applications can be found at OregonStudentAid.gov. Many grants require a student to be enrolled at least half-time and maintain satisfactory academic progress.</a:t>
            </a:r>
          </a:p>
          <a:p>
            <a:endParaRPr lang="en-US" dirty="0"/>
          </a:p>
          <a:p>
            <a:pPr defTabSz="931774">
              <a:defRPr/>
            </a:pPr>
            <a:r>
              <a:rPr lang="en-US" b="1" dirty="0"/>
              <a:t>Scholarships</a:t>
            </a:r>
            <a:r>
              <a:rPr lang="en-US" dirty="0"/>
              <a:t>:  Nationally, OSAC is unique in its public-private partnership with donors, offering more than 600 scholarship</a:t>
            </a:r>
            <a:r>
              <a:rPr lang="en-US" b="1" dirty="0"/>
              <a:t> </a:t>
            </a:r>
            <a:r>
              <a:rPr lang="en-US" dirty="0"/>
              <a:t>opportunities for Oregon students.  More than 3,700 awards totaling over $17 million are distributed annually, and a simple scholarship application process allows students to apply to these using a single application. It is this “one-stop shopping” scholarship process that makes it easy for students to apply using one common application. </a:t>
            </a:r>
            <a:r>
              <a:rPr lang="en-US" sz="1400" dirty="0"/>
              <a:t>Scholarships do not need to be repaid. Many other community, private, and institutional scholarships have their own application processes.</a:t>
            </a:r>
          </a:p>
          <a:p>
            <a:endParaRPr lang="en-US" dirty="0"/>
          </a:p>
          <a:p>
            <a:pPr defTabSz="931774">
              <a:defRPr/>
            </a:pPr>
            <a:r>
              <a:rPr lang="en-US" b="1" dirty="0"/>
              <a:t>Work Study</a:t>
            </a:r>
            <a:r>
              <a:rPr lang="en-US" dirty="0"/>
              <a:t> is a federal program that helps students earn financial funding through a part-time work program. These job opportunities are specifically intended for students, so the work schedule will prioritize a student’s class schedule. These roles are typically need-based aid and often require a FAFSA. Different schools will have different work-study options available.</a:t>
            </a:r>
          </a:p>
          <a:p>
            <a:endParaRPr lang="en-US" dirty="0"/>
          </a:p>
          <a:p>
            <a:r>
              <a:rPr lang="en-US" b="1" dirty="0"/>
              <a:t>Loans MUST be repaid</a:t>
            </a:r>
            <a:r>
              <a:rPr lang="en-US" dirty="0"/>
              <a:t>. </a:t>
            </a:r>
            <a:r>
              <a:rPr lang="en-US" dirty="0">
                <a:cs typeface="Arial" pitchFamily="34" charset="0"/>
              </a:rPr>
              <a:t>Because loans obligate future income, they should be </a:t>
            </a:r>
            <a:r>
              <a:rPr lang="en-US" b="1" dirty="0">
                <a:cs typeface="Arial" pitchFamily="34" charset="0"/>
              </a:rPr>
              <a:t>the last option </a:t>
            </a:r>
            <a:r>
              <a:rPr lang="en-US" dirty="0">
                <a:cs typeface="Arial" pitchFamily="34" charset="0"/>
              </a:rPr>
              <a:t>that students and their families utilize to finance education.  Students who need to rely on loans should always borrow the minimum necessary amount. </a:t>
            </a: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5</a:t>
            </a:fld>
            <a:endParaRPr lang="en-US"/>
          </a:p>
        </p:txBody>
      </p:sp>
    </p:spTree>
    <p:extLst>
      <p:ext uri="{BB962C8B-B14F-4D97-AF65-F5344CB8AC3E}">
        <p14:creationId xmlns:p14="http://schemas.microsoft.com/office/powerpoint/2010/main" val="218557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scholarship and grant  applications, including the OSAC scholarship require completing a FAFSA or ORSAA application. Scholarships may require a FAFSA or ORSAA even if it’s not a need-based scholarship.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the FAFSA and the ORSAA open on Oct 1st, but students only need to complete one of the applications. Complete the FAFSA if you are a U.S. Citizen and complete the ORSAA if you are undocumented or have DACA status. If you are unsure which form to complete you can use the quiz on the OregonStudentAid.gov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6</a:t>
            </a:fld>
            <a:endParaRPr lang="en-US"/>
          </a:p>
        </p:txBody>
      </p:sp>
    </p:spTree>
    <p:extLst>
      <p:ext uri="{BB962C8B-B14F-4D97-AF65-F5344CB8AC3E}">
        <p14:creationId xmlns:p14="http://schemas.microsoft.com/office/powerpoint/2010/main" val="349969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application you will complete next year after October 1 will be the 24-25 FAFSA Application. The federal government  has been working to simplify the application and plans to roll out the changes next fall. Your class will be the first to use this new simplified application. Most notably, FAFSA application will reduce the number of questions they require to complete the FAFSA from 108 to 36 questions and the Expected Family Contribution/</a:t>
            </a:r>
            <a:r>
              <a:rPr lang="en-US" b="0" dirty="0" err="1"/>
              <a:t>EFCwill</a:t>
            </a:r>
            <a:r>
              <a:rPr lang="en-US" b="0" dirty="0"/>
              <a:t> that has been used by financial aid offices to calculate financial aid offices will be changed to the Student Aid Index/SAI. One of the nice benefits of this new application is that it will take less time and students will be able to see if they are eligible for federal grants before actually completing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However, it’s really important to remember that even if you aren’t going to receive grant money from the federal government, you may be able to receive a state or institutional grant. Completing the FAFSA or ORSAA application is always recommended. Some scholarships, even those not based on need, require the completion of your financial aid application as a way to show you are looking for ALL avenues of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what we know at this point in time…</a:t>
            </a:r>
            <a:r>
              <a:rPr lang="en-US" dirty="0"/>
              <a:t>FAFSA/ORSAA Simplification will continue to be assessed, and potentially not finalized till closer to the October 1 opening date. M</a:t>
            </a:r>
            <a:r>
              <a:rPr lang="en-US" b="0" dirty="0"/>
              <a:t>ore details will be sent about the financial aid changes to our office and our colleagues in financial aid offices over the next few months. We will make sure to have clear information and communication in the fall as we learn more. Oregonstudentaid.gov will have financial aid webinars scheduled to help you navigate the changes and process in the 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Also an important note…the ORSAA Application will continue to follow the process of the federal application and will also be simplified.  </a:t>
            </a:r>
            <a:endParaRPr lang="en-US" baseline="0" dirty="0"/>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7</a:t>
            </a:fld>
            <a:endParaRPr lang="en-US"/>
          </a:p>
        </p:txBody>
      </p:sp>
    </p:spTree>
    <p:extLst>
      <p:ext uri="{BB962C8B-B14F-4D97-AF65-F5344CB8AC3E}">
        <p14:creationId xmlns:p14="http://schemas.microsoft.com/office/powerpoint/2010/main" val="183874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Just like with COA the new Student Aid Index (SAI) is not what a student or family should expect to pay to attend a particular college. Also, the EFC is also not the amount of aid student will receive. </a:t>
            </a:r>
          </a:p>
          <a:p>
            <a:r>
              <a:rPr lang="en-US" b="0" dirty="0"/>
              <a:t>EFC does not change from one institution to another; however, the type of aid/amount each institution offers may vary. </a:t>
            </a:r>
          </a:p>
          <a:p>
            <a:endParaRPr lang="en-US" b="0" dirty="0"/>
          </a:p>
          <a:p>
            <a:r>
              <a:rPr lang="en-US" b="0" dirty="0"/>
              <a:t>Completing FAFSA/ORSAA early and completing any required paperwork at each institutions FAO will ensure early award offers for students/families to compare before deciding. </a:t>
            </a: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8</a:t>
            </a:fld>
            <a:endParaRPr lang="en-US"/>
          </a:p>
        </p:txBody>
      </p:sp>
    </p:spTree>
    <p:extLst>
      <p:ext uri="{BB962C8B-B14F-4D97-AF65-F5344CB8AC3E}">
        <p14:creationId xmlns:p14="http://schemas.microsoft.com/office/powerpoint/2010/main" val="378879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Need is essentially a formula colleges use to determine the amount of need-based aid you can receive. In simple form Financial Need is COA-SAI, in reality it is a little more complicated but for our purposes this definition will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Need will differ based on the COA of the college you are attending. For example, you might have a higher financial need at a private college or public university then you would at a community college. Additionally, not all students will have financial need. Sometimes you hear financial need referred to as  unmet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9</a:t>
            </a:fld>
            <a:endParaRPr lang="en-US"/>
          </a:p>
        </p:txBody>
      </p:sp>
    </p:spTree>
    <p:extLst>
      <p:ext uri="{BB962C8B-B14F-4D97-AF65-F5344CB8AC3E}">
        <p14:creationId xmlns:p14="http://schemas.microsoft.com/office/powerpoint/2010/main" val="236279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A67F-21E9-427C-97D7-9B07981BC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BACE7-D9C5-4549-9554-A37235C1A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4169EC-973C-4896-A6A7-8A4FD62492EC}"/>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5" name="Footer Placeholder 4">
            <a:extLst>
              <a:ext uri="{FF2B5EF4-FFF2-40B4-BE49-F238E27FC236}">
                <a16:creationId xmlns:a16="http://schemas.microsoft.com/office/drawing/2014/main" id="{72085871-0319-4338-893C-6FA553F9D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74C92-39D6-4E62-B833-A292424003C1}"/>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13343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4E91-0161-4824-8586-6AA4CF31B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BF7D00-65AD-4F5E-B15D-5843DF49E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F8EEA-7254-4B0F-BB02-EFCC0E005F4C}"/>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5" name="Footer Placeholder 4">
            <a:extLst>
              <a:ext uri="{FF2B5EF4-FFF2-40B4-BE49-F238E27FC236}">
                <a16:creationId xmlns:a16="http://schemas.microsoft.com/office/drawing/2014/main" id="{1C6D5ECE-B112-4247-96E1-E5F23CDA2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59E9E-6D98-4210-AAFB-DFB4C91347EC}"/>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137613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C31272-43EA-456C-BF26-E6E4292D8A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B83531-B61B-455B-9C9D-76990926F9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C765C-E824-42D2-908A-7B23AA6BA7E9}"/>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5" name="Footer Placeholder 4">
            <a:extLst>
              <a:ext uri="{FF2B5EF4-FFF2-40B4-BE49-F238E27FC236}">
                <a16:creationId xmlns:a16="http://schemas.microsoft.com/office/drawing/2014/main" id="{E446A3FC-5F4D-4184-BC51-97633A99D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C1836-AD4F-44BF-89DF-C47358A56685}"/>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1285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FB6A-F67F-4210-A210-B0F4FFB83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3C195-398E-4569-89A6-EE715CDE3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F11EC-362E-4F6D-A14A-C1D379D88844}"/>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5" name="Footer Placeholder 4">
            <a:extLst>
              <a:ext uri="{FF2B5EF4-FFF2-40B4-BE49-F238E27FC236}">
                <a16:creationId xmlns:a16="http://schemas.microsoft.com/office/drawing/2014/main" id="{09EA71A9-A00A-45EF-AD42-2649160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C8E3F-B00F-476F-9201-6BF35205F8D5}"/>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254579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1C73-EB65-4B0A-989F-99B3418E7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984F1-665C-4E6C-A405-95BB5DF56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9C9D5-7B06-4B13-A480-0EFDC010BC59}"/>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5" name="Footer Placeholder 4">
            <a:extLst>
              <a:ext uri="{FF2B5EF4-FFF2-40B4-BE49-F238E27FC236}">
                <a16:creationId xmlns:a16="http://schemas.microsoft.com/office/drawing/2014/main" id="{6F69F974-2802-4E82-B53A-36BC91BF4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1C453-D516-42A8-A709-A4F5703372F7}"/>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271363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2F14-BA52-4CA2-B756-1CC7E45F1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706E9D-2503-4B96-8F42-61FA184F0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495561-9936-4445-B769-6AFDBB036EFA}"/>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5" name="Footer Placeholder 4">
            <a:extLst>
              <a:ext uri="{FF2B5EF4-FFF2-40B4-BE49-F238E27FC236}">
                <a16:creationId xmlns:a16="http://schemas.microsoft.com/office/drawing/2014/main" id="{26A09EB2-8E50-4EF5-8BDE-498930B1D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F9505-9E99-445C-BB2A-8058D26C07A9}"/>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89816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4DBF-2DEF-4C4A-B358-C1EF15D4A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354AE-CA0B-4C10-869F-3BBE6C314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8CB47-4058-46C5-B702-6BA8F568C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5A1497-2758-4EA8-9259-B7012B7B56FB}"/>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6" name="Footer Placeholder 5">
            <a:extLst>
              <a:ext uri="{FF2B5EF4-FFF2-40B4-BE49-F238E27FC236}">
                <a16:creationId xmlns:a16="http://schemas.microsoft.com/office/drawing/2014/main" id="{D10C1584-F7B7-4A70-9448-1D56F7F2E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51B53-2084-4FB3-8412-9BE1389B8128}"/>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3946758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6863-5AFF-4D22-8A42-C96DE574A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1000B7-661A-4227-ADDE-B8C4D1E18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77B2C-3EAC-4D81-9E05-1DCE7A2BAA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A0B47B-C0AF-4B5E-9556-FE6B1643C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44169-76CC-49F9-8796-63D5E2827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1A682-D685-42AF-9CCE-B2D70B232551}"/>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8" name="Footer Placeholder 7">
            <a:extLst>
              <a:ext uri="{FF2B5EF4-FFF2-40B4-BE49-F238E27FC236}">
                <a16:creationId xmlns:a16="http://schemas.microsoft.com/office/drawing/2014/main" id="{B1A6CF71-113B-4816-965D-72D8F85ECD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98793C-60E3-4092-B7C1-EE0FCB3ACF88}"/>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464590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F282-F282-40AB-93B7-E84620BD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DA3E3-15E8-4BE8-89AC-8DEFFCB8360F}"/>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4" name="Footer Placeholder 3">
            <a:extLst>
              <a:ext uri="{FF2B5EF4-FFF2-40B4-BE49-F238E27FC236}">
                <a16:creationId xmlns:a16="http://schemas.microsoft.com/office/drawing/2014/main" id="{3E7804CF-F444-4C92-BED7-52CCDFE62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46C8CC-AC9B-49E1-9EB6-CBA28C41F43F}"/>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895218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A88701-D867-44C4-9401-649458514C96}"/>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3" name="Footer Placeholder 2">
            <a:extLst>
              <a:ext uri="{FF2B5EF4-FFF2-40B4-BE49-F238E27FC236}">
                <a16:creationId xmlns:a16="http://schemas.microsoft.com/office/drawing/2014/main" id="{EE59C335-3182-40D2-865D-5A5FD07BE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117A93-B2A6-4D24-AA2C-5FA16F61A4AB}"/>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3728095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88BD-4539-49E9-81E2-7BDD6D72F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51F132-ABC3-4009-9A83-44CF8479F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EFCC62-CB58-420B-8A8E-3774F0804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A092D-6B6D-4FD1-8ACD-2F7CC328660D}"/>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6" name="Footer Placeholder 5">
            <a:extLst>
              <a:ext uri="{FF2B5EF4-FFF2-40B4-BE49-F238E27FC236}">
                <a16:creationId xmlns:a16="http://schemas.microsoft.com/office/drawing/2014/main" id="{E6F5ECB5-1F79-4100-9C0C-BB44752B5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215B6-74B8-4709-BB96-A9A03FCB7419}"/>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2118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B952-82EC-4DAC-B88F-10A5859F3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FCD4D-34D6-441C-868A-209532575F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837A8-3828-4C0D-B07B-6DCFBF881BEC}"/>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5" name="Footer Placeholder 4">
            <a:extLst>
              <a:ext uri="{FF2B5EF4-FFF2-40B4-BE49-F238E27FC236}">
                <a16:creationId xmlns:a16="http://schemas.microsoft.com/office/drawing/2014/main" id="{1A865AB2-58D4-4D8E-BD48-6B77B3677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1E629-453F-465C-A6AD-2F62917D9134}"/>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063227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A007-F3A8-4E95-BD53-FA61EA1F6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BE3022-53E9-46B7-B8B8-8EFAF1E88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25E48A-D45E-49E6-8B84-4305DC9BD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BD693-0047-4C21-8602-3E20FB04DEE3}"/>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6" name="Footer Placeholder 5">
            <a:extLst>
              <a:ext uri="{FF2B5EF4-FFF2-40B4-BE49-F238E27FC236}">
                <a16:creationId xmlns:a16="http://schemas.microsoft.com/office/drawing/2014/main" id="{10B26A37-E972-416D-A515-A6D1B5AE3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CB163-03EF-42EF-8654-04D775BFD1E4}"/>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50470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AE7B-ED2C-4A87-9E39-CE6BF8E24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AD34A1-714A-4689-90AE-7BEE0D6B34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C0716-284B-40E7-9337-8068EDC064EF}"/>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5" name="Footer Placeholder 4">
            <a:extLst>
              <a:ext uri="{FF2B5EF4-FFF2-40B4-BE49-F238E27FC236}">
                <a16:creationId xmlns:a16="http://schemas.microsoft.com/office/drawing/2014/main" id="{535F3EF0-EF71-4D92-A781-DE02522F5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816E5-CCD3-4BD7-9F55-E0C47A0F85F2}"/>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06601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447FC-517A-4698-8C9E-87E0C65639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7D885E-1597-4C27-B36F-17C953C617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CEF26-EFA0-48CF-BA3D-030AE3C3A806}"/>
              </a:ext>
            </a:extLst>
          </p:cNvPr>
          <p:cNvSpPr>
            <a:spLocks noGrp="1"/>
          </p:cNvSpPr>
          <p:nvPr>
            <p:ph type="dt" sz="half" idx="10"/>
          </p:nvPr>
        </p:nvSpPr>
        <p:spPr/>
        <p:txBody>
          <a:bodyPr/>
          <a:lstStyle/>
          <a:p>
            <a:fld id="{CFF1BDD1-CB82-4228-B0B4-24131563D242}" type="datetimeFigureOut">
              <a:rPr lang="en-US" smtClean="0"/>
              <a:t>3/21/2023</a:t>
            </a:fld>
            <a:endParaRPr lang="en-US"/>
          </a:p>
        </p:txBody>
      </p:sp>
      <p:sp>
        <p:nvSpPr>
          <p:cNvPr id="5" name="Footer Placeholder 4">
            <a:extLst>
              <a:ext uri="{FF2B5EF4-FFF2-40B4-BE49-F238E27FC236}">
                <a16:creationId xmlns:a16="http://schemas.microsoft.com/office/drawing/2014/main" id="{39335F60-3BF7-47D2-90C2-BC2789C3A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328F8-EAA5-4D1C-B7BA-52D862952823}"/>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409997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B9BF-FEB0-4AB9-BE22-E01DBC8A7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BF0D2-DAD4-4437-8EB4-666E4EC59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7A1EF-7305-4A1E-80D1-C64DF5D8A908}"/>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5" name="Footer Placeholder 4">
            <a:extLst>
              <a:ext uri="{FF2B5EF4-FFF2-40B4-BE49-F238E27FC236}">
                <a16:creationId xmlns:a16="http://schemas.microsoft.com/office/drawing/2014/main" id="{A8E889B8-AC6E-444B-9221-6AFE6AF25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CCE2E-581F-4D1D-B139-1BC2CDFC6DBA}"/>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4177896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283E-7512-4933-B4F9-B783E7AA7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FDDE6D-DAD9-4F17-8914-43561882D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16455-5689-4BD8-93F6-6B1B6E1AEA02}"/>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5" name="Footer Placeholder 4">
            <a:extLst>
              <a:ext uri="{FF2B5EF4-FFF2-40B4-BE49-F238E27FC236}">
                <a16:creationId xmlns:a16="http://schemas.microsoft.com/office/drawing/2014/main" id="{6AC4B4EA-A616-415C-BA20-2D0F31097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879C9-9C75-4A17-99C4-05133DA38BF9}"/>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4272649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6FDB-9657-4A90-A557-D33815C9E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80303-AD23-4537-8ED4-BFA407389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8787F-49A2-4896-922B-EA6AC405A861}"/>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5" name="Footer Placeholder 4">
            <a:extLst>
              <a:ext uri="{FF2B5EF4-FFF2-40B4-BE49-F238E27FC236}">
                <a16:creationId xmlns:a16="http://schemas.microsoft.com/office/drawing/2014/main" id="{CD67EA83-15CC-49A9-9394-56F8CB29E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9B38E-2D7E-4C96-BB86-7356550EAD42}"/>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846093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EB94-85C9-4A82-AFDF-8912AAAAD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89C099-7013-4534-990C-9C178EA32C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EE4CA-6693-446A-8711-8493CCEC8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33349-0AB7-4A37-8EC8-9488E49C40BE}"/>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6" name="Footer Placeholder 5">
            <a:extLst>
              <a:ext uri="{FF2B5EF4-FFF2-40B4-BE49-F238E27FC236}">
                <a16:creationId xmlns:a16="http://schemas.microsoft.com/office/drawing/2014/main" id="{376CB859-0E3E-4A70-929F-0ACC08DAF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19428-26CE-41EC-A57A-B0E8EA06C56B}"/>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654667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FD89-46B7-4EEA-B392-E702CD306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C93C78-0EBA-4BD2-87F8-DDE081D7D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FBDE3-E2D2-4139-ABFC-F67FEC990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5B1353-EB34-42A7-9181-57DC419E6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D9AFE7-7B1B-4EDF-981B-C57FA41EF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11DA64-E5BA-4FBB-9BC9-FCAD423048CA}"/>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8" name="Footer Placeholder 7">
            <a:extLst>
              <a:ext uri="{FF2B5EF4-FFF2-40B4-BE49-F238E27FC236}">
                <a16:creationId xmlns:a16="http://schemas.microsoft.com/office/drawing/2014/main" id="{A8CE9D8C-B1D4-4CAE-AA35-D53AF6F8E3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D43F32-B400-496F-8DBA-C5657FE7DB66}"/>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87942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C983-6457-454E-84A6-39056140E0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853D13-949B-4222-A931-9CC6E66E6E87}"/>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4" name="Footer Placeholder 3">
            <a:extLst>
              <a:ext uri="{FF2B5EF4-FFF2-40B4-BE49-F238E27FC236}">
                <a16:creationId xmlns:a16="http://schemas.microsoft.com/office/drawing/2014/main" id="{04E677B7-43F6-41B7-B653-AFB1E0882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7E805F-043D-4BBE-A5C3-5682CFA1BC3C}"/>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736161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74103-0970-42C6-BD35-089F26050963}"/>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3" name="Footer Placeholder 2">
            <a:extLst>
              <a:ext uri="{FF2B5EF4-FFF2-40B4-BE49-F238E27FC236}">
                <a16:creationId xmlns:a16="http://schemas.microsoft.com/office/drawing/2014/main" id="{1E054589-89AE-447C-ABF5-5E365E365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5AA04-8888-4B4C-AA97-2EAA39CAE1E8}"/>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51139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E0A2-870E-4DD6-A6D5-40DFD17599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F9C6DC-2227-4527-B938-BE0F2FC9A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09382-D60E-4790-A326-A538721DC15F}"/>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5" name="Footer Placeholder 4">
            <a:extLst>
              <a:ext uri="{FF2B5EF4-FFF2-40B4-BE49-F238E27FC236}">
                <a16:creationId xmlns:a16="http://schemas.microsoft.com/office/drawing/2014/main" id="{05953D9F-8FB2-4A93-9BCD-2A438B015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69CBF-25A0-457D-BAAC-B4F66DC7D53A}"/>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965218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4424-25A8-4EAB-B8E0-A91DD9D80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13DE35-E154-4910-AF8C-A59B4678B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B485D-BD54-49D0-91B6-D094665AB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94A6-92A6-472B-96FE-3970378CE038}"/>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6" name="Footer Placeholder 5">
            <a:extLst>
              <a:ext uri="{FF2B5EF4-FFF2-40B4-BE49-F238E27FC236}">
                <a16:creationId xmlns:a16="http://schemas.microsoft.com/office/drawing/2014/main" id="{FB8A765B-9909-4B60-9418-229D13200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A69C7-9526-47F7-B199-655DC968B40F}"/>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187629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0E4A-B0F9-4283-B56E-426B871AC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9D7F33-2089-44DB-94A5-8AF07F816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DF582-5134-4913-B804-66D69A9ED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C1E03-244C-4E49-936D-6CE8FA300C6F}"/>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6" name="Footer Placeholder 5">
            <a:extLst>
              <a:ext uri="{FF2B5EF4-FFF2-40B4-BE49-F238E27FC236}">
                <a16:creationId xmlns:a16="http://schemas.microsoft.com/office/drawing/2014/main" id="{4E4CF317-E800-4140-9AE9-B43BE38FE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B81F8-5EB0-4F65-BAC3-9E52DCCC291D}"/>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3616338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6192-56A1-41DE-8C2D-151B520405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69244-2446-4A36-9EBA-2C3FF3A240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6F279-7182-4EAD-B88F-0AE99D2AFE0A}"/>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5" name="Footer Placeholder 4">
            <a:extLst>
              <a:ext uri="{FF2B5EF4-FFF2-40B4-BE49-F238E27FC236}">
                <a16:creationId xmlns:a16="http://schemas.microsoft.com/office/drawing/2014/main" id="{E6F6514B-137A-4FF8-ACBB-63B1A5B08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F307B-2D31-473F-A27E-5E6CFDFFAAA8}"/>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1916046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E0EC76-D89B-4B6C-AF6D-D8CC7427D4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1A5F5-3087-4879-AE4B-5EB03730A9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C44EC-DFD2-4D7F-A5A4-ABA9C84470E0}"/>
              </a:ext>
            </a:extLst>
          </p:cNvPr>
          <p:cNvSpPr>
            <a:spLocks noGrp="1"/>
          </p:cNvSpPr>
          <p:nvPr>
            <p:ph type="dt" sz="half" idx="10"/>
          </p:nvPr>
        </p:nvSpPr>
        <p:spPr/>
        <p:txBody>
          <a:bodyPr/>
          <a:lstStyle/>
          <a:p>
            <a:fld id="{5D366B50-2BB6-46C1-A307-71A5D8161656}" type="datetimeFigureOut">
              <a:rPr lang="en-US" smtClean="0"/>
              <a:t>3/21/2023</a:t>
            </a:fld>
            <a:endParaRPr lang="en-US"/>
          </a:p>
        </p:txBody>
      </p:sp>
      <p:sp>
        <p:nvSpPr>
          <p:cNvPr id="5" name="Footer Placeholder 4">
            <a:extLst>
              <a:ext uri="{FF2B5EF4-FFF2-40B4-BE49-F238E27FC236}">
                <a16:creationId xmlns:a16="http://schemas.microsoft.com/office/drawing/2014/main" id="{D9B3110E-EB11-4312-B389-77070D4D6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9288A-A9E3-437A-988F-68A5C6B6380A}"/>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68865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580B-4422-450F-8BB2-34CC2FCF4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E7B0D-E578-457E-ADFE-5C545ED4FF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D719F-82FE-4E79-9C6C-E2BF7FEB85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41C7F-D597-4E0A-AD09-B0ACE5D5D9C6}"/>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6" name="Footer Placeholder 5">
            <a:extLst>
              <a:ext uri="{FF2B5EF4-FFF2-40B4-BE49-F238E27FC236}">
                <a16:creationId xmlns:a16="http://schemas.microsoft.com/office/drawing/2014/main" id="{8A035A1C-D324-4D09-910D-4FC1D4EE4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9C247-AF55-429D-8777-CBF2A39DBE3F}"/>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85601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BE4B-EB4B-46EE-A84B-4A160DC57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C7102-E967-43F3-9540-273D06BE8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88A4E2-F738-45D2-970F-9789E82CB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F15E73-497F-4CA3-A0AD-FDA98E217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FA5F29-D7FB-498F-9809-E834D576A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387010-FF27-4140-BB10-23AE4CC9D900}"/>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8" name="Footer Placeholder 7">
            <a:extLst>
              <a:ext uri="{FF2B5EF4-FFF2-40B4-BE49-F238E27FC236}">
                <a16:creationId xmlns:a16="http://schemas.microsoft.com/office/drawing/2014/main" id="{E851DEB1-1DA0-46AC-8ADA-5EEFD090DD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E4B48-B1AD-40C2-938C-32F1492DD342}"/>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2949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40BD-F8E6-4795-ADDD-C8D5ED90D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11015-B325-405A-BB5D-E0E496B3DCFE}"/>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4" name="Footer Placeholder 3">
            <a:extLst>
              <a:ext uri="{FF2B5EF4-FFF2-40B4-BE49-F238E27FC236}">
                <a16:creationId xmlns:a16="http://schemas.microsoft.com/office/drawing/2014/main" id="{614AD1EE-D84E-4A08-9A9F-1AC55E11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95E42-32F1-455D-AC6F-A04187E89427}"/>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02130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E1DCC-18F9-403D-A71F-CE47BDC9F3CB}"/>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3" name="Footer Placeholder 2">
            <a:extLst>
              <a:ext uri="{FF2B5EF4-FFF2-40B4-BE49-F238E27FC236}">
                <a16:creationId xmlns:a16="http://schemas.microsoft.com/office/drawing/2014/main" id="{6FC1B1D7-12D8-47BC-A0FD-C3057A598C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18BCC-11C8-402F-AB2C-931AD43D3428}"/>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96493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6559-6177-426D-ADF2-2AA0493D2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7D8EDE-F065-4EF1-869F-1714ADCB8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5DB8E-5DF1-49C3-9DA1-3E2C6615B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2E288-E645-4077-9A84-27D8FB03735E}"/>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6" name="Footer Placeholder 5">
            <a:extLst>
              <a:ext uri="{FF2B5EF4-FFF2-40B4-BE49-F238E27FC236}">
                <a16:creationId xmlns:a16="http://schemas.microsoft.com/office/drawing/2014/main" id="{3CAC0AD0-35C7-404C-B292-259A659CC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F01B3-04D2-4CF6-A7F6-A427853B6A53}"/>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12075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1938-2E5D-4221-9FDA-854971510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3EA3D-83BB-4EB0-BCFB-92AF6D34F7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70E175-E131-4DA6-8BE1-F506EA71E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725AF-F865-464B-B8B1-0EB3F8DF943E}"/>
              </a:ext>
            </a:extLst>
          </p:cNvPr>
          <p:cNvSpPr>
            <a:spLocks noGrp="1"/>
          </p:cNvSpPr>
          <p:nvPr>
            <p:ph type="dt" sz="half" idx="10"/>
          </p:nvPr>
        </p:nvSpPr>
        <p:spPr/>
        <p:txBody>
          <a:bodyPr/>
          <a:lstStyle/>
          <a:p>
            <a:fld id="{33410E44-5D79-4012-92EC-9838A6E8113C}" type="datetimeFigureOut">
              <a:rPr lang="en-US" smtClean="0"/>
              <a:t>3/21/2023</a:t>
            </a:fld>
            <a:endParaRPr lang="en-US"/>
          </a:p>
        </p:txBody>
      </p:sp>
      <p:sp>
        <p:nvSpPr>
          <p:cNvPr id="6" name="Footer Placeholder 5">
            <a:extLst>
              <a:ext uri="{FF2B5EF4-FFF2-40B4-BE49-F238E27FC236}">
                <a16:creationId xmlns:a16="http://schemas.microsoft.com/office/drawing/2014/main" id="{3DB43BBB-741E-4088-A856-B061AD0DF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11B6B-0E1C-4C97-B69D-3FA6CFB5B232}"/>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105920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C22FE-B8E6-4422-B764-CBD957DE7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FE8BE-FACF-435F-B59A-3F4CE8CC5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4C677-C471-4BF4-97D5-2BEB2C915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0E44-5D79-4012-92EC-9838A6E8113C}" type="datetimeFigureOut">
              <a:rPr lang="en-US" smtClean="0"/>
              <a:t>3/21/2023</a:t>
            </a:fld>
            <a:endParaRPr lang="en-US"/>
          </a:p>
        </p:txBody>
      </p:sp>
      <p:sp>
        <p:nvSpPr>
          <p:cNvPr id="5" name="Footer Placeholder 4">
            <a:extLst>
              <a:ext uri="{FF2B5EF4-FFF2-40B4-BE49-F238E27FC236}">
                <a16:creationId xmlns:a16="http://schemas.microsoft.com/office/drawing/2014/main" id="{19AEE71B-CDD5-4A92-9F66-6C4159053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771ABD-1344-4D32-88CB-C71E40F846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BADF2-000B-4B67-AF21-66E6DAA26D4D}" type="slidenum">
              <a:rPr lang="en-US" smtClean="0"/>
              <a:t>‹#›</a:t>
            </a:fld>
            <a:endParaRPr lang="en-US"/>
          </a:p>
        </p:txBody>
      </p:sp>
    </p:spTree>
    <p:extLst>
      <p:ext uri="{BB962C8B-B14F-4D97-AF65-F5344CB8AC3E}">
        <p14:creationId xmlns:p14="http://schemas.microsoft.com/office/powerpoint/2010/main" val="25484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CC6F0-7B3B-4A29-8FC0-859828C5D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FE5-7369-4625-8F64-6A3096C40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2952A-EBA3-4076-AB5F-AA8C95526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1BDD1-CB82-4228-B0B4-24131563D242}" type="datetimeFigureOut">
              <a:rPr lang="en-US" smtClean="0"/>
              <a:t>3/21/2023</a:t>
            </a:fld>
            <a:endParaRPr lang="en-US"/>
          </a:p>
        </p:txBody>
      </p:sp>
      <p:sp>
        <p:nvSpPr>
          <p:cNvPr id="5" name="Footer Placeholder 4">
            <a:extLst>
              <a:ext uri="{FF2B5EF4-FFF2-40B4-BE49-F238E27FC236}">
                <a16:creationId xmlns:a16="http://schemas.microsoft.com/office/drawing/2014/main" id="{F5F32F33-6390-42DF-9F52-71CDD4CBB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0E40B-D6F4-4C26-8B49-626FC6222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48E1D-6C71-46A3-9B22-0BBE8ABA6D7A}" type="slidenum">
              <a:rPr lang="en-US" smtClean="0"/>
              <a:t>‹#›</a:t>
            </a:fld>
            <a:endParaRPr lang="en-US"/>
          </a:p>
        </p:txBody>
      </p:sp>
    </p:spTree>
    <p:extLst>
      <p:ext uri="{BB962C8B-B14F-4D97-AF65-F5344CB8AC3E}">
        <p14:creationId xmlns:p14="http://schemas.microsoft.com/office/powerpoint/2010/main" val="1548016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C6324-D783-4BC4-9075-5494F31E0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2C5D75-72E2-4547-9A03-A9BFABE45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47BE7-90C8-45F9-8392-06B0C4DDE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66B50-2BB6-46C1-A307-71A5D8161656}" type="datetimeFigureOut">
              <a:rPr lang="en-US" smtClean="0"/>
              <a:t>3/21/2023</a:t>
            </a:fld>
            <a:endParaRPr lang="en-US"/>
          </a:p>
        </p:txBody>
      </p:sp>
      <p:sp>
        <p:nvSpPr>
          <p:cNvPr id="5" name="Footer Placeholder 4">
            <a:extLst>
              <a:ext uri="{FF2B5EF4-FFF2-40B4-BE49-F238E27FC236}">
                <a16:creationId xmlns:a16="http://schemas.microsoft.com/office/drawing/2014/main" id="{341E9DD0-BCB2-4A73-8607-9592C692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113309-6A67-45B1-9E2D-7E388ACBB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D6933-57CD-47FB-ACE3-C1754E65C229}" type="slidenum">
              <a:rPr lang="en-US" smtClean="0"/>
              <a:t>‹#›</a:t>
            </a:fld>
            <a:endParaRPr lang="en-US"/>
          </a:p>
        </p:txBody>
      </p:sp>
    </p:spTree>
    <p:extLst>
      <p:ext uri="{BB962C8B-B14F-4D97-AF65-F5344CB8AC3E}">
        <p14:creationId xmlns:p14="http://schemas.microsoft.com/office/powerpoint/2010/main" val="2644207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72.png"/><Relationship Id="rId2" Type="http://schemas.openxmlformats.org/officeDocument/2006/relationships/notesSlide" Target="../notesSlides/notesSlide26.xml"/><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slideLayout" Target="../slideLayouts/slideLayout1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19" Type="http://schemas.openxmlformats.org/officeDocument/2006/relationships/image" Target="../media/image74.png"/><Relationship Id="rId4" Type="http://schemas.openxmlformats.org/officeDocument/2006/relationships/image" Target="../media/image59.jpeg"/><Relationship Id="rId9" Type="http://schemas.openxmlformats.org/officeDocument/2006/relationships/image" Target="../media/image64.png"/><Relationship Id="rId14" Type="http://schemas.openxmlformats.org/officeDocument/2006/relationships/image" Target="../media/image6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B28B6D-17DF-422C-916B-E1869E39CB9A}"/>
              </a:ext>
              <a:ext uri="{C183D7F6-B498-43B3-948B-1728B52AA6E4}">
                <adec:decorative xmlns:adec="http://schemas.microsoft.com/office/drawing/2017/decorative" val="1"/>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Diagonal Corners Rounded 6">
            <a:extLst>
              <a:ext uri="{FF2B5EF4-FFF2-40B4-BE49-F238E27FC236}">
                <a16:creationId xmlns:a16="http://schemas.microsoft.com/office/drawing/2014/main" id="{75D29CC6-40FE-47AC-9F02-716E01257FEE}"/>
              </a:ext>
            </a:extLst>
          </p:cNvPr>
          <p:cNvSpPr/>
          <p:nvPr/>
        </p:nvSpPr>
        <p:spPr>
          <a:xfrm>
            <a:off x="3610271" y="1304347"/>
            <a:ext cx="7868092" cy="4805916"/>
          </a:xfrm>
          <a:prstGeom prst="round2Diag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1565CBB-631D-4334-8CF9-E37B126BE257}"/>
              </a:ext>
            </a:extLst>
          </p:cNvPr>
          <p:cNvGrpSpPr/>
          <p:nvPr/>
        </p:nvGrpSpPr>
        <p:grpSpPr>
          <a:xfrm>
            <a:off x="4234864" y="1767890"/>
            <a:ext cx="6287560" cy="1298844"/>
            <a:chOff x="838200" y="339436"/>
            <a:chExt cx="6106477" cy="1298844"/>
          </a:xfrm>
        </p:grpSpPr>
        <p:sp>
          <p:nvSpPr>
            <p:cNvPr id="9" name="TextBox 8">
              <a:extLst>
                <a:ext uri="{FF2B5EF4-FFF2-40B4-BE49-F238E27FC236}">
                  <a16:creationId xmlns:a16="http://schemas.microsoft.com/office/drawing/2014/main" id="{1A2AC6AB-EE7F-4009-AD17-E6681DE93C2C}"/>
                </a:ext>
              </a:extLst>
            </p:cNvPr>
            <p:cNvSpPr txBox="1"/>
            <p:nvPr/>
          </p:nvSpPr>
          <p:spPr>
            <a:xfrm>
              <a:off x="838200" y="339436"/>
              <a:ext cx="5488501"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rPr>
                <a:t>Junior Jumpstart</a:t>
              </a:r>
            </a:p>
          </p:txBody>
        </p:sp>
        <p:sp>
          <p:nvSpPr>
            <p:cNvPr id="10" name="TextBox 9">
              <a:extLst>
                <a:ext uri="{FF2B5EF4-FFF2-40B4-BE49-F238E27FC236}">
                  <a16:creationId xmlns:a16="http://schemas.microsoft.com/office/drawing/2014/main" id="{1D7499DA-D698-4091-A753-7204348D4E3B}"/>
                </a:ext>
              </a:extLst>
            </p:cNvPr>
            <p:cNvSpPr txBox="1"/>
            <p:nvPr/>
          </p:nvSpPr>
          <p:spPr>
            <a:xfrm>
              <a:off x="838200" y="776506"/>
              <a:ext cx="6106477" cy="861774"/>
            </a:xfrm>
            <a:prstGeom prst="rect">
              <a:avLst/>
            </a:prstGeom>
            <a:noFill/>
          </p:spPr>
          <p:txBody>
            <a:bodyPr wrap="square" rtlCol="0">
              <a:spAutoFit/>
            </a:bodyPr>
            <a:lstStyle/>
            <a:p>
              <a:r>
                <a:rPr lang="en-US" sz="5000" dirty="0">
                  <a:solidFill>
                    <a:schemeClr val="bg1"/>
                  </a:solidFill>
                  <a:latin typeface="Trebuchet MS" panose="020B0603020202020204" pitchFamily="34" charset="0"/>
                </a:rPr>
                <a:t>Ready, set, GO!</a:t>
              </a:r>
            </a:p>
          </p:txBody>
        </p:sp>
      </p:grpSp>
      <p:sp>
        <p:nvSpPr>
          <p:cNvPr id="11" name="TextBox 10">
            <a:extLst>
              <a:ext uri="{FF2B5EF4-FFF2-40B4-BE49-F238E27FC236}">
                <a16:creationId xmlns:a16="http://schemas.microsoft.com/office/drawing/2014/main" id="{C340E0DD-B63D-485A-865B-81159ED76E2C}"/>
              </a:ext>
            </a:extLst>
          </p:cNvPr>
          <p:cNvSpPr txBox="1"/>
          <p:nvPr/>
        </p:nvSpPr>
        <p:spPr>
          <a:xfrm>
            <a:off x="4234864" y="3358729"/>
            <a:ext cx="7071035" cy="523220"/>
          </a:xfrm>
          <a:prstGeom prst="rect">
            <a:avLst/>
          </a:prstGeom>
          <a:noFill/>
        </p:spPr>
        <p:txBody>
          <a:bodyPr wrap="square" rtlCol="0">
            <a:spAutoFit/>
          </a:bodyPr>
          <a:lstStyle/>
          <a:p>
            <a:r>
              <a:rPr lang="en-US" sz="2800" dirty="0">
                <a:solidFill>
                  <a:schemeClr val="bg1"/>
                </a:solidFill>
              </a:rPr>
              <a:t>Presenter:</a:t>
            </a:r>
          </a:p>
        </p:txBody>
      </p:sp>
      <p:sp>
        <p:nvSpPr>
          <p:cNvPr id="12" name="TextBox 11">
            <a:extLst>
              <a:ext uri="{FF2B5EF4-FFF2-40B4-BE49-F238E27FC236}">
                <a16:creationId xmlns:a16="http://schemas.microsoft.com/office/drawing/2014/main" id="{D9FBB027-D960-477E-9F60-F169812F8AE1}"/>
              </a:ext>
            </a:extLst>
          </p:cNvPr>
          <p:cNvSpPr txBox="1"/>
          <p:nvPr/>
        </p:nvSpPr>
        <p:spPr>
          <a:xfrm>
            <a:off x="4234864" y="4173944"/>
            <a:ext cx="6826102" cy="400110"/>
          </a:xfrm>
          <a:prstGeom prst="rect">
            <a:avLst/>
          </a:prstGeom>
          <a:noFill/>
        </p:spPr>
        <p:txBody>
          <a:bodyPr wrap="square" rtlCol="0">
            <a:spAutoFit/>
          </a:bodyPr>
          <a:lstStyle/>
          <a:p>
            <a:r>
              <a:rPr lang="en-US" sz="2000" dirty="0">
                <a:solidFill>
                  <a:schemeClr val="bg1"/>
                </a:solidFill>
              </a:rPr>
              <a:t>Date:</a:t>
            </a:r>
          </a:p>
        </p:txBody>
      </p:sp>
      <p:pic>
        <p:nvPicPr>
          <p:cNvPr id="14" name="Picture 13" descr="Text&#10;&#10;Description automatically generated">
            <a:extLst>
              <a:ext uri="{FF2B5EF4-FFF2-40B4-BE49-F238E27FC236}">
                <a16:creationId xmlns:a16="http://schemas.microsoft.com/office/drawing/2014/main" id="{93FD8239-1083-4656-B052-3E1F7BB1C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881" y="4593605"/>
            <a:ext cx="2545085" cy="1260351"/>
          </a:xfrm>
          <a:prstGeom prst="rect">
            <a:avLst/>
          </a:prstGeom>
        </p:spPr>
      </p:pic>
    </p:spTree>
    <p:extLst>
      <p:ext uri="{BB962C8B-B14F-4D97-AF65-F5344CB8AC3E}">
        <p14:creationId xmlns:p14="http://schemas.microsoft.com/office/powerpoint/2010/main" val="76246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9551" y="117763"/>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more information about the</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Financial Aid Process</a:t>
              </a:r>
              <a:endParaRPr lang="en-US" sz="5000" dirty="0">
                <a:latin typeface="Trebuchet MS" panose="020B0603020202020204" pitchFamily="34" charset="0"/>
              </a:endParaRPr>
            </a:p>
          </p:txBody>
        </p:sp>
      </p:grpSp>
      <p:sp>
        <p:nvSpPr>
          <p:cNvPr id="20" name="Oval 19">
            <a:extLst>
              <a:ext uri="{FF2B5EF4-FFF2-40B4-BE49-F238E27FC236}">
                <a16:creationId xmlns:a16="http://schemas.microsoft.com/office/drawing/2014/main" id="{DEFB301A-00A8-4409-80FA-8A9D262F7180}"/>
              </a:ext>
            </a:extLst>
          </p:cNvPr>
          <p:cNvSpPr/>
          <p:nvPr/>
        </p:nvSpPr>
        <p:spPr>
          <a:xfrm>
            <a:off x="4848790" y="2057400"/>
            <a:ext cx="2743200" cy="2743200"/>
          </a:xfrm>
          <a:prstGeom prst="ellipse">
            <a:avLst/>
          </a:prstGeom>
          <a:solidFill>
            <a:srgbClr val="004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280AEF66-6F7D-4CD2-9252-8D4BD2BC50AC}"/>
              </a:ext>
            </a:extLst>
          </p:cNvPr>
          <p:cNvSpPr/>
          <p:nvPr/>
        </p:nvSpPr>
        <p:spPr>
          <a:xfrm>
            <a:off x="4724400" y="1965960"/>
            <a:ext cx="2743200" cy="2926080"/>
          </a:xfrm>
          <a:prstGeom prst="arc">
            <a:avLst>
              <a:gd name="adj1" fmla="val 5390005"/>
              <a:gd name="adj2" fmla="val 16169581"/>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C56A500-D7C7-45E6-AE6F-5BBE39BA9592}"/>
              </a:ext>
            </a:extLst>
          </p:cNvPr>
          <p:cNvCxnSpPr>
            <a:cxnSpLocks/>
          </p:cNvCxnSpPr>
          <p:nvPr/>
        </p:nvCxnSpPr>
        <p:spPr>
          <a:xfrm flipH="1">
            <a:off x="3886201" y="3429000"/>
            <a:ext cx="819149"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A5EA805-DC67-43A8-8337-D5E583A208FB}"/>
              </a:ext>
            </a:extLst>
          </p:cNvPr>
          <p:cNvSpPr/>
          <p:nvPr/>
        </p:nvSpPr>
        <p:spPr>
          <a:xfrm>
            <a:off x="740779" y="1809751"/>
            <a:ext cx="3145421" cy="3838690"/>
          </a:xfrm>
          <a:prstGeom prst="roundRect">
            <a:avLst/>
          </a:prstGeom>
          <a:solidFill>
            <a:srgbClr val="C0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endParaRPr lang="en-US" sz="2200" dirty="0">
              <a:solidFill>
                <a:schemeClr val="tx1"/>
              </a:solidFill>
            </a:endParaRPr>
          </a:p>
          <a:p>
            <a:pPr algn="ctr"/>
            <a:r>
              <a:rPr lang="en-US" sz="2200" b="1" dirty="0">
                <a:solidFill>
                  <a:schemeClr val="tx1"/>
                </a:solidFill>
              </a:rPr>
              <a:t>File FAFSA/ORSAA</a:t>
            </a:r>
          </a:p>
          <a:p>
            <a:pPr marL="457200" indent="-457200">
              <a:buAutoNum type="arabicPeriod"/>
            </a:pPr>
            <a:endParaRPr lang="en-US" sz="2200" dirty="0">
              <a:solidFill>
                <a:schemeClr val="tx1"/>
              </a:solidFill>
            </a:endParaRPr>
          </a:p>
          <a:p>
            <a:pPr marL="288925" indent="-288925">
              <a:buFont typeface="Arial" panose="020B0604020202020204" pitchFamily="34" charset="0"/>
              <a:buChar char="•"/>
            </a:pPr>
            <a:r>
              <a:rPr lang="en-US" sz="2200" dirty="0">
                <a:solidFill>
                  <a:schemeClr val="tx1"/>
                </a:solidFill>
              </a:rPr>
              <a:t>File your FAFSA/ ORSAA – list top choice schools</a:t>
            </a:r>
          </a:p>
          <a:p>
            <a:pPr marL="288925" indent="-288925">
              <a:buFont typeface="Arial" panose="020B0604020202020204" pitchFamily="34" charset="0"/>
              <a:buChar char="•"/>
            </a:pPr>
            <a:endParaRPr lang="en-US" sz="2200" dirty="0">
              <a:solidFill>
                <a:schemeClr val="tx1"/>
              </a:solidFill>
            </a:endParaRPr>
          </a:p>
          <a:p>
            <a:pPr marL="288925" indent="-288925">
              <a:buFont typeface="Arial" panose="020B0604020202020204" pitchFamily="34" charset="0"/>
              <a:buChar char="•"/>
            </a:pPr>
            <a:r>
              <a:rPr lang="en-US" sz="2200" dirty="0">
                <a:solidFill>
                  <a:schemeClr val="tx1"/>
                </a:solidFill>
              </a:rPr>
              <a:t>Information processed and held until student applies and is accepted </a:t>
            </a:r>
          </a:p>
        </p:txBody>
      </p:sp>
      <p:sp>
        <p:nvSpPr>
          <p:cNvPr id="25" name="Rectangle: Rounded Corners 24">
            <a:extLst>
              <a:ext uri="{FF2B5EF4-FFF2-40B4-BE49-F238E27FC236}">
                <a16:creationId xmlns:a16="http://schemas.microsoft.com/office/drawing/2014/main" id="{967D4B09-3212-4B24-AF30-EC555683D640}"/>
              </a:ext>
            </a:extLst>
          </p:cNvPr>
          <p:cNvSpPr/>
          <p:nvPr/>
        </p:nvSpPr>
        <p:spPr>
          <a:xfrm>
            <a:off x="8305799" y="1965959"/>
            <a:ext cx="3419477" cy="3682481"/>
          </a:xfrm>
          <a:prstGeom prst="roundRect">
            <a:avLst/>
          </a:prstGeom>
          <a:solidFill>
            <a:srgbClr val="C0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Once Admitted</a:t>
            </a:r>
          </a:p>
          <a:p>
            <a:pPr algn="ctr"/>
            <a:endParaRPr lang="en-US" sz="2400" dirty="0">
              <a:solidFill>
                <a:schemeClr val="tx1"/>
              </a:solidFill>
            </a:endParaRPr>
          </a:p>
          <a:p>
            <a:pPr marL="231775" indent="-231775">
              <a:buFont typeface="Arial" panose="020B0604020202020204" pitchFamily="34" charset="0"/>
              <a:buChar char="•"/>
            </a:pPr>
            <a:r>
              <a:rPr lang="en-US" sz="2200" dirty="0">
                <a:solidFill>
                  <a:schemeClr val="tx1"/>
                </a:solidFill>
              </a:rPr>
              <a:t>FAFSA/ORSAA info is sent to listed financial aid offices</a:t>
            </a:r>
          </a:p>
          <a:p>
            <a:pPr marL="231775" indent="-231775">
              <a:buFont typeface="Arial" panose="020B0604020202020204" pitchFamily="34" charset="0"/>
              <a:buChar char="•"/>
            </a:pPr>
            <a:endParaRPr lang="en-US" sz="2200" dirty="0">
              <a:solidFill>
                <a:schemeClr val="tx1"/>
              </a:solidFill>
            </a:endParaRPr>
          </a:p>
          <a:p>
            <a:pPr marL="231775" indent="-231775">
              <a:buFont typeface="Arial" panose="020B0604020202020204" pitchFamily="34" charset="0"/>
              <a:buChar char="•"/>
            </a:pPr>
            <a:r>
              <a:rPr lang="en-US" sz="2200" dirty="0">
                <a:solidFill>
                  <a:schemeClr val="tx1"/>
                </a:solidFill>
              </a:rPr>
              <a:t>Financial Aid Award offer is created and sent to student</a:t>
            </a:r>
          </a:p>
        </p:txBody>
      </p:sp>
      <p:sp>
        <p:nvSpPr>
          <p:cNvPr id="26" name="Arc 25">
            <a:extLst>
              <a:ext uri="{FF2B5EF4-FFF2-40B4-BE49-F238E27FC236}">
                <a16:creationId xmlns:a16="http://schemas.microsoft.com/office/drawing/2014/main" id="{272E4C1B-3517-49AC-AE79-D37F322A4F4D}"/>
              </a:ext>
            </a:extLst>
          </p:cNvPr>
          <p:cNvSpPr/>
          <p:nvPr/>
        </p:nvSpPr>
        <p:spPr>
          <a:xfrm flipH="1">
            <a:off x="4973180" y="1965960"/>
            <a:ext cx="2743200" cy="2926080"/>
          </a:xfrm>
          <a:prstGeom prst="arc">
            <a:avLst>
              <a:gd name="adj1" fmla="val 5390005"/>
              <a:gd name="adj2" fmla="val 16169581"/>
            </a:avLst>
          </a:prstGeom>
          <a:ln w="28575">
            <a:solidFill>
              <a:srgbClr val="F7DB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777B2983-E619-4CB1-B720-304B52535ACF}"/>
              </a:ext>
            </a:extLst>
          </p:cNvPr>
          <p:cNvCxnSpPr>
            <a:cxnSpLocks/>
            <a:stCxn id="25" idx="1"/>
          </p:cNvCxnSpPr>
          <p:nvPr/>
        </p:nvCxnSpPr>
        <p:spPr>
          <a:xfrm flipH="1" flipV="1">
            <a:off x="7734302" y="3429001"/>
            <a:ext cx="571497" cy="378199"/>
          </a:xfrm>
          <a:prstGeom prst="line">
            <a:avLst/>
          </a:prstGeom>
          <a:ln w="28575">
            <a:solidFill>
              <a:srgbClr val="F7DB69"/>
            </a:solidFill>
          </a:ln>
        </p:spPr>
        <p:style>
          <a:lnRef idx="1">
            <a:schemeClr val="accent1"/>
          </a:lnRef>
          <a:fillRef idx="0">
            <a:schemeClr val="accent1"/>
          </a:fillRef>
          <a:effectRef idx="0">
            <a:schemeClr val="accent1"/>
          </a:effectRef>
          <a:fontRef idx="minor">
            <a:schemeClr val="tx1"/>
          </a:fontRef>
        </p:style>
      </p:cxnSp>
      <p:pic>
        <p:nvPicPr>
          <p:cNvPr id="31" name="Graphic 30" descr="Arrow circle with solid fill">
            <a:extLst>
              <a:ext uri="{FF2B5EF4-FFF2-40B4-BE49-F238E27FC236}">
                <a16:creationId xmlns:a16="http://schemas.microsoft.com/office/drawing/2014/main" id="{D3E8EFDA-E0E3-4F49-8CE3-A6A4BCE7B8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5157" y="2514600"/>
            <a:ext cx="1828800" cy="1828800"/>
          </a:xfrm>
          <a:prstGeom prst="rect">
            <a:avLst/>
          </a:prstGeom>
        </p:spPr>
      </p:pic>
    </p:spTree>
    <p:extLst>
      <p:ext uri="{BB962C8B-B14F-4D97-AF65-F5344CB8AC3E}">
        <p14:creationId xmlns:p14="http://schemas.microsoft.com/office/powerpoint/2010/main" val="305387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Trees in forest">
            <a:extLst>
              <a:ext uri="{FF2B5EF4-FFF2-40B4-BE49-F238E27FC236}">
                <a16:creationId xmlns:a16="http://schemas.microsoft.com/office/drawing/2014/main" id="{F613A75B-C596-438A-93A4-B3189703180A}"/>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F93395B6-2103-4931-BF30-88CFA3C90CDB}"/>
              </a:ext>
            </a:extLst>
          </p:cNvPr>
          <p:cNvGrpSpPr/>
          <p:nvPr/>
        </p:nvGrpSpPr>
        <p:grpSpPr>
          <a:xfrm>
            <a:off x="419551" y="117763"/>
            <a:ext cx="6654406" cy="935309"/>
            <a:chOff x="838200" y="339436"/>
            <a:chExt cx="4426819" cy="935309"/>
          </a:xfrm>
        </p:grpSpPr>
        <p:sp>
          <p:nvSpPr>
            <p:cNvPr id="3" name="TextBox 2">
              <a:extLst>
                <a:ext uri="{FF2B5EF4-FFF2-40B4-BE49-F238E27FC236}">
                  <a16:creationId xmlns:a16="http://schemas.microsoft.com/office/drawing/2014/main" id="{15F20A38-6F01-4842-A5DA-788F5FE66451}"/>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getting to know the </a:t>
              </a:r>
            </a:p>
          </p:txBody>
        </p:sp>
        <p:sp>
          <p:nvSpPr>
            <p:cNvPr id="4" name="TextBox 3">
              <a:extLst>
                <a:ext uri="{FF2B5EF4-FFF2-40B4-BE49-F238E27FC236}">
                  <a16:creationId xmlns:a16="http://schemas.microsoft.com/office/drawing/2014/main" id="{977B3D9C-6EC3-4751-B580-8C0E5262D789}"/>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Oregon </a:t>
              </a:r>
              <a:r>
                <a:rPr lang="en-US" sz="4000" dirty="0">
                  <a:latin typeface="Trebuchet MS" panose="020B0603020202020204" pitchFamily="34" charset="0"/>
                </a:rPr>
                <a:t>Opportunity Grant</a:t>
              </a:r>
              <a:endParaRPr lang="en-US" sz="5000" dirty="0">
                <a:latin typeface="Trebuchet MS" panose="020B0603020202020204" pitchFamily="34" charset="0"/>
              </a:endParaRPr>
            </a:p>
          </p:txBody>
        </p:sp>
      </p:grpSp>
      <p:grpSp>
        <p:nvGrpSpPr>
          <p:cNvPr id="121" name="Group 120">
            <a:extLst>
              <a:ext uri="{FF2B5EF4-FFF2-40B4-BE49-F238E27FC236}">
                <a16:creationId xmlns:a16="http://schemas.microsoft.com/office/drawing/2014/main" id="{C044C820-0033-41EA-AAB4-EB6E9C5413DD}"/>
              </a:ext>
            </a:extLst>
          </p:cNvPr>
          <p:cNvGrpSpPr/>
          <p:nvPr/>
        </p:nvGrpSpPr>
        <p:grpSpPr>
          <a:xfrm>
            <a:off x="2657240" y="1309386"/>
            <a:ext cx="6953719" cy="5203428"/>
            <a:chOff x="2810326" y="1398786"/>
            <a:chExt cx="6953719" cy="5203428"/>
          </a:xfrm>
        </p:grpSpPr>
        <p:sp>
          <p:nvSpPr>
            <p:cNvPr id="108" name="Rectangle: Rounded Corners 107">
              <a:extLst>
                <a:ext uri="{FF2B5EF4-FFF2-40B4-BE49-F238E27FC236}">
                  <a16:creationId xmlns:a16="http://schemas.microsoft.com/office/drawing/2014/main" id="{C42EA5C4-7919-4E2F-8D80-BAA04F562CCF}"/>
                </a:ext>
              </a:extLst>
            </p:cNvPr>
            <p:cNvSpPr/>
            <p:nvPr/>
          </p:nvSpPr>
          <p:spPr>
            <a:xfrm>
              <a:off x="2810326" y="4316214"/>
              <a:ext cx="3200400" cy="2286000"/>
            </a:xfrm>
            <a:prstGeom prst="roundRect">
              <a:avLst/>
            </a:prstGeom>
            <a:solidFill>
              <a:srgbClr val="517A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Open to all Oregon residents who meet EFC limits and FAFSA/ORSAA deadlines</a:t>
              </a:r>
            </a:p>
          </p:txBody>
        </p:sp>
        <p:sp>
          <p:nvSpPr>
            <p:cNvPr id="107" name="Rectangle: Rounded Corners 106">
              <a:extLst>
                <a:ext uri="{FF2B5EF4-FFF2-40B4-BE49-F238E27FC236}">
                  <a16:creationId xmlns:a16="http://schemas.microsoft.com/office/drawing/2014/main" id="{80068E62-FC51-4A1F-9FFA-D950BC1D5D1B}"/>
                </a:ext>
              </a:extLst>
            </p:cNvPr>
            <p:cNvSpPr/>
            <p:nvPr/>
          </p:nvSpPr>
          <p:spPr>
            <a:xfrm>
              <a:off x="2810326" y="1398786"/>
              <a:ext cx="3200400" cy="2286000"/>
            </a:xfrm>
            <a:prstGeom prst="roundRect">
              <a:avLst/>
            </a:prstGeom>
            <a:solidFill>
              <a:srgbClr val="1A476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Supports undergraduate students at eligible Oregon colleges</a:t>
              </a:r>
            </a:p>
          </p:txBody>
        </p:sp>
        <p:sp>
          <p:nvSpPr>
            <p:cNvPr id="113" name="Rectangle: Rounded Corners 112">
              <a:extLst>
                <a:ext uri="{FF2B5EF4-FFF2-40B4-BE49-F238E27FC236}">
                  <a16:creationId xmlns:a16="http://schemas.microsoft.com/office/drawing/2014/main" id="{307A87F1-6FB2-4AAF-BB11-E927739FF17A}"/>
                </a:ext>
              </a:extLst>
            </p:cNvPr>
            <p:cNvSpPr/>
            <p:nvPr/>
          </p:nvSpPr>
          <p:spPr>
            <a:xfrm>
              <a:off x="6563645" y="4316214"/>
              <a:ext cx="3200400" cy="2286000"/>
            </a:xfrm>
            <a:prstGeom prst="roundRect">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 additional application, students only need to file a FAFSA/ORSAA</a:t>
              </a:r>
            </a:p>
          </p:txBody>
        </p:sp>
        <p:sp>
          <p:nvSpPr>
            <p:cNvPr id="114" name="Rectangle: Rounded Corners 113">
              <a:extLst>
                <a:ext uri="{FF2B5EF4-FFF2-40B4-BE49-F238E27FC236}">
                  <a16:creationId xmlns:a16="http://schemas.microsoft.com/office/drawing/2014/main" id="{62FE454F-7E5D-479D-9B01-8C2E0EFC7CC8}"/>
                </a:ext>
              </a:extLst>
            </p:cNvPr>
            <p:cNvSpPr/>
            <p:nvPr/>
          </p:nvSpPr>
          <p:spPr>
            <a:xfrm>
              <a:off x="6563645" y="1398786"/>
              <a:ext cx="3200400" cy="2286000"/>
            </a:xfrm>
            <a:prstGeom prst="roundRect">
              <a:avLst/>
            </a:prstGeom>
            <a:solidFill>
              <a:srgbClr val="C0E1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Maximum award for </a:t>
              </a:r>
            </a:p>
            <a:p>
              <a:pPr algn="ctr"/>
              <a:r>
                <a:rPr lang="en-US" sz="2000" dirty="0">
                  <a:solidFill>
                    <a:schemeClr val="tx1"/>
                  </a:solidFill>
                </a:rPr>
                <a:t>2022-23 (full time)</a:t>
              </a:r>
            </a:p>
            <a:p>
              <a:pPr marL="342900" indent="-342900">
                <a:buFont typeface="Arial" panose="020B0604020202020204" pitchFamily="34" charset="0"/>
                <a:buChar char="•"/>
              </a:pPr>
              <a:r>
                <a:rPr lang="en-US" sz="2000" dirty="0">
                  <a:solidFill>
                    <a:schemeClr val="tx1"/>
                  </a:solidFill>
                </a:rPr>
                <a:t>Community College- $3,600</a:t>
              </a:r>
            </a:p>
            <a:p>
              <a:pPr marL="342900" indent="-342900">
                <a:buFont typeface="Arial" panose="020B0604020202020204" pitchFamily="34" charset="0"/>
                <a:buChar char="•"/>
              </a:pPr>
              <a:r>
                <a:rPr lang="en-US" sz="2000" dirty="0">
                  <a:solidFill>
                    <a:schemeClr val="tx1"/>
                  </a:solidFill>
                </a:rPr>
                <a:t>4-Year Institution- $4,692</a:t>
              </a:r>
            </a:p>
          </p:txBody>
        </p:sp>
        <p:sp>
          <p:nvSpPr>
            <p:cNvPr id="118" name="Arrow: Down 117">
              <a:extLst>
                <a:ext uri="{FF2B5EF4-FFF2-40B4-BE49-F238E27FC236}">
                  <a16:creationId xmlns:a16="http://schemas.microsoft.com/office/drawing/2014/main" id="{D5EC0AB8-78A6-49DF-B2B3-6C85C9FC252F}"/>
                </a:ext>
              </a:extLst>
            </p:cNvPr>
            <p:cNvSpPr/>
            <p:nvPr/>
          </p:nvSpPr>
          <p:spPr>
            <a:xfrm>
              <a:off x="4200525" y="3771205"/>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row: Down 118">
              <a:extLst>
                <a:ext uri="{FF2B5EF4-FFF2-40B4-BE49-F238E27FC236}">
                  <a16:creationId xmlns:a16="http://schemas.microsoft.com/office/drawing/2014/main" id="{59E7699E-2FD1-40BB-9FD6-C1D7FDE39D22}"/>
                </a:ext>
              </a:extLst>
            </p:cNvPr>
            <p:cNvSpPr/>
            <p:nvPr/>
          </p:nvSpPr>
          <p:spPr>
            <a:xfrm rot="16200000">
              <a:off x="6106211" y="5229919"/>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Down 119">
              <a:extLst>
                <a:ext uri="{FF2B5EF4-FFF2-40B4-BE49-F238E27FC236}">
                  <a16:creationId xmlns:a16="http://schemas.microsoft.com/office/drawing/2014/main" id="{34D6266F-E36A-4B28-8AD4-3E510F5ED181}"/>
                </a:ext>
              </a:extLst>
            </p:cNvPr>
            <p:cNvSpPr/>
            <p:nvPr/>
          </p:nvSpPr>
          <p:spPr>
            <a:xfrm flipV="1">
              <a:off x="7982870" y="3771900"/>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229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1DEADBD6-BFB3-456B-A0F6-9012044A94A4}"/>
              </a:ext>
            </a:extLst>
          </p:cNvPr>
          <p:cNvSpPr/>
          <p:nvPr/>
        </p:nvSpPr>
        <p:spPr>
          <a:xfrm>
            <a:off x="293545" y="221672"/>
            <a:ext cx="5481205" cy="6414655"/>
          </a:xfrm>
          <a:prstGeom prst="round2Diag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D3ECC56A-20E8-43B1-9E28-510BCAFBF1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8345" y="2927293"/>
            <a:ext cx="4571999" cy="3709034"/>
          </a:xfrm>
          <a:prstGeom prst="rect">
            <a:avLst/>
          </a:prstGeom>
        </p:spPr>
      </p:pic>
      <p:grpSp>
        <p:nvGrpSpPr>
          <p:cNvPr id="8" name="Group 7">
            <a:extLst>
              <a:ext uri="{FF2B5EF4-FFF2-40B4-BE49-F238E27FC236}">
                <a16:creationId xmlns:a16="http://schemas.microsoft.com/office/drawing/2014/main" id="{667A93ED-9F0F-4236-908E-615F29C31E71}"/>
              </a:ext>
            </a:extLst>
          </p:cNvPr>
          <p:cNvGrpSpPr/>
          <p:nvPr/>
        </p:nvGrpSpPr>
        <p:grpSpPr>
          <a:xfrm>
            <a:off x="1026279" y="665839"/>
            <a:ext cx="4285176" cy="1343378"/>
            <a:chOff x="838199" y="339436"/>
            <a:chExt cx="5699813" cy="1343378"/>
          </a:xfrm>
        </p:grpSpPr>
        <p:sp>
          <p:nvSpPr>
            <p:cNvPr id="9" name="TextBox 8">
              <a:extLst>
                <a:ext uri="{FF2B5EF4-FFF2-40B4-BE49-F238E27FC236}">
                  <a16:creationId xmlns:a16="http://schemas.microsoft.com/office/drawing/2014/main" id="{1D0B74C8-46D8-4132-8AD6-13C537F98C21}"/>
                </a:ext>
              </a:extLst>
            </p:cNvPr>
            <p:cNvSpPr txBox="1"/>
            <p:nvPr/>
          </p:nvSpPr>
          <p:spPr>
            <a:xfrm>
              <a:off x="838199" y="339436"/>
              <a:ext cx="4816186" cy="769441"/>
            </a:xfrm>
            <a:prstGeom prst="rect">
              <a:avLst/>
            </a:prstGeom>
            <a:noFill/>
          </p:spPr>
          <p:txBody>
            <a:bodyPr wrap="square" rtlCol="0">
              <a:spAutoFit/>
            </a:bodyPr>
            <a:lstStyle/>
            <a:p>
              <a:r>
                <a:rPr lang="en-US" sz="4400" dirty="0">
                  <a:solidFill>
                    <a:schemeClr val="bg1"/>
                  </a:solidFill>
                  <a:latin typeface="Arial Black" panose="020B0A04020102020204" pitchFamily="34" charset="0"/>
                </a:rPr>
                <a:t>The OSAC</a:t>
              </a:r>
            </a:p>
          </p:txBody>
        </p:sp>
        <p:sp>
          <p:nvSpPr>
            <p:cNvPr id="10" name="TextBox 9">
              <a:extLst>
                <a:ext uri="{FF2B5EF4-FFF2-40B4-BE49-F238E27FC236}">
                  <a16:creationId xmlns:a16="http://schemas.microsoft.com/office/drawing/2014/main" id="{26438031-8F5F-4F00-83C7-B0DD98488CD5}"/>
                </a:ext>
              </a:extLst>
            </p:cNvPr>
            <p:cNvSpPr txBox="1"/>
            <p:nvPr/>
          </p:nvSpPr>
          <p:spPr>
            <a:xfrm>
              <a:off x="838200" y="821040"/>
              <a:ext cx="5699812" cy="861774"/>
            </a:xfrm>
            <a:prstGeom prst="rect">
              <a:avLst/>
            </a:prstGeom>
            <a:noFill/>
          </p:spPr>
          <p:txBody>
            <a:bodyPr wrap="square" rtlCol="0">
              <a:spAutoFit/>
            </a:bodyPr>
            <a:lstStyle/>
            <a:p>
              <a:r>
                <a:rPr lang="en-US" sz="5000" dirty="0">
                  <a:solidFill>
                    <a:schemeClr val="bg1"/>
                  </a:solidFill>
                  <a:latin typeface="Trebuchet MS" panose="020B0603020202020204" pitchFamily="34" charset="0"/>
                </a:rPr>
                <a:t>Student Portal</a:t>
              </a:r>
            </a:p>
          </p:txBody>
        </p:sp>
      </p:grpSp>
      <p:sp>
        <p:nvSpPr>
          <p:cNvPr id="13" name="TextBox 12">
            <a:extLst>
              <a:ext uri="{FF2B5EF4-FFF2-40B4-BE49-F238E27FC236}">
                <a16:creationId xmlns:a16="http://schemas.microsoft.com/office/drawing/2014/main" id="{E2A7D23B-9A37-44DC-B3E0-195E2B2C363F}"/>
              </a:ext>
            </a:extLst>
          </p:cNvPr>
          <p:cNvSpPr txBox="1"/>
          <p:nvPr/>
        </p:nvSpPr>
        <p:spPr>
          <a:xfrm>
            <a:off x="6671144" y="620202"/>
            <a:ext cx="5024003" cy="1077218"/>
          </a:xfrm>
          <a:prstGeom prst="rect">
            <a:avLst/>
          </a:prstGeom>
          <a:noFill/>
        </p:spPr>
        <p:txBody>
          <a:bodyPr wrap="square" rtlCol="0">
            <a:spAutoFit/>
          </a:bodyPr>
          <a:lstStyle/>
          <a:p>
            <a:pPr algn="ctr"/>
            <a:r>
              <a:rPr lang="en-US" sz="3200" dirty="0">
                <a:latin typeface="Arial Black" panose="020B0A04020102020204" pitchFamily="34" charset="0"/>
              </a:rPr>
              <a:t>Create a Student Account</a:t>
            </a:r>
          </a:p>
        </p:txBody>
      </p:sp>
      <p:cxnSp>
        <p:nvCxnSpPr>
          <p:cNvPr id="16" name="Straight Connector 15">
            <a:extLst>
              <a:ext uri="{FF2B5EF4-FFF2-40B4-BE49-F238E27FC236}">
                <a16:creationId xmlns:a16="http://schemas.microsoft.com/office/drawing/2014/main" id="{603E248F-3F40-4E11-A43D-9CBF3EBEF82F}"/>
              </a:ext>
            </a:extLst>
          </p:cNvPr>
          <p:cNvCxnSpPr>
            <a:stCxn id="13" idx="2"/>
          </p:cNvCxnSpPr>
          <p:nvPr/>
        </p:nvCxnSpPr>
        <p:spPr>
          <a:xfrm>
            <a:off x="9183146" y="1697420"/>
            <a:ext cx="0" cy="6928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EEBE3D-759B-431C-8586-2529F7575212}"/>
              </a:ext>
            </a:extLst>
          </p:cNvPr>
          <p:cNvSpPr txBox="1"/>
          <p:nvPr/>
        </p:nvSpPr>
        <p:spPr>
          <a:xfrm>
            <a:off x="6671164" y="2582779"/>
            <a:ext cx="502398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Applications and Awards: </a:t>
            </a:r>
          </a:p>
          <a:p>
            <a:pPr marL="742950" lvl="1" indent="-285750">
              <a:buFont typeface="Arial" panose="020B0604020202020204" pitchFamily="34" charset="0"/>
              <a:buChar char="•"/>
            </a:pPr>
            <a:r>
              <a:rPr lang="en-US" sz="2400" dirty="0"/>
              <a:t>Oregon Promise Grant</a:t>
            </a:r>
          </a:p>
          <a:p>
            <a:pPr marL="742950" lvl="1" indent="-285750">
              <a:buFont typeface="Arial" panose="020B0604020202020204" pitchFamily="34" charset="0"/>
              <a:buChar char="•"/>
            </a:pPr>
            <a:r>
              <a:rPr lang="en-US" sz="2400" dirty="0"/>
              <a:t>Chafee Grant</a:t>
            </a:r>
          </a:p>
          <a:p>
            <a:pPr marL="742950" lvl="1" indent="-285750">
              <a:buFont typeface="Arial" panose="020B0604020202020204" pitchFamily="34" charset="0"/>
              <a:buChar char="•"/>
            </a:pPr>
            <a:r>
              <a:rPr lang="en-US" sz="2400" dirty="0"/>
              <a:t>Child Care Grant</a:t>
            </a:r>
          </a:p>
          <a:p>
            <a:pPr marL="742950" lvl="1" indent="-285750">
              <a:buFont typeface="Arial" panose="020B0604020202020204" pitchFamily="34" charset="0"/>
              <a:buChar char="•"/>
            </a:pPr>
            <a:r>
              <a:rPr lang="en-US" sz="2400" dirty="0"/>
              <a:t>Oregon Tribal Student Grant</a:t>
            </a:r>
          </a:p>
          <a:p>
            <a:pPr marL="742950" lvl="1" indent="-285750">
              <a:buFont typeface="Arial" panose="020B0604020202020204" pitchFamily="34" charset="0"/>
              <a:buChar char="•"/>
            </a:pPr>
            <a:r>
              <a:rPr lang="en-US" sz="2400" dirty="0"/>
              <a:t>OR National Guard State Tuition Assistance </a:t>
            </a:r>
          </a:p>
          <a:p>
            <a:pPr marL="742950" lvl="1" indent="-285750">
              <a:buFont typeface="Arial" panose="020B0604020202020204" pitchFamily="34" charset="0"/>
              <a:buChar char="•"/>
            </a:pPr>
            <a:r>
              <a:rPr lang="en-US" sz="2400" dirty="0"/>
              <a:t>OSAC Scholarships</a:t>
            </a:r>
          </a:p>
        </p:txBody>
      </p:sp>
      <p:pic>
        <p:nvPicPr>
          <p:cNvPr id="2" name="Picture 1" descr="Trees in forest">
            <a:extLst>
              <a:ext uri="{FF2B5EF4-FFF2-40B4-BE49-F238E27FC236}">
                <a16:creationId xmlns:a16="http://schemas.microsoft.com/office/drawing/2014/main" id="{645D817E-0D47-5E1B-8263-496A4787DE29}"/>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627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Trees in forest">
            <a:extLst>
              <a:ext uri="{FF2B5EF4-FFF2-40B4-BE49-F238E27FC236}">
                <a16:creationId xmlns:a16="http://schemas.microsoft.com/office/drawing/2014/main" id="{F613A75B-C596-438A-93A4-B3189703180A}"/>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F93395B6-2103-4931-BF30-88CFA3C90CDB}"/>
              </a:ext>
            </a:extLst>
          </p:cNvPr>
          <p:cNvGrpSpPr/>
          <p:nvPr/>
        </p:nvGrpSpPr>
        <p:grpSpPr>
          <a:xfrm>
            <a:off x="419551" y="117763"/>
            <a:ext cx="6654406" cy="935309"/>
            <a:chOff x="838200" y="339436"/>
            <a:chExt cx="4426819" cy="935309"/>
          </a:xfrm>
        </p:grpSpPr>
        <p:sp>
          <p:nvSpPr>
            <p:cNvPr id="3" name="TextBox 2">
              <a:extLst>
                <a:ext uri="{FF2B5EF4-FFF2-40B4-BE49-F238E27FC236}">
                  <a16:creationId xmlns:a16="http://schemas.microsoft.com/office/drawing/2014/main" id="{15F20A38-6F01-4842-A5DA-788F5FE66451}"/>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getting to know the </a:t>
              </a:r>
            </a:p>
          </p:txBody>
        </p:sp>
        <p:sp>
          <p:nvSpPr>
            <p:cNvPr id="4" name="TextBox 3">
              <a:extLst>
                <a:ext uri="{FF2B5EF4-FFF2-40B4-BE49-F238E27FC236}">
                  <a16:creationId xmlns:a16="http://schemas.microsoft.com/office/drawing/2014/main" id="{977B3D9C-6EC3-4751-B580-8C0E5262D789}"/>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Oregon </a:t>
              </a:r>
              <a:r>
                <a:rPr lang="en-US" sz="4000" dirty="0">
                  <a:latin typeface="Trebuchet MS" panose="020B0603020202020204" pitchFamily="34" charset="0"/>
                </a:rPr>
                <a:t>Promise Grant</a:t>
              </a:r>
              <a:endParaRPr lang="en-US" sz="5000" dirty="0">
                <a:latin typeface="Trebuchet MS" panose="020B0603020202020204" pitchFamily="34" charset="0"/>
              </a:endParaRPr>
            </a:p>
          </p:txBody>
        </p:sp>
      </p:grpSp>
      <p:sp>
        <p:nvSpPr>
          <p:cNvPr id="23" name="TextBox 22">
            <a:extLst>
              <a:ext uri="{FF2B5EF4-FFF2-40B4-BE49-F238E27FC236}">
                <a16:creationId xmlns:a16="http://schemas.microsoft.com/office/drawing/2014/main" id="{FEEC528C-39DB-44DC-95FB-E0F569365122}"/>
              </a:ext>
            </a:extLst>
          </p:cNvPr>
          <p:cNvSpPr txBox="1"/>
          <p:nvPr/>
        </p:nvSpPr>
        <p:spPr>
          <a:xfrm>
            <a:off x="8535947" y="4767582"/>
            <a:ext cx="2743200" cy="1463040"/>
          </a:xfrm>
          <a:prstGeom prst="roundRect">
            <a:avLst/>
          </a:prstGeom>
          <a:solidFill>
            <a:srgbClr val="C0E1DF"/>
          </a:solidFill>
        </p:spPr>
        <p:txBody>
          <a:bodyPr wrap="square" rtlCol="0">
            <a:spAutoFit/>
          </a:bodyPr>
          <a:lstStyle/>
          <a:p>
            <a:r>
              <a:rPr lang="en-US" sz="2000" dirty="0"/>
              <a:t>EFC may be considered and EFC criteria is subject to change</a:t>
            </a:r>
          </a:p>
        </p:txBody>
      </p:sp>
      <p:grpSp>
        <p:nvGrpSpPr>
          <p:cNvPr id="31" name="Group 30">
            <a:extLst>
              <a:ext uri="{FF2B5EF4-FFF2-40B4-BE49-F238E27FC236}">
                <a16:creationId xmlns:a16="http://schemas.microsoft.com/office/drawing/2014/main" id="{58661940-C9AB-4668-9289-0CDC1AF70282}"/>
              </a:ext>
            </a:extLst>
          </p:cNvPr>
          <p:cNvGrpSpPr/>
          <p:nvPr/>
        </p:nvGrpSpPr>
        <p:grpSpPr>
          <a:xfrm flipV="1">
            <a:off x="776169" y="3268980"/>
            <a:ext cx="10502978" cy="1120140"/>
            <a:chOff x="776169" y="3268980"/>
            <a:chExt cx="10502978" cy="1120140"/>
          </a:xfrm>
        </p:grpSpPr>
        <p:sp>
          <p:nvSpPr>
            <p:cNvPr id="10" name="Oval 9">
              <a:extLst>
                <a:ext uri="{FF2B5EF4-FFF2-40B4-BE49-F238E27FC236}">
                  <a16:creationId xmlns:a16="http://schemas.microsoft.com/office/drawing/2014/main" id="{07F6F6A2-DD49-4A6D-80AA-6B09EA7D1497}"/>
                </a:ext>
              </a:extLst>
            </p:cNvPr>
            <p:cNvSpPr/>
            <p:nvPr/>
          </p:nvSpPr>
          <p:spPr>
            <a:xfrm>
              <a:off x="867609"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ADB4922-0229-49E4-BC24-B7E982EFB0E8}"/>
                </a:ext>
              </a:extLst>
            </p:cNvPr>
            <p:cNvSpPr/>
            <p:nvPr/>
          </p:nvSpPr>
          <p:spPr>
            <a:xfrm>
              <a:off x="10273307" y="3360420"/>
              <a:ext cx="914400" cy="9144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32BEDD1-BFCF-48F4-B364-409BAAA5F48F}"/>
                </a:ext>
              </a:extLst>
            </p:cNvPr>
            <p:cNvSpPr/>
            <p:nvPr/>
          </p:nvSpPr>
          <p:spPr>
            <a:xfrm>
              <a:off x="4012347"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CAF72F4-6FB8-4E17-A53F-AF7032E04629}"/>
                </a:ext>
              </a:extLst>
            </p:cNvPr>
            <p:cNvSpPr/>
            <p:nvPr/>
          </p:nvSpPr>
          <p:spPr>
            <a:xfrm>
              <a:off x="7157085"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9666740-5570-4BC0-846C-A79392739499}"/>
                </a:ext>
              </a:extLst>
            </p:cNvPr>
            <p:cNvGrpSpPr/>
            <p:nvPr/>
          </p:nvGrpSpPr>
          <p:grpSpPr>
            <a:xfrm>
              <a:off x="776169" y="3268980"/>
              <a:ext cx="10502978" cy="1120140"/>
              <a:chOff x="776169" y="3268980"/>
              <a:chExt cx="10502978" cy="1120140"/>
            </a:xfrm>
            <a:effectLst>
              <a:outerShdw blurRad="50800" dist="38100" dir="2700000" algn="tl" rotWithShape="0">
                <a:prstClr val="black">
                  <a:alpha val="40000"/>
                </a:prstClr>
              </a:outerShdw>
            </a:effectLst>
          </p:grpSpPr>
          <p:sp>
            <p:nvSpPr>
              <p:cNvPr id="33" name="Arc 32">
                <a:extLst>
                  <a:ext uri="{FF2B5EF4-FFF2-40B4-BE49-F238E27FC236}">
                    <a16:creationId xmlns:a16="http://schemas.microsoft.com/office/drawing/2014/main" id="{401361C0-8D34-460C-89D8-D5894973C495}"/>
                  </a:ext>
                </a:extLst>
              </p:cNvPr>
              <p:cNvSpPr/>
              <p:nvPr/>
            </p:nvSpPr>
            <p:spPr>
              <a:xfrm flipV="1">
                <a:off x="10181867" y="3268980"/>
                <a:ext cx="1097280" cy="1097280"/>
              </a:xfrm>
              <a:prstGeom prst="arc">
                <a:avLst>
                  <a:gd name="adj1" fmla="val 10375316"/>
                  <a:gd name="adj2" fmla="val 302520"/>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a:extLst>
                  <a:ext uri="{FF2B5EF4-FFF2-40B4-BE49-F238E27FC236}">
                    <a16:creationId xmlns:a16="http://schemas.microsoft.com/office/drawing/2014/main" id="{C7E4F2E4-FA7A-444C-8DC4-E2A732F6F0DD}"/>
                  </a:ext>
                </a:extLst>
              </p:cNvPr>
              <p:cNvGrpSpPr/>
              <p:nvPr/>
            </p:nvGrpSpPr>
            <p:grpSpPr>
              <a:xfrm>
                <a:off x="776169" y="3268980"/>
                <a:ext cx="9419956" cy="1120140"/>
                <a:chOff x="776169" y="3268980"/>
                <a:chExt cx="9419956" cy="1120140"/>
              </a:xfrm>
            </p:grpSpPr>
            <p:grpSp>
              <p:nvGrpSpPr>
                <p:cNvPr id="19" name="Group 18">
                  <a:extLst>
                    <a:ext uri="{FF2B5EF4-FFF2-40B4-BE49-F238E27FC236}">
                      <a16:creationId xmlns:a16="http://schemas.microsoft.com/office/drawing/2014/main" id="{ACE6E49B-C671-4151-A411-70D37B5EAD87}"/>
                    </a:ext>
                  </a:extLst>
                </p:cNvPr>
                <p:cNvGrpSpPr/>
                <p:nvPr/>
              </p:nvGrpSpPr>
              <p:grpSpPr>
                <a:xfrm>
                  <a:off x="776169" y="3268980"/>
                  <a:ext cx="4242018" cy="1120140"/>
                  <a:chOff x="776169" y="3268980"/>
                  <a:chExt cx="4242018" cy="1120140"/>
                </a:xfrm>
              </p:grpSpPr>
              <p:sp>
                <p:nvSpPr>
                  <p:cNvPr id="12" name="Arc 11">
                    <a:extLst>
                      <a:ext uri="{FF2B5EF4-FFF2-40B4-BE49-F238E27FC236}">
                        <a16:creationId xmlns:a16="http://schemas.microsoft.com/office/drawing/2014/main" id="{25FDA413-3111-4217-938F-11AFC1827122}"/>
                      </a:ext>
                    </a:extLst>
                  </p:cNvPr>
                  <p:cNvSpPr/>
                  <p:nvPr/>
                </p:nvSpPr>
                <p:spPr>
                  <a:xfrm>
                    <a:off x="776169" y="3268980"/>
                    <a:ext cx="1097280" cy="1097280"/>
                  </a:xfrm>
                  <a:prstGeom prst="arc">
                    <a:avLst>
                      <a:gd name="adj1" fmla="val 11084287"/>
                      <a:gd name="adj2" fmla="val 21316191"/>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7FAF96F1-344E-442A-9D9E-6A0CD2631C65}"/>
                      </a:ext>
                    </a:extLst>
                  </p:cNvPr>
                  <p:cNvSpPr/>
                  <p:nvPr/>
                </p:nvSpPr>
                <p:spPr>
                  <a:xfrm flipV="1">
                    <a:off x="3920907" y="3291840"/>
                    <a:ext cx="1097280" cy="1097280"/>
                  </a:xfrm>
                  <a:prstGeom prst="arc">
                    <a:avLst>
                      <a:gd name="adj1" fmla="val 10219489"/>
                      <a:gd name="adj2" fmla="val 660296"/>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959A53BF-A646-4748-BCE3-A4E0E910ED5B}"/>
                      </a:ext>
                    </a:extLst>
                  </p:cNvPr>
                  <p:cNvCxnSpPr>
                    <a:cxnSpLocks/>
                  </p:cNvCxnSpPr>
                  <p:nvPr/>
                </p:nvCxnSpPr>
                <p:spPr>
                  <a:xfrm>
                    <a:off x="1873449" y="3760681"/>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grpSp>
            <p:sp>
              <p:nvSpPr>
                <p:cNvPr id="34" name="Arc 33">
                  <a:extLst>
                    <a:ext uri="{FF2B5EF4-FFF2-40B4-BE49-F238E27FC236}">
                      <a16:creationId xmlns:a16="http://schemas.microsoft.com/office/drawing/2014/main" id="{6C9E48D9-229F-4B7F-A7BC-A3BCB9F4DD98}"/>
                    </a:ext>
                  </a:extLst>
                </p:cNvPr>
                <p:cNvSpPr/>
                <p:nvPr/>
              </p:nvSpPr>
              <p:spPr>
                <a:xfrm>
                  <a:off x="7051387" y="3268980"/>
                  <a:ext cx="1097280" cy="1097280"/>
                </a:xfrm>
                <a:prstGeom prst="arc">
                  <a:avLst>
                    <a:gd name="adj1" fmla="val 11336882"/>
                    <a:gd name="adj2" fmla="val 21296034"/>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0D96B7F-892F-4821-986E-AA27BDBBF7E0}"/>
                    </a:ext>
                  </a:extLst>
                </p:cNvPr>
                <p:cNvCxnSpPr>
                  <a:cxnSpLocks/>
                </p:cNvCxnSpPr>
                <p:nvPr/>
              </p:nvCxnSpPr>
              <p:spPr>
                <a:xfrm>
                  <a:off x="5018187" y="3748060"/>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46B5D5-C77C-4334-AE81-20444C371EFC}"/>
                    </a:ext>
                  </a:extLst>
                </p:cNvPr>
                <p:cNvCxnSpPr>
                  <a:cxnSpLocks/>
                </p:cNvCxnSpPr>
                <p:nvPr/>
              </p:nvCxnSpPr>
              <p:spPr>
                <a:xfrm>
                  <a:off x="8148667" y="3760634"/>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grpSp>
        </p:grpSp>
      </p:grpSp>
      <p:sp>
        <p:nvSpPr>
          <p:cNvPr id="11" name="TextBox 10">
            <a:extLst>
              <a:ext uri="{FF2B5EF4-FFF2-40B4-BE49-F238E27FC236}">
                <a16:creationId xmlns:a16="http://schemas.microsoft.com/office/drawing/2014/main" id="{9D5771EC-4E48-46E9-8BC8-B5A23DFD7B18}"/>
              </a:ext>
            </a:extLst>
          </p:cNvPr>
          <p:cNvSpPr txBox="1"/>
          <p:nvPr/>
        </p:nvSpPr>
        <p:spPr>
          <a:xfrm>
            <a:off x="643260" y="1563120"/>
            <a:ext cx="2743200" cy="1464231"/>
          </a:xfrm>
          <a:prstGeom prst="roundRect">
            <a:avLst/>
          </a:prstGeom>
          <a:solidFill>
            <a:srgbClr val="C0E1DF"/>
          </a:solidFill>
        </p:spPr>
        <p:txBody>
          <a:bodyPr wrap="square" rtlCol="0">
            <a:spAutoFit/>
          </a:bodyPr>
          <a:lstStyle/>
          <a:p>
            <a:r>
              <a:rPr lang="en-US" sz="2000" dirty="0"/>
              <a:t>Pays a portion of tuition at an Oregon Community College</a:t>
            </a:r>
          </a:p>
          <a:p>
            <a:endParaRPr lang="en-US" sz="2000" dirty="0"/>
          </a:p>
        </p:txBody>
      </p:sp>
      <p:sp>
        <p:nvSpPr>
          <p:cNvPr id="22" name="TextBox 21">
            <a:extLst>
              <a:ext uri="{FF2B5EF4-FFF2-40B4-BE49-F238E27FC236}">
                <a16:creationId xmlns:a16="http://schemas.microsoft.com/office/drawing/2014/main" id="{1C915A88-02F0-4A89-BFC4-4AD62C585101}"/>
              </a:ext>
            </a:extLst>
          </p:cNvPr>
          <p:cNvSpPr txBox="1"/>
          <p:nvPr/>
        </p:nvSpPr>
        <p:spPr>
          <a:xfrm>
            <a:off x="7028618" y="1472871"/>
            <a:ext cx="2743200" cy="1554480"/>
          </a:xfrm>
          <a:prstGeom prst="roundRect">
            <a:avLst/>
          </a:prstGeom>
          <a:solidFill>
            <a:srgbClr val="C0E1DF"/>
          </a:solidFill>
        </p:spPr>
        <p:txBody>
          <a:bodyPr wrap="square" rtlCol="0">
            <a:spAutoFit/>
          </a:bodyPr>
          <a:lstStyle/>
          <a:p>
            <a:r>
              <a:rPr lang="en-US" sz="2000" dirty="0"/>
              <a:t>Must begin community College immediately, within 6 months of HS/GED® graduation</a:t>
            </a:r>
          </a:p>
        </p:txBody>
      </p:sp>
      <p:sp>
        <p:nvSpPr>
          <p:cNvPr id="21" name="TextBox 20">
            <a:extLst>
              <a:ext uri="{FF2B5EF4-FFF2-40B4-BE49-F238E27FC236}">
                <a16:creationId xmlns:a16="http://schemas.microsoft.com/office/drawing/2014/main" id="{0340354A-E604-4B8F-85F6-0B6B0E0706B7}"/>
              </a:ext>
            </a:extLst>
          </p:cNvPr>
          <p:cNvSpPr txBox="1"/>
          <p:nvPr/>
        </p:nvSpPr>
        <p:spPr>
          <a:xfrm>
            <a:off x="2454057" y="4552229"/>
            <a:ext cx="2743200" cy="1828800"/>
          </a:xfrm>
          <a:prstGeom prst="roundRect">
            <a:avLst/>
          </a:prstGeom>
          <a:solidFill>
            <a:srgbClr val="C0E1DF"/>
          </a:solidFill>
        </p:spPr>
        <p:txBody>
          <a:bodyPr wrap="square" rtlCol="0">
            <a:spAutoFit/>
          </a:bodyPr>
          <a:lstStyle/>
          <a:p>
            <a:r>
              <a:rPr lang="en-US" sz="2000" dirty="0"/>
              <a:t>New HS or GED® Test Graduates</a:t>
            </a:r>
          </a:p>
          <a:p>
            <a:pPr marL="342900" indent="-342900">
              <a:buFont typeface="Arial" panose="020B0604020202020204" pitchFamily="34" charset="0"/>
              <a:buChar char="•"/>
            </a:pPr>
            <a:r>
              <a:rPr lang="en-US" sz="2000" dirty="0"/>
              <a:t>2.0 cumulative GPA</a:t>
            </a:r>
          </a:p>
          <a:p>
            <a:pPr marL="342900" indent="-342900">
              <a:buFont typeface="Arial" panose="020B0604020202020204" pitchFamily="34" charset="0"/>
              <a:buChar char="•"/>
            </a:pPr>
            <a:r>
              <a:rPr lang="en-US" sz="2000" dirty="0"/>
              <a:t>145+ GED test score</a:t>
            </a:r>
          </a:p>
        </p:txBody>
      </p:sp>
      <p:sp>
        <p:nvSpPr>
          <p:cNvPr id="56" name="Freeform 77">
            <a:extLst>
              <a:ext uri="{FF2B5EF4-FFF2-40B4-BE49-F238E27FC236}">
                <a16:creationId xmlns:a16="http://schemas.microsoft.com/office/drawing/2014/main" id="{4B3983DD-EC53-416C-8847-65D612707DC0}"/>
              </a:ext>
            </a:extLst>
          </p:cNvPr>
          <p:cNvSpPr>
            <a:spLocks/>
          </p:cNvSpPr>
          <p:nvPr/>
        </p:nvSpPr>
        <p:spPr bwMode="auto">
          <a:xfrm>
            <a:off x="4202341" y="3619107"/>
            <a:ext cx="548640" cy="548640"/>
          </a:xfrm>
          <a:custGeom>
            <a:avLst/>
            <a:gdLst>
              <a:gd name="T0" fmla="*/ 199 w 380"/>
              <a:gd name="T1" fmla="*/ 0 h 324"/>
              <a:gd name="T2" fmla="*/ 367 w 380"/>
              <a:gd name="T3" fmla="*/ 84 h 324"/>
              <a:gd name="T4" fmla="*/ 377 w 380"/>
              <a:gd name="T5" fmla="*/ 92 h 324"/>
              <a:gd name="T6" fmla="*/ 380 w 380"/>
              <a:gd name="T7" fmla="*/ 105 h 324"/>
              <a:gd name="T8" fmla="*/ 378 w 380"/>
              <a:gd name="T9" fmla="*/ 116 h 324"/>
              <a:gd name="T10" fmla="*/ 369 w 380"/>
              <a:gd name="T11" fmla="*/ 125 h 324"/>
              <a:gd name="T12" fmla="*/ 206 w 380"/>
              <a:gd name="T13" fmla="*/ 219 h 324"/>
              <a:gd name="T14" fmla="*/ 195 w 380"/>
              <a:gd name="T15" fmla="*/ 219 h 324"/>
              <a:gd name="T16" fmla="*/ 55 w 380"/>
              <a:gd name="T17" fmla="*/ 149 h 324"/>
              <a:gd name="T18" fmla="*/ 182 w 380"/>
              <a:gd name="T19" fmla="*/ 116 h 324"/>
              <a:gd name="T20" fmla="*/ 210 w 380"/>
              <a:gd name="T21" fmla="*/ 117 h 324"/>
              <a:gd name="T22" fmla="*/ 228 w 380"/>
              <a:gd name="T23" fmla="*/ 108 h 324"/>
              <a:gd name="T24" fmla="*/ 229 w 380"/>
              <a:gd name="T25" fmla="*/ 95 h 324"/>
              <a:gd name="T26" fmla="*/ 223 w 380"/>
              <a:gd name="T27" fmla="*/ 86 h 324"/>
              <a:gd name="T28" fmla="*/ 220 w 380"/>
              <a:gd name="T29" fmla="*/ 98 h 324"/>
              <a:gd name="T30" fmla="*/ 198 w 380"/>
              <a:gd name="T31" fmla="*/ 105 h 324"/>
              <a:gd name="T32" fmla="*/ 177 w 380"/>
              <a:gd name="T33" fmla="*/ 100 h 324"/>
              <a:gd name="T34" fmla="*/ 171 w 380"/>
              <a:gd name="T35" fmla="*/ 89 h 324"/>
              <a:gd name="T36" fmla="*/ 171 w 380"/>
              <a:gd name="T37" fmla="*/ 87 h 324"/>
              <a:gd name="T38" fmla="*/ 168 w 380"/>
              <a:gd name="T39" fmla="*/ 90 h 324"/>
              <a:gd name="T40" fmla="*/ 164 w 380"/>
              <a:gd name="T41" fmla="*/ 97 h 324"/>
              <a:gd name="T42" fmla="*/ 41 w 380"/>
              <a:gd name="T43" fmla="*/ 219 h 324"/>
              <a:gd name="T44" fmla="*/ 50 w 380"/>
              <a:gd name="T45" fmla="*/ 227 h 324"/>
              <a:gd name="T46" fmla="*/ 53 w 380"/>
              <a:gd name="T47" fmla="*/ 240 h 324"/>
              <a:gd name="T48" fmla="*/ 52 w 380"/>
              <a:gd name="T49" fmla="*/ 249 h 324"/>
              <a:gd name="T50" fmla="*/ 50 w 380"/>
              <a:gd name="T51" fmla="*/ 265 h 324"/>
              <a:gd name="T52" fmla="*/ 52 w 380"/>
              <a:gd name="T53" fmla="*/ 297 h 324"/>
              <a:gd name="T54" fmla="*/ 42 w 380"/>
              <a:gd name="T55" fmla="*/ 317 h 324"/>
              <a:gd name="T56" fmla="*/ 31 w 380"/>
              <a:gd name="T57" fmla="*/ 324 h 324"/>
              <a:gd name="T58" fmla="*/ 19 w 380"/>
              <a:gd name="T59" fmla="*/ 322 h 324"/>
              <a:gd name="T60" fmla="*/ 9 w 380"/>
              <a:gd name="T61" fmla="*/ 317 h 324"/>
              <a:gd name="T62" fmla="*/ 1 w 380"/>
              <a:gd name="T63" fmla="*/ 306 h 324"/>
              <a:gd name="T64" fmla="*/ 0 w 380"/>
              <a:gd name="T65" fmla="*/ 293 h 324"/>
              <a:gd name="T66" fmla="*/ 7 w 380"/>
              <a:gd name="T67" fmla="*/ 281 h 324"/>
              <a:gd name="T68" fmla="*/ 20 w 380"/>
              <a:gd name="T69" fmla="*/ 255 h 324"/>
              <a:gd name="T70" fmla="*/ 14 w 380"/>
              <a:gd name="T71" fmla="*/ 246 h 324"/>
              <a:gd name="T72" fmla="*/ 14 w 380"/>
              <a:gd name="T73" fmla="*/ 232 h 324"/>
              <a:gd name="T74" fmla="*/ 20 w 380"/>
              <a:gd name="T75" fmla="*/ 222 h 324"/>
              <a:gd name="T76" fmla="*/ 27 w 380"/>
              <a:gd name="T77" fmla="*/ 136 h 324"/>
              <a:gd name="T78" fmla="*/ 17 w 380"/>
              <a:gd name="T79" fmla="*/ 127 h 324"/>
              <a:gd name="T80" fmla="*/ 14 w 380"/>
              <a:gd name="T81" fmla="*/ 116 h 324"/>
              <a:gd name="T82" fmla="*/ 17 w 380"/>
              <a:gd name="T83" fmla="*/ 103 h 324"/>
              <a:gd name="T84" fmla="*/ 25 w 380"/>
              <a:gd name="T85" fmla="*/ 95 h 324"/>
              <a:gd name="T86" fmla="*/ 188 w 380"/>
              <a:gd name="T87" fmla="*/ 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0" h="324">
                <a:moveTo>
                  <a:pt x="193" y="0"/>
                </a:moveTo>
                <a:lnTo>
                  <a:pt x="199" y="0"/>
                </a:lnTo>
                <a:lnTo>
                  <a:pt x="204" y="3"/>
                </a:lnTo>
                <a:lnTo>
                  <a:pt x="367" y="84"/>
                </a:lnTo>
                <a:lnTo>
                  <a:pt x="374" y="87"/>
                </a:lnTo>
                <a:lnTo>
                  <a:pt x="377" y="92"/>
                </a:lnTo>
                <a:lnTo>
                  <a:pt x="380" y="98"/>
                </a:lnTo>
                <a:lnTo>
                  <a:pt x="380" y="105"/>
                </a:lnTo>
                <a:lnTo>
                  <a:pt x="380" y="111"/>
                </a:lnTo>
                <a:lnTo>
                  <a:pt x="378" y="116"/>
                </a:lnTo>
                <a:lnTo>
                  <a:pt x="374" y="121"/>
                </a:lnTo>
                <a:lnTo>
                  <a:pt x="369" y="125"/>
                </a:lnTo>
                <a:lnTo>
                  <a:pt x="212" y="217"/>
                </a:lnTo>
                <a:lnTo>
                  <a:pt x="206" y="219"/>
                </a:lnTo>
                <a:lnTo>
                  <a:pt x="201" y="221"/>
                </a:lnTo>
                <a:lnTo>
                  <a:pt x="195" y="219"/>
                </a:lnTo>
                <a:lnTo>
                  <a:pt x="190" y="217"/>
                </a:lnTo>
                <a:lnTo>
                  <a:pt x="55" y="149"/>
                </a:lnTo>
                <a:lnTo>
                  <a:pt x="168" y="111"/>
                </a:lnTo>
                <a:lnTo>
                  <a:pt x="182" y="116"/>
                </a:lnTo>
                <a:lnTo>
                  <a:pt x="198" y="117"/>
                </a:lnTo>
                <a:lnTo>
                  <a:pt x="210" y="117"/>
                </a:lnTo>
                <a:lnTo>
                  <a:pt x="220" y="114"/>
                </a:lnTo>
                <a:lnTo>
                  <a:pt x="228" y="108"/>
                </a:lnTo>
                <a:lnTo>
                  <a:pt x="229" y="101"/>
                </a:lnTo>
                <a:lnTo>
                  <a:pt x="229" y="95"/>
                </a:lnTo>
                <a:lnTo>
                  <a:pt x="226" y="90"/>
                </a:lnTo>
                <a:lnTo>
                  <a:pt x="223" y="86"/>
                </a:lnTo>
                <a:lnTo>
                  <a:pt x="225" y="90"/>
                </a:lnTo>
                <a:lnTo>
                  <a:pt x="220" y="98"/>
                </a:lnTo>
                <a:lnTo>
                  <a:pt x="210" y="103"/>
                </a:lnTo>
                <a:lnTo>
                  <a:pt x="198" y="105"/>
                </a:lnTo>
                <a:lnTo>
                  <a:pt x="185" y="103"/>
                </a:lnTo>
                <a:lnTo>
                  <a:pt x="177" y="100"/>
                </a:lnTo>
                <a:lnTo>
                  <a:pt x="172" y="94"/>
                </a:lnTo>
                <a:lnTo>
                  <a:pt x="171" y="89"/>
                </a:lnTo>
                <a:lnTo>
                  <a:pt x="171" y="87"/>
                </a:lnTo>
                <a:lnTo>
                  <a:pt x="171" y="87"/>
                </a:lnTo>
                <a:lnTo>
                  <a:pt x="169" y="89"/>
                </a:lnTo>
                <a:lnTo>
                  <a:pt x="168" y="90"/>
                </a:lnTo>
                <a:lnTo>
                  <a:pt x="166" y="94"/>
                </a:lnTo>
                <a:lnTo>
                  <a:pt x="164" y="97"/>
                </a:lnTo>
                <a:lnTo>
                  <a:pt x="41" y="140"/>
                </a:lnTo>
                <a:lnTo>
                  <a:pt x="41" y="219"/>
                </a:lnTo>
                <a:lnTo>
                  <a:pt x="46" y="222"/>
                </a:lnTo>
                <a:lnTo>
                  <a:pt x="50" y="227"/>
                </a:lnTo>
                <a:lnTo>
                  <a:pt x="53" y="233"/>
                </a:lnTo>
                <a:lnTo>
                  <a:pt x="53" y="240"/>
                </a:lnTo>
                <a:lnTo>
                  <a:pt x="53" y="244"/>
                </a:lnTo>
                <a:lnTo>
                  <a:pt x="52" y="249"/>
                </a:lnTo>
                <a:lnTo>
                  <a:pt x="47" y="254"/>
                </a:lnTo>
                <a:lnTo>
                  <a:pt x="50" y="265"/>
                </a:lnTo>
                <a:lnTo>
                  <a:pt x="52" y="279"/>
                </a:lnTo>
                <a:lnTo>
                  <a:pt x="52" y="297"/>
                </a:lnTo>
                <a:lnTo>
                  <a:pt x="46" y="311"/>
                </a:lnTo>
                <a:lnTo>
                  <a:pt x="42" y="317"/>
                </a:lnTo>
                <a:lnTo>
                  <a:pt x="36" y="320"/>
                </a:lnTo>
                <a:lnTo>
                  <a:pt x="31" y="324"/>
                </a:lnTo>
                <a:lnTo>
                  <a:pt x="25" y="324"/>
                </a:lnTo>
                <a:lnTo>
                  <a:pt x="19" y="322"/>
                </a:lnTo>
                <a:lnTo>
                  <a:pt x="12" y="319"/>
                </a:lnTo>
                <a:lnTo>
                  <a:pt x="9" y="317"/>
                </a:lnTo>
                <a:lnTo>
                  <a:pt x="4" y="313"/>
                </a:lnTo>
                <a:lnTo>
                  <a:pt x="1" y="306"/>
                </a:lnTo>
                <a:lnTo>
                  <a:pt x="0" y="300"/>
                </a:lnTo>
                <a:lnTo>
                  <a:pt x="0" y="293"/>
                </a:lnTo>
                <a:lnTo>
                  <a:pt x="3" y="287"/>
                </a:lnTo>
                <a:lnTo>
                  <a:pt x="7" y="281"/>
                </a:lnTo>
                <a:lnTo>
                  <a:pt x="15" y="271"/>
                </a:lnTo>
                <a:lnTo>
                  <a:pt x="20" y="255"/>
                </a:lnTo>
                <a:lnTo>
                  <a:pt x="15" y="251"/>
                </a:lnTo>
                <a:lnTo>
                  <a:pt x="14" y="246"/>
                </a:lnTo>
                <a:lnTo>
                  <a:pt x="12" y="240"/>
                </a:lnTo>
                <a:lnTo>
                  <a:pt x="14" y="232"/>
                </a:lnTo>
                <a:lnTo>
                  <a:pt x="15" y="227"/>
                </a:lnTo>
                <a:lnTo>
                  <a:pt x="20" y="222"/>
                </a:lnTo>
                <a:lnTo>
                  <a:pt x="27" y="219"/>
                </a:lnTo>
                <a:lnTo>
                  <a:pt x="27" y="136"/>
                </a:lnTo>
                <a:lnTo>
                  <a:pt x="22" y="132"/>
                </a:lnTo>
                <a:lnTo>
                  <a:pt x="17" y="127"/>
                </a:lnTo>
                <a:lnTo>
                  <a:pt x="15" y="122"/>
                </a:lnTo>
                <a:lnTo>
                  <a:pt x="14" y="116"/>
                </a:lnTo>
                <a:lnTo>
                  <a:pt x="14" y="109"/>
                </a:lnTo>
                <a:lnTo>
                  <a:pt x="17" y="103"/>
                </a:lnTo>
                <a:lnTo>
                  <a:pt x="20" y="98"/>
                </a:lnTo>
                <a:lnTo>
                  <a:pt x="25" y="95"/>
                </a:lnTo>
                <a:lnTo>
                  <a:pt x="182" y="3"/>
                </a:lnTo>
                <a:lnTo>
                  <a:pt x="188" y="2"/>
                </a:lnTo>
                <a:lnTo>
                  <a:pt x="19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nvGrpSpPr>
          <p:cNvPr id="58" name="Group 57">
            <a:extLst>
              <a:ext uri="{FF2B5EF4-FFF2-40B4-BE49-F238E27FC236}">
                <a16:creationId xmlns:a16="http://schemas.microsoft.com/office/drawing/2014/main" id="{DB754F30-80D2-4C68-BC74-BAA1EB5C4487}"/>
              </a:ext>
            </a:extLst>
          </p:cNvPr>
          <p:cNvGrpSpPr/>
          <p:nvPr/>
        </p:nvGrpSpPr>
        <p:grpSpPr>
          <a:xfrm>
            <a:off x="7343328" y="3520440"/>
            <a:ext cx="548640" cy="548640"/>
            <a:chOff x="6878637" y="3923771"/>
            <a:chExt cx="603250" cy="566738"/>
          </a:xfrm>
          <a:solidFill>
            <a:schemeClr val="bg1"/>
          </a:solidFill>
        </p:grpSpPr>
        <p:sp>
          <p:nvSpPr>
            <p:cNvPr id="59" name="Freeform 118">
              <a:extLst>
                <a:ext uri="{FF2B5EF4-FFF2-40B4-BE49-F238E27FC236}">
                  <a16:creationId xmlns:a16="http://schemas.microsoft.com/office/drawing/2014/main" id="{D5B1B98A-8B07-4DEE-AA38-00C3D0AEC43F}"/>
                </a:ext>
              </a:extLst>
            </p:cNvPr>
            <p:cNvSpPr>
              <a:spLocks/>
            </p:cNvSpPr>
            <p:nvPr/>
          </p:nvSpPr>
          <p:spPr bwMode="auto">
            <a:xfrm>
              <a:off x="6896100" y="4392084"/>
              <a:ext cx="571500" cy="98425"/>
            </a:xfrm>
            <a:custGeom>
              <a:avLst/>
              <a:gdLst>
                <a:gd name="T0" fmla="*/ 42 w 360"/>
                <a:gd name="T1" fmla="*/ 0 h 62"/>
                <a:gd name="T2" fmla="*/ 318 w 360"/>
                <a:gd name="T3" fmla="*/ 0 h 62"/>
                <a:gd name="T4" fmla="*/ 318 w 360"/>
                <a:gd name="T5" fmla="*/ 21 h 62"/>
                <a:gd name="T6" fmla="*/ 342 w 360"/>
                <a:gd name="T7" fmla="*/ 21 h 62"/>
                <a:gd name="T8" fmla="*/ 342 w 360"/>
                <a:gd name="T9" fmla="*/ 41 h 62"/>
                <a:gd name="T10" fmla="*/ 360 w 360"/>
                <a:gd name="T11" fmla="*/ 41 h 62"/>
                <a:gd name="T12" fmla="*/ 360 w 360"/>
                <a:gd name="T13" fmla="*/ 62 h 62"/>
                <a:gd name="T14" fmla="*/ 0 w 360"/>
                <a:gd name="T15" fmla="*/ 62 h 62"/>
                <a:gd name="T16" fmla="*/ 0 w 360"/>
                <a:gd name="T17" fmla="*/ 41 h 62"/>
                <a:gd name="T18" fmla="*/ 17 w 360"/>
                <a:gd name="T19" fmla="*/ 41 h 62"/>
                <a:gd name="T20" fmla="*/ 17 w 360"/>
                <a:gd name="T21" fmla="*/ 21 h 62"/>
                <a:gd name="T22" fmla="*/ 42 w 360"/>
                <a:gd name="T23" fmla="*/ 21 h 62"/>
                <a:gd name="T24" fmla="*/ 42 w 360"/>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62">
                  <a:moveTo>
                    <a:pt x="42" y="0"/>
                  </a:moveTo>
                  <a:lnTo>
                    <a:pt x="318" y="0"/>
                  </a:lnTo>
                  <a:lnTo>
                    <a:pt x="318" y="21"/>
                  </a:lnTo>
                  <a:lnTo>
                    <a:pt x="342" y="21"/>
                  </a:lnTo>
                  <a:lnTo>
                    <a:pt x="342" y="41"/>
                  </a:lnTo>
                  <a:lnTo>
                    <a:pt x="360" y="41"/>
                  </a:lnTo>
                  <a:lnTo>
                    <a:pt x="360" y="62"/>
                  </a:lnTo>
                  <a:lnTo>
                    <a:pt x="0" y="62"/>
                  </a:lnTo>
                  <a:lnTo>
                    <a:pt x="0" y="41"/>
                  </a:lnTo>
                  <a:lnTo>
                    <a:pt x="17" y="41"/>
                  </a:lnTo>
                  <a:lnTo>
                    <a:pt x="17" y="21"/>
                  </a:lnTo>
                  <a:lnTo>
                    <a:pt x="42" y="21"/>
                  </a:lnTo>
                  <a:lnTo>
                    <a:pt x="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0" name="Freeform 119">
              <a:extLst>
                <a:ext uri="{FF2B5EF4-FFF2-40B4-BE49-F238E27FC236}">
                  <a16:creationId xmlns:a16="http://schemas.microsoft.com/office/drawing/2014/main" id="{EEB9EE64-B7C7-4C8B-A77F-3598C35E8F3D}"/>
                </a:ext>
              </a:extLst>
            </p:cNvPr>
            <p:cNvSpPr>
              <a:spLocks/>
            </p:cNvSpPr>
            <p:nvPr/>
          </p:nvSpPr>
          <p:spPr bwMode="auto">
            <a:xfrm>
              <a:off x="6943725" y="4152371"/>
              <a:ext cx="133350" cy="214313"/>
            </a:xfrm>
            <a:custGeom>
              <a:avLst/>
              <a:gdLst>
                <a:gd name="T0" fmla="*/ 16 w 84"/>
                <a:gd name="T1" fmla="*/ 0 h 135"/>
                <a:gd name="T2" fmla="*/ 68 w 84"/>
                <a:gd name="T3" fmla="*/ 0 h 135"/>
                <a:gd name="T4" fmla="*/ 74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2 w 84"/>
                <a:gd name="T19" fmla="*/ 135 h 135"/>
                <a:gd name="T20" fmla="*/ 12 w 84"/>
                <a:gd name="T21" fmla="*/ 30 h 135"/>
                <a:gd name="T22" fmla="*/ 0 w 84"/>
                <a:gd name="T23" fmla="*/ 30 h 135"/>
                <a:gd name="T24" fmla="*/ 0 w 84"/>
                <a:gd name="T25" fmla="*/ 16 h 135"/>
                <a:gd name="T26" fmla="*/ 1 w 84"/>
                <a:gd name="T27" fmla="*/ 10 h 135"/>
                <a:gd name="T28" fmla="*/ 5 w 84"/>
                <a:gd name="T29" fmla="*/ 5 h 135"/>
                <a:gd name="T30" fmla="*/ 9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4" y="2"/>
                  </a:lnTo>
                  <a:lnTo>
                    <a:pt x="79" y="5"/>
                  </a:lnTo>
                  <a:lnTo>
                    <a:pt x="82" y="10"/>
                  </a:lnTo>
                  <a:lnTo>
                    <a:pt x="84" y="16"/>
                  </a:lnTo>
                  <a:lnTo>
                    <a:pt x="84" y="30"/>
                  </a:lnTo>
                  <a:lnTo>
                    <a:pt x="71" y="30"/>
                  </a:lnTo>
                  <a:lnTo>
                    <a:pt x="71" y="135"/>
                  </a:lnTo>
                  <a:lnTo>
                    <a:pt x="12" y="135"/>
                  </a:lnTo>
                  <a:lnTo>
                    <a:pt x="12" y="30"/>
                  </a:lnTo>
                  <a:lnTo>
                    <a:pt x="0" y="30"/>
                  </a:lnTo>
                  <a:lnTo>
                    <a:pt x="0" y="16"/>
                  </a:lnTo>
                  <a:lnTo>
                    <a:pt x="1" y="10"/>
                  </a:lnTo>
                  <a:lnTo>
                    <a:pt x="5" y="5"/>
                  </a:lnTo>
                  <a:lnTo>
                    <a:pt x="9"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1" name="Freeform 120">
              <a:extLst>
                <a:ext uri="{FF2B5EF4-FFF2-40B4-BE49-F238E27FC236}">
                  <a16:creationId xmlns:a16="http://schemas.microsoft.com/office/drawing/2014/main" id="{B0307A22-BAA7-45C8-9A21-BE75E75FE10E}"/>
                </a:ext>
              </a:extLst>
            </p:cNvPr>
            <p:cNvSpPr>
              <a:spLocks/>
            </p:cNvSpPr>
            <p:nvPr/>
          </p:nvSpPr>
          <p:spPr bwMode="auto">
            <a:xfrm>
              <a:off x="7288212" y="4152371"/>
              <a:ext cx="133350" cy="214313"/>
            </a:xfrm>
            <a:custGeom>
              <a:avLst/>
              <a:gdLst>
                <a:gd name="T0" fmla="*/ 16 w 84"/>
                <a:gd name="T1" fmla="*/ 0 h 135"/>
                <a:gd name="T2" fmla="*/ 68 w 84"/>
                <a:gd name="T3" fmla="*/ 0 h 135"/>
                <a:gd name="T4" fmla="*/ 75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3 w 84"/>
                <a:gd name="T19" fmla="*/ 135 h 135"/>
                <a:gd name="T20" fmla="*/ 13 w 84"/>
                <a:gd name="T21" fmla="*/ 30 h 135"/>
                <a:gd name="T22" fmla="*/ 0 w 84"/>
                <a:gd name="T23" fmla="*/ 30 h 135"/>
                <a:gd name="T24" fmla="*/ 0 w 84"/>
                <a:gd name="T25" fmla="*/ 16 h 135"/>
                <a:gd name="T26" fmla="*/ 2 w 84"/>
                <a:gd name="T27" fmla="*/ 10 h 135"/>
                <a:gd name="T28" fmla="*/ 5 w 84"/>
                <a:gd name="T29" fmla="*/ 5 h 135"/>
                <a:gd name="T30" fmla="*/ 10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5" y="2"/>
                  </a:lnTo>
                  <a:lnTo>
                    <a:pt x="79" y="5"/>
                  </a:lnTo>
                  <a:lnTo>
                    <a:pt x="82" y="10"/>
                  </a:lnTo>
                  <a:lnTo>
                    <a:pt x="84" y="16"/>
                  </a:lnTo>
                  <a:lnTo>
                    <a:pt x="84" y="30"/>
                  </a:lnTo>
                  <a:lnTo>
                    <a:pt x="71" y="30"/>
                  </a:lnTo>
                  <a:lnTo>
                    <a:pt x="71" y="135"/>
                  </a:lnTo>
                  <a:lnTo>
                    <a:pt x="13" y="135"/>
                  </a:lnTo>
                  <a:lnTo>
                    <a:pt x="13" y="30"/>
                  </a:lnTo>
                  <a:lnTo>
                    <a:pt x="0" y="30"/>
                  </a:lnTo>
                  <a:lnTo>
                    <a:pt x="0" y="16"/>
                  </a:lnTo>
                  <a:lnTo>
                    <a:pt x="2" y="10"/>
                  </a:lnTo>
                  <a:lnTo>
                    <a:pt x="5" y="5"/>
                  </a:lnTo>
                  <a:lnTo>
                    <a:pt x="10"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2" name="Freeform 121">
              <a:extLst>
                <a:ext uri="{FF2B5EF4-FFF2-40B4-BE49-F238E27FC236}">
                  <a16:creationId xmlns:a16="http://schemas.microsoft.com/office/drawing/2014/main" id="{B4C74D69-D197-41D3-B179-9287F31DF578}"/>
                </a:ext>
              </a:extLst>
            </p:cNvPr>
            <p:cNvSpPr>
              <a:spLocks/>
            </p:cNvSpPr>
            <p:nvPr/>
          </p:nvSpPr>
          <p:spPr bwMode="auto">
            <a:xfrm>
              <a:off x="7116762" y="4152371"/>
              <a:ext cx="115045" cy="214313"/>
            </a:xfrm>
            <a:custGeom>
              <a:avLst/>
              <a:gdLst>
                <a:gd name="T0" fmla="*/ 14 w 83"/>
                <a:gd name="T1" fmla="*/ 0 h 135"/>
                <a:gd name="T2" fmla="*/ 68 w 83"/>
                <a:gd name="T3" fmla="*/ 0 h 135"/>
                <a:gd name="T4" fmla="*/ 73 w 83"/>
                <a:gd name="T5" fmla="*/ 2 h 135"/>
                <a:gd name="T6" fmla="*/ 78 w 83"/>
                <a:gd name="T7" fmla="*/ 5 h 135"/>
                <a:gd name="T8" fmla="*/ 81 w 83"/>
                <a:gd name="T9" fmla="*/ 10 h 135"/>
                <a:gd name="T10" fmla="*/ 83 w 83"/>
                <a:gd name="T11" fmla="*/ 16 h 135"/>
                <a:gd name="T12" fmla="*/ 83 w 83"/>
                <a:gd name="T13" fmla="*/ 30 h 135"/>
                <a:gd name="T14" fmla="*/ 70 w 83"/>
                <a:gd name="T15" fmla="*/ 30 h 135"/>
                <a:gd name="T16" fmla="*/ 70 w 83"/>
                <a:gd name="T17" fmla="*/ 135 h 135"/>
                <a:gd name="T18" fmla="*/ 11 w 83"/>
                <a:gd name="T19" fmla="*/ 135 h 135"/>
                <a:gd name="T20" fmla="*/ 11 w 83"/>
                <a:gd name="T21" fmla="*/ 30 h 135"/>
                <a:gd name="T22" fmla="*/ 0 w 83"/>
                <a:gd name="T23" fmla="*/ 30 h 135"/>
                <a:gd name="T24" fmla="*/ 0 w 83"/>
                <a:gd name="T25" fmla="*/ 16 h 135"/>
                <a:gd name="T26" fmla="*/ 0 w 83"/>
                <a:gd name="T27" fmla="*/ 11 h 135"/>
                <a:gd name="T28" fmla="*/ 2 w 83"/>
                <a:gd name="T29" fmla="*/ 7 h 135"/>
                <a:gd name="T30" fmla="*/ 5 w 83"/>
                <a:gd name="T31" fmla="*/ 3 h 135"/>
                <a:gd name="T32" fmla="*/ 10 w 83"/>
                <a:gd name="T33" fmla="*/ 2 h 135"/>
                <a:gd name="T34" fmla="*/ 14 w 83"/>
                <a:gd name="T3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35">
                  <a:moveTo>
                    <a:pt x="14" y="0"/>
                  </a:moveTo>
                  <a:lnTo>
                    <a:pt x="68" y="0"/>
                  </a:lnTo>
                  <a:lnTo>
                    <a:pt x="73" y="2"/>
                  </a:lnTo>
                  <a:lnTo>
                    <a:pt x="78" y="5"/>
                  </a:lnTo>
                  <a:lnTo>
                    <a:pt x="81" y="10"/>
                  </a:lnTo>
                  <a:lnTo>
                    <a:pt x="83" y="16"/>
                  </a:lnTo>
                  <a:lnTo>
                    <a:pt x="83" y="30"/>
                  </a:lnTo>
                  <a:lnTo>
                    <a:pt x="70" y="30"/>
                  </a:lnTo>
                  <a:lnTo>
                    <a:pt x="70" y="135"/>
                  </a:lnTo>
                  <a:lnTo>
                    <a:pt x="11" y="135"/>
                  </a:lnTo>
                  <a:lnTo>
                    <a:pt x="11" y="30"/>
                  </a:lnTo>
                  <a:lnTo>
                    <a:pt x="0" y="30"/>
                  </a:lnTo>
                  <a:lnTo>
                    <a:pt x="0" y="16"/>
                  </a:lnTo>
                  <a:lnTo>
                    <a:pt x="0" y="11"/>
                  </a:lnTo>
                  <a:lnTo>
                    <a:pt x="2" y="7"/>
                  </a:lnTo>
                  <a:lnTo>
                    <a:pt x="5" y="3"/>
                  </a:lnTo>
                  <a:lnTo>
                    <a:pt x="10" y="2"/>
                  </a:lnTo>
                  <a:lnTo>
                    <a:pt x="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3" name="Freeform 122">
              <a:extLst>
                <a:ext uri="{FF2B5EF4-FFF2-40B4-BE49-F238E27FC236}">
                  <a16:creationId xmlns:a16="http://schemas.microsoft.com/office/drawing/2014/main" id="{31DD9CAD-08A3-4486-88CC-6662DAAAE897}"/>
                </a:ext>
              </a:extLst>
            </p:cNvPr>
            <p:cNvSpPr>
              <a:spLocks noEditPoints="1"/>
            </p:cNvSpPr>
            <p:nvPr/>
          </p:nvSpPr>
          <p:spPr bwMode="auto">
            <a:xfrm>
              <a:off x="6878637" y="3923771"/>
              <a:ext cx="603250" cy="206375"/>
            </a:xfrm>
            <a:custGeom>
              <a:avLst/>
              <a:gdLst>
                <a:gd name="T0" fmla="*/ 190 w 380"/>
                <a:gd name="T1" fmla="*/ 49 h 130"/>
                <a:gd name="T2" fmla="*/ 176 w 380"/>
                <a:gd name="T3" fmla="*/ 52 h 130"/>
                <a:gd name="T4" fmla="*/ 128 w 380"/>
                <a:gd name="T5" fmla="*/ 79 h 130"/>
                <a:gd name="T6" fmla="*/ 126 w 380"/>
                <a:gd name="T7" fmla="*/ 81 h 130"/>
                <a:gd name="T8" fmla="*/ 126 w 380"/>
                <a:gd name="T9" fmla="*/ 84 h 130"/>
                <a:gd name="T10" fmla="*/ 126 w 380"/>
                <a:gd name="T11" fmla="*/ 86 h 130"/>
                <a:gd name="T12" fmla="*/ 130 w 380"/>
                <a:gd name="T13" fmla="*/ 86 h 130"/>
                <a:gd name="T14" fmla="*/ 250 w 380"/>
                <a:gd name="T15" fmla="*/ 86 h 130"/>
                <a:gd name="T16" fmla="*/ 252 w 380"/>
                <a:gd name="T17" fmla="*/ 86 h 130"/>
                <a:gd name="T18" fmla="*/ 253 w 380"/>
                <a:gd name="T19" fmla="*/ 84 h 130"/>
                <a:gd name="T20" fmla="*/ 253 w 380"/>
                <a:gd name="T21" fmla="*/ 81 h 130"/>
                <a:gd name="T22" fmla="*/ 252 w 380"/>
                <a:gd name="T23" fmla="*/ 79 h 130"/>
                <a:gd name="T24" fmla="*/ 204 w 380"/>
                <a:gd name="T25" fmla="*/ 52 h 130"/>
                <a:gd name="T26" fmla="*/ 190 w 380"/>
                <a:gd name="T27" fmla="*/ 49 h 130"/>
                <a:gd name="T28" fmla="*/ 190 w 380"/>
                <a:gd name="T29" fmla="*/ 0 h 130"/>
                <a:gd name="T30" fmla="*/ 204 w 380"/>
                <a:gd name="T31" fmla="*/ 3 h 130"/>
                <a:gd name="T32" fmla="*/ 364 w 380"/>
                <a:gd name="T33" fmla="*/ 92 h 130"/>
                <a:gd name="T34" fmla="*/ 372 w 380"/>
                <a:gd name="T35" fmla="*/ 98 h 130"/>
                <a:gd name="T36" fmla="*/ 378 w 380"/>
                <a:gd name="T37" fmla="*/ 108 h 130"/>
                <a:gd name="T38" fmla="*/ 380 w 380"/>
                <a:gd name="T39" fmla="*/ 120 h 130"/>
                <a:gd name="T40" fmla="*/ 380 w 380"/>
                <a:gd name="T41" fmla="*/ 130 h 130"/>
                <a:gd name="T42" fmla="*/ 0 w 380"/>
                <a:gd name="T43" fmla="*/ 130 h 130"/>
                <a:gd name="T44" fmla="*/ 0 w 380"/>
                <a:gd name="T45" fmla="*/ 120 h 130"/>
                <a:gd name="T46" fmla="*/ 1 w 380"/>
                <a:gd name="T47" fmla="*/ 108 h 130"/>
                <a:gd name="T48" fmla="*/ 7 w 380"/>
                <a:gd name="T49" fmla="*/ 98 h 130"/>
                <a:gd name="T50" fmla="*/ 15 w 380"/>
                <a:gd name="T51" fmla="*/ 92 h 130"/>
                <a:gd name="T52" fmla="*/ 176 w 380"/>
                <a:gd name="T53" fmla="*/ 3 h 130"/>
                <a:gd name="T54" fmla="*/ 190 w 380"/>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130">
                  <a:moveTo>
                    <a:pt x="190" y="49"/>
                  </a:moveTo>
                  <a:lnTo>
                    <a:pt x="176" y="52"/>
                  </a:lnTo>
                  <a:lnTo>
                    <a:pt x="128" y="79"/>
                  </a:lnTo>
                  <a:lnTo>
                    <a:pt x="126" y="81"/>
                  </a:lnTo>
                  <a:lnTo>
                    <a:pt x="126" y="84"/>
                  </a:lnTo>
                  <a:lnTo>
                    <a:pt x="126" y="86"/>
                  </a:lnTo>
                  <a:lnTo>
                    <a:pt x="130" y="86"/>
                  </a:lnTo>
                  <a:lnTo>
                    <a:pt x="250" y="86"/>
                  </a:lnTo>
                  <a:lnTo>
                    <a:pt x="252" y="86"/>
                  </a:lnTo>
                  <a:lnTo>
                    <a:pt x="253" y="84"/>
                  </a:lnTo>
                  <a:lnTo>
                    <a:pt x="253" y="81"/>
                  </a:lnTo>
                  <a:lnTo>
                    <a:pt x="252" y="79"/>
                  </a:lnTo>
                  <a:lnTo>
                    <a:pt x="204" y="52"/>
                  </a:lnTo>
                  <a:lnTo>
                    <a:pt x="190" y="49"/>
                  </a:lnTo>
                  <a:close/>
                  <a:moveTo>
                    <a:pt x="190" y="0"/>
                  </a:moveTo>
                  <a:lnTo>
                    <a:pt x="204" y="3"/>
                  </a:lnTo>
                  <a:lnTo>
                    <a:pt x="364" y="92"/>
                  </a:lnTo>
                  <a:lnTo>
                    <a:pt x="372" y="98"/>
                  </a:lnTo>
                  <a:lnTo>
                    <a:pt x="378" y="108"/>
                  </a:lnTo>
                  <a:lnTo>
                    <a:pt x="380" y="120"/>
                  </a:lnTo>
                  <a:lnTo>
                    <a:pt x="380" y="130"/>
                  </a:lnTo>
                  <a:lnTo>
                    <a:pt x="0" y="130"/>
                  </a:lnTo>
                  <a:lnTo>
                    <a:pt x="0" y="120"/>
                  </a:lnTo>
                  <a:lnTo>
                    <a:pt x="1" y="108"/>
                  </a:lnTo>
                  <a:lnTo>
                    <a:pt x="7" y="98"/>
                  </a:lnTo>
                  <a:lnTo>
                    <a:pt x="15" y="92"/>
                  </a:lnTo>
                  <a:lnTo>
                    <a:pt x="176" y="3"/>
                  </a:lnTo>
                  <a:lnTo>
                    <a:pt x="1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grpSp>
        <p:nvGrpSpPr>
          <p:cNvPr id="65" name="Group 64">
            <a:extLst>
              <a:ext uri="{FF2B5EF4-FFF2-40B4-BE49-F238E27FC236}">
                <a16:creationId xmlns:a16="http://schemas.microsoft.com/office/drawing/2014/main" id="{0084B137-BCD9-4F67-B70D-1AC53D888585}"/>
              </a:ext>
            </a:extLst>
          </p:cNvPr>
          <p:cNvGrpSpPr/>
          <p:nvPr/>
        </p:nvGrpSpPr>
        <p:grpSpPr>
          <a:xfrm>
            <a:off x="10456187" y="3525232"/>
            <a:ext cx="548640" cy="584775"/>
            <a:chOff x="473760" y="4816219"/>
            <a:chExt cx="1188720" cy="1410605"/>
          </a:xfrm>
        </p:grpSpPr>
        <p:sp>
          <p:nvSpPr>
            <p:cNvPr id="66" name="TextBox 65">
              <a:extLst>
                <a:ext uri="{FF2B5EF4-FFF2-40B4-BE49-F238E27FC236}">
                  <a16:creationId xmlns:a16="http://schemas.microsoft.com/office/drawing/2014/main" id="{F42598C1-3B16-486B-B56C-9C80AB68E931}"/>
                </a:ext>
              </a:extLst>
            </p:cNvPr>
            <p:cNvSpPr txBox="1"/>
            <p:nvPr/>
          </p:nvSpPr>
          <p:spPr>
            <a:xfrm>
              <a:off x="587828" y="4816219"/>
              <a:ext cx="994894" cy="1410605"/>
            </a:xfrm>
            <a:prstGeom prst="rect">
              <a:avLst/>
            </a:prstGeom>
            <a:noFill/>
            <a:ln>
              <a:noFill/>
            </a:ln>
          </p:spPr>
          <p:txBody>
            <a:bodyPr wrap="square" rtlCol="0" anchor="ctr">
              <a:spAutoFit/>
            </a:bodyPr>
            <a:lstStyle/>
            <a:p>
              <a:pPr algn="ctr"/>
              <a:r>
                <a:rPr lang="en-US" sz="3200" dirty="0">
                  <a:solidFill>
                    <a:schemeClr val="bg1"/>
                  </a:solidFill>
                  <a:latin typeface="Franklin Gothic Heavy" panose="020B0903020102020204" pitchFamily="34" charset="0"/>
                </a:rPr>
                <a:t>$</a:t>
              </a:r>
            </a:p>
          </p:txBody>
        </p:sp>
        <p:sp>
          <p:nvSpPr>
            <p:cNvPr id="67" name="Oval 66">
              <a:extLst>
                <a:ext uri="{FF2B5EF4-FFF2-40B4-BE49-F238E27FC236}">
                  <a16:creationId xmlns:a16="http://schemas.microsoft.com/office/drawing/2014/main" id="{4A667480-ADBB-481C-9993-4405EC5A7234}"/>
                </a:ext>
              </a:extLst>
            </p:cNvPr>
            <p:cNvSpPr/>
            <p:nvPr/>
          </p:nvSpPr>
          <p:spPr>
            <a:xfrm>
              <a:off x="473760" y="4951993"/>
              <a:ext cx="1188720" cy="118872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A black and white logo&#10;&#10;Description automatically generated with low confidence">
            <a:extLst>
              <a:ext uri="{FF2B5EF4-FFF2-40B4-BE49-F238E27FC236}">
                <a16:creationId xmlns:a16="http://schemas.microsoft.com/office/drawing/2014/main" id="{99280CB1-F185-4C60-90FB-5BE4B5D5B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433" y="3720225"/>
            <a:ext cx="631325" cy="274320"/>
          </a:xfrm>
          <a:prstGeom prst="rect">
            <a:avLst/>
          </a:prstGeom>
        </p:spPr>
      </p:pic>
    </p:spTree>
    <p:extLst>
      <p:ext uri="{BB962C8B-B14F-4D97-AF65-F5344CB8AC3E}">
        <p14:creationId xmlns:p14="http://schemas.microsoft.com/office/powerpoint/2010/main" val="1634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9551" y="-13728"/>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deadlines</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Oregon </a:t>
              </a:r>
              <a:r>
                <a:rPr lang="en-US" sz="4000" dirty="0">
                  <a:latin typeface="Trebuchet MS" panose="020B0603020202020204" pitchFamily="34" charset="0"/>
                </a:rPr>
                <a:t>Promise Grant</a:t>
              </a:r>
              <a:endParaRPr lang="en-US" sz="5000" dirty="0">
                <a:latin typeface="Trebuchet MS" panose="020B0603020202020204" pitchFamily="34" charset="0"/>
              </a:endParaRPr>
            </a:p>
          </p:txBody>
        </p:sp>
      </p:grpSp>
      <p:graphicFrame>
        <p:nvGraphicFramePr>
          <p:cNvPr id="5" name="Table 5">
            <a:extLst>
              <a:ext uri="{FF2B5EF4-FFF2-40B4-BE49-F238E27FC236}">
                <a16:creationId xmlns:a16="http://schemas.microsoft.com/office/drawing/2014/main" id="{02609168-5DAA-4524-8E2A-02353E377641}"/>
              </a:ext>
            </a:extLst>
          </p:cNvPr>
          <p:cNvGraphicFramePr>
            <a:graphicFrameLocks noGrp="1"/>
          </p:cNvGraphicFramePr>
          <p:nvPr/>
        </p:nvGraphicFramePr>
        <p:xfrm>
          <a:off x="1592262" y="1249680"/>
          <a:ext cx="9007475" cy="4358640"/>
        </p:xfrm>
        <a:graphic>
          <a:graphicData uri="http://schemas.openxmlformats.org/drawingml/2006/table">
            <a:tbl>
              <a:tblPr firstRow="1" bandRow="1">
                <a:tableStyleId>{5C22544A-7EE6-4342-B048-85BDC9FD1C3A}</a:tableStyleId>
              </a:tblPr>
              <a:tblGrid>
                <a:gridCol w="2054830">
                  <a:extLst>
                    <a:ext uri="{9D8B030D-6E8A-4147-A177-3AD203B41FA5}">
                      <a16:colId xmlns:a16="http://schemas.microsoft.com/office/drawing/2014/main" val="3101773270"/>
                    </a:ext>
                  </a:extLst>
                </a:gridCol>
                <a:gridCol w="2448907">
                  <a:extLst>
                    <a:ext uri="{9D8B030D-6E8A-4147-A177-3AD203B41FA5}">
                      <a16:colId xmlns:a16="http://schemas.microsoft.com/office/drawing/2014/main" val="51331726"/>
                    </a:ext>
                  </a:extLst>
                </a:gridCol>
                <a:gridCol w="2251869">
                  <a:extLst>
                    <a:ext uri="{9D8B030D-6E8A-4147-A177-3AD203B41FA5}">
                      <a16:colId xmlns:a16="http://schemas.microsoft.com/office/drawing/2014/main" val="3836387501"/>
                    </a:ext>
                  </a:extLst>
                </a:gridCol>
                <a:gridCol w="2251869">
                  <a:extLst>
                    <a:ext uri="{9D8B030D-6E8A-4147-A177-3AD203B41FA5}">
                      <a16:colId xmlns:a16="http://schemas.microsoft.com/office/drawing/2014/main" val="1736411955"/>
                    </a:ext>
                  </a:extLst>
                </a:gridCol>
              </a:tblGrid>
              <a:tr h="370840">
                <a:tc>
                  <a:txBody>
                    <a:bodyPr/>
                    <a:lstStyle/>
                    <a:p>
                      <a:pPr algn="ctr"/>
                      <a:r>
                        <a:rPr lang="en-US" sz="2400" dirty="0">
                          <a:solidFill>
                            <a:schemeClr val="bg1"/>
                          </a:solidFill>
                        </a:rPr>
                        <a:t>I am graduating from:</a:t>
                      </a:r>
                    </a:p>
                  </a:txBody>
                  <a:tcPr>
                    <a:solidFill>
                      <a:srgbClr val="1A476E"/>
                    </a:solidFill>
                  </a:tcPr>
                </a:tc>
                <a:tc>
                  <a:txBody>
                    <a:bodyPr/>
                    <a:lstStyle/>
                    <a:p>
                      <a:pPr algn="ctr"/>
                      <a:r>
                        <a:rPr lang="en-US" sz="2400" dirty="0">
                          <a:solidFill>
                            <a:schemeClr val="bg1"/>
                          </a:solidFill>
                        </a:rPr>
                        <a:t>I am graduating during this time: </a:t>
                      </a:r>
                    </a:p>
                  </a:txBody>
                  <a:tcPr>
                    <a:solidFill>
                      <a:srgbClr val="1A476E"/>
                    </a:solidFill>
                  </a:tcPr>
                </a:tc>
                <a:tc>
                  <a:txBody>
                    <a:bodyPr/>
                    <a:lstStyle/>
                    <a:p>
                      <a:pPr algn="ctr"/>
                      <a:r>
                        <a:rPr lang="en-US" sz="2400" dirty="0">
                          <a:solidFill>
                            <a:schemeClr val="bg1"/>
                          </a:solidFill>
                        </a:rPr>
                        <a:t>Deadline to complete both: </a:t>
                      </a:r>
                    </a:p>
                    <a:p>
                      <a:r>
                        <a:rPr lang="en-US" dirty="0">
                          <a:solidFill>
                            <a:schemeClr val="bg1"/>
                          </a:solidFill>
                        </a:rPr>
                        <a:t>Oregon Promise App and FAFSA/ORSAA</a:t>
                      </a:r>
                    </a:p>
                  </a:txBody>
                  <a:tcPr>
                    <a:solidFill>
                      <a:srgbClr val="1A476E"/>
                    </a:solidFill>
                  </a:tcPr>
                </a:tc>
                <a:tc>
                  <a:txBody>
                    <a:bodyPr/>
                    <a:lstStyle/>
                    <a:p>
                      <a:pPr algn="ctr"/>
                      <a:r>
                        <a:rPr lang="en-US" sz="2400" dirty="0">
                          <a:solidFill>
                            <a:schemeClr val="bg1"/>
                          </a:solidFill>
                        </a:rPr>
                        <a:t>You must start community college by this term:</a:t>
                      </a:r>
                    </a:p>
                  </a:txBody>
                  <a:tcPr>
                    <a:solidFill>
                      <a:srgbClr val="1A476E"/>
                    </a:solidFill>
                  </a:tcPr>
                </a:tc>
                <a:extLst>
                  <a:ext uri="{0D108BD9-81ED-4DB2-BD59-A6C34878D82A}">
                    <a16:rowId xmlns:a16="http://schemas.microsoft.com/office/drawing/2014/main" val="764978284"/>
                  </a:ext>
                </a:extLst>
              </a:tr>
              <a:tr h="370840">
                <a:tc rowSpan="3">
                  <a:txBody>
                    <a:bodyPr/>
                    <a:lstStyle/>
                    <a:p>
                      <a:r>
                        <a:rPr lang="en-US" sz="2200" dirty="0"/>
                        <a:t>High School or Home School</a:t>
                      </a:r>
                    </a:p>
                  </a:txBody>
                  <a:tcPr anchor="ctr">
                    <a:solidFill>
                      <a:srgbClr val="C0E1DF"/>
                    </a:solidFill>
                  </a:tcPr>
                </a:tc>
                <a:tc>
                  <a:txBody>
                    <a:bodyPr/>
                    <a:lstStyle/>
                    <a:p>
                      <a:pPr algn="ctr"/>
                      <a:r>
                        <a:rPr lang="en-US" sz="2000" b="1" dirty="0"/>
                        <a:t>March 1 – June 30</a:t>
                      </a:r>
                    </a:p>
                  </a:txBody>
                  <a:tcPr>
                    <a:solidFill>
                      <a:srgbClr val="C0E1DF"/>
                    </a:solidFill>
                  </a:tcPr>
                </a:tc>
                <a:tc>
                  <a:txBody>
                    <a:bodyPr/>
                    <a:lstStyle/>
                    <a:p>
                      <a:pPr algn="ctr"/>
                      <a:r>
                        <a:rPr lang="en-US" sz="2000" b="1" dirty="0"/>
                        <a:t>June 1</a:t>
                      </a:r>
                    </a:p>
                  </a:txBody>
                  <a:tcPr>
                    <a:solidFill>
                      <a:srgbClr val="C0E1DF"/>
                    </a:solidFill>
                  </a:tcPr>
                </a:tc>
                <a:tc>
                  <a:txBody>
                    <a:bodyPr/>
                    <a:lstStyle/>
                    <a:p>
                      <a:pPr algn="ctr"/>
                      <a:r>
                        <a:rPr lang="en-US" sz="2000" dirty="0"/>
                        <a:t>Fall </a:t>
                      </a:r>
                    </a:p>
                  </a:txBody>
                  <a:tcPr>
                    <a:solidFill>
                      <a:srgbClr val="C0E1DF"/>
                    </a:solidFill>
                  </a:tcPr>
                </a:tc>
                <a:extLst>
                  <a:ext uri="{0D108BD9-81ED-4DB2-BD59-A6C34878D82A}">
                    <a16:rowId xmlns:a16="http://schemas.microsoft.com/office/drawing/2014/main" val="1371361367"/>
                  </a:ext>
                </a:extLst>
              </a:tr>
              <a:tr h="370840">
                <a:tc vMerge="1">
                  <a:txBody>
                    <a:bodyPr/>
                    <a:lstStyle/>
                    <a:p>
                      <a:endParaRPr lang="en-US" dirty="0"/>
                    </a:p>
                  </a:txBody>
                  <a:tcPr/>
                </a:tc>
                <a:tc>
                  <a:txBody>
                    <a:bodyPr/>
                    <a:lstStyle/>
                    <a:p>
                      <a:pPr algn="ctr"/>
                      <a:r>
                        <a:rPr lang="en-US" sz="2000" dirty="0"/>
                        <a:t>July 1 – Nov. 30</a:t>
                      </a:r>
                    </a:p>
                  </a:txBody>
                  <a:tcPr/>
                </a:tc>
                <a:tc>
                  <a:txBody>
                    <a:bodyPr/>
                    <a:lstStyle/>
                    <a:p>
                      <a:pPr algn="ctr"/>
                      <a:r>
                        <a:rPr lang="en-US" sz="2000" dirty="0"/>
                        <a:t>Nov. 1 </a:t>
                      </a:r>
                    </a:p>
                  </a:txBody>
                  <a:tcPr/>
                </a:tc>
                <a:tc>
                  <a:txBody>
                    <a:bodyPr/>
                    <a:lstStyle/>
                    <a:p>
                      <a:pPr algn="ctr"/>
                      <a:r>
                        <a:rPr lang="en-US" sz="2000" dirty="0"/>
                        <a:t>Winter</a:t>
                      </a:r>
                    </a:p>
                  </a:txBody>
                  <a:tcPr/>
                </a:tc>
                <a:extLst>
                  <a:ext uri="{0D108BD9-81ED-4DB2-BD59-A6C34878D82A}">
                    <a16:rowId xmlns:a16="http://schemas.microsoft.com/office/drawing/2014/main" val="1743532715"/>
                  </a:ext>
                </a:extLst>
              </a:tr>
              <a:tr h="370840">
                <a:tc vMerge="1">
                  <a:txBody>
                    <a:bodyPr/>
                    <a:lstStyle/>
                    <a:p>
                      <a:endParaRPr lang="en-US" dirty="0"/>
                    </a:p>
                  </a:txBody>
                  <a:tcPr/>
                </a:tc>
                <a:tc>
                  <a:txBody>
                    <a:bodyPr/>
                    <a:lstStyle/>
                    <a:p>
                      <a:pPr algn="ctr"/>
                      <a:r>
                        <a:rPr lang="en-US" sz="2000" dirty="0"/>
                        <a:t>Oct. 1 – Feb. 29 </a:t>
                      </a:r>
                    </a:p>
                  </a:txBody>
                  <a:tcPr>
                    <a:solidFill>
                      <a:srgbClr val="C0E1DF"/>
                    </a:solidFill>
                  </a:tcPr>
                </a:tc>
                <a:tc>
                  <a:txBody>
                    <a:bodyPr/>
                    <a:lstStyle/>
                    <a:p>
                      <a:pPr algn="ctr"/>
                      <a:r>
                        <a:rPr lang="en-US" sz="2000" dirty="0"/>
                        <a:t>Feb. 1</a:t>
                      </a:r>
                    </a:p>
                  </a:txBody>
                  <a:tcPr>
                    <a:solidFill>
                      <a:srgbClr val="C0E1DF"/>
                    </a:solidFill>
                  </a:tcPr>
                </a:tc>
                <a:tc>
                  <a:txBody>
                    <a:bodyPr/>
                    <a:lstStyle/>
                    <a:p>
                      <a:pPr algn="ctr"/>
                      <a:r>
                        <a:rPr lang="en-US" sz="2000" dirty="0"/>
                        <a:t>Spring</a:t>
                      </a:r>
                    </a:p>
                  </a:txBody>
                  <a:tcPr>
                    <a:solidFill>
                      <a:srgbClr val="C0E1DF"/>
                    </a:solidFill>
                  </a:tcPr>
                </a:tc>
                <a:extLst>
                  <a:ext uri="{0D108BD9-81ED-4DB2-BD59-A6C34878D82A}">
                    <a16:rowId xmlns:a16="http://schemas.microsoft.com/office/drawing/2014/main" val="2046297542"/>
                  </a:ext>
                </a:extLst>
              </a:tr>
              <a:tr h="370840">
                <a:tc gridSpan="4">
                  <a:txBody>
                    <a:bodyPr/>
                    <a:lstStyle/>
                    <a:p>
                      <a:pPr algn="ctr"/>
                      <a:endParaRPr lang="en-US" sz="2200" dirty="0"/>
                    </a:p>
                  </a:txBody>
                  <a:tcPr>
                    <a:noFill/>
                  </a:tcPr>
                </a:tc>
                <a:tc hMerge="1">
                  <a:txBody>
                    <a:bodyPr/>
                    <a:lstStyle/>
                    <a:p>
                      <a:endParaRPr lang="en-US" sz="2000" dirty="0"/>
                    </a:p>
                  </a:txBody>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val="1073516700"/>
                  </a:ext>
                </a:extLst>
              </a:tr>
              <a:tr h="370840">
                <a:tc rowSpan="3">
                  <a:txBody>
                    <a:bodyPr/>
                    <a:lstStyle/>
                    <a:p>
                      <a:r>
                        <a:rPr lang="en-US" sz="2200" dirty="0"/>
                        <a:t>GED® Program</a:t>
                      </a:r>
                    </a:p>
                  </a:txBody>
                  <a:tcPr anchor="ctr">
                    <a:solidFill>
                      <a:srgbClr val="EBF0EC"/>
                    </a:solidFill>
                  </a:tcPr>
                </a:tc>
                <a:tc>
                  <a:txBody>
                    <a:bodyPr/>
                    <a:lstStyle/>
                    <a:p>
                      <a:pPr algn="ctr"/>
                      <a:r>
                        <a:rPr lang="en-US" sz="2000" b="1" dirty="0"/>
                        <a:t>March 1 – June 30</a:t>
                      </a:r>
                    </a:p>
                  </a:txBody>
                  <a:tcPr>
                    <a:solidFill>
                      <a:srgbClr val="EBF0EC"/>
                    </a:solidFill>
                  </a:tcPr>
                </a:tc>
                <a:tc>
                  <a:txBody>
                    <a:bodyPr/>
                    <a:lstStyle/>
                    <a:p>
                      <a:pPr algn="ctr"/>
                      <a:r>
                        <a:rPr lang="en-US" sz="2000" b="1" dirty="0"/>
                        <a:t>July 10</a:t>
                      </a:r>
                    </a:p>
                  </a:txBody>
                  <a:tcPr>
                    <a:solidFill>
                      <a:srgbClr val="EBF0EC"/>
                    </a:solidFill>
                  </a:tcPr>
                </a:tc>
                <a:tc>
                  <a:txBody>
                    <a:bodyPr/>
                    <a:lstStyle/>
                    <a:p>
                      <a:pPr algn="ctr"/>
                      <a:r>
                        <a:rPr lang="en-US" sz="2000" dirty="0"/>
                        <a:t>Fall</a:t>
                      </a:r>
                    </a:p>
                  </a:txBody>
                  <a:tcPr>
                    <a:solidFill>
                      <a:srgbClr val="EBF0EC"/>
                    </a:solidFill>
                  </a:tcPr>
                </a:tc>
                <a:extLst>
                  <a:ext uri="{0D108BD9-81ED-4DB2-BD59-A6C34878D82A}">
                    <a16:rowId xmlns:a16="http://schemas.microsoft.com/office/drawing/2014/main" val="3898916000"/>
                  </a:ext>
                </a:extLst>
              </a:tr>
              <a:tr h="370840">
                <a:tc vMerge="1">
                  <a:txBody>
                    <a:bodyPr/>
                    <a:lstStyle/>
                    <a:p>
                      <a:endParaRPr lang="en-US" dirty="0"/>
                    </a:p>
                  </a:txBody>
                  <a:tcPr/>
                </a:tc>
                <a:tc>
                  <a:txBody>
                    <a:bodyPr/>
                    <a:lstStyle/>
                    <a:p>
                      <a:pPr algn="ctr"/>
                      <a:r>
                        <a:rPr lang="en-US" sz="2000" dirty="0"/>
                        <a:t>July 1 – Nov. 30</a:t>
                      </a:r>
                    </a:p>
                  </a:txBody>
                  <a:tcPr>
                    <a:solidFill>
                      <a:srgbClr val="C0E1DF"/>
                    </a:solidFill>
                  </a:tcPr>
                </a:tc>
                <a:tc>
                  <a:txBody>
                    <a:bodyPr/>
                    <a:lstStyle/>
                    <a:p>
                      <a:pPr algn="ctr"/>
                      <a:r>
                        <a:rPr lang="en-US" sz="2000" dirty="0"/>
                        <a:t>Dec. 10</a:t>
                      </a:r>
                    </a:p>
                  </a:txBody>
                  <a:tcPr>
                    <a:solidFill>
                      <a:srgbClr val="C0E1DF"/>
                    </a:solidFill>
                  </a:tcPr>
                </a:tc>
                <a:tc>
                  <a:txBody>
                    <a:bodyPr/>
                    <a:lstStyle/>
                    <a:p>
                      <a:pPr algn="ctr"/>
                      <a:r>
                        <a:rPr lang="en-US" sz="2000" dirty="0"/>
                        <a:t>Winter</a:t>
                      </a:r>
                    </a:p>
                  </a:txBody>
                  <a:tcPr>
                    <a:solidFill>
                      <a:srgbClr val="C0E1DF"/>
                    </a:solidFill>
                  </a:tcPr>
                </a:tc>
                <a:extLst>
                  <a:ext uri="{0D108BD9-81ED-4DB2-BD59-A6C34878D82A}">
                    <a16:rowId xmlns:a16="http://schemas.microsoft.com/office/drawing/2014/main" val="2885335862"/>
                  </a:ext>
                </a:extLst>
              </a:tr>
              <a:tr h="370840">
                <a:tc vMerge="1">
                  <a:txBody>
                    <a:bodyPr/>
                    <a:lstStyle/>
                    <a:p>
                      <a:endParaRPr lang="en-US" dirty="0"/>
                    </a:p>
                  </a:txBody>
                  <a:tcPr/>
                </a:tc>
                <a:tc>
                  <a:txBody>
                    <a:bodyPr/>
                    <a:lstStyle/>
                    <a:p>
                      <a:pPr algn="ctr"/>
                      <a:r>
                        <a:rPr lang="en-US" sz="2000" dirty="0"/>
                        <a:t>Oct. 1 – Feb. 29 </a:t>
                      </a:r>
                    </a:p>
                  </a:txBody>
                  <a:tcPr>
                    <a:solidFill>
                      <a:srgbClr val="EBF0EC"/>
                    </a:solidFill>
                  </a:tcPr>
                </a:tc>
                <a:tc>
                  <a:txBody>
                    <a:bodyPr/>
                    <a:lstStyle/>
                    <a:p>
                      <a:pPr algn="ctr"/>
                      <a:r>
                        <a:rPr lang="en-US" sz="2000" dirty="0"/>
                        <a:t>March 10</a:t>
                      </a:r>
                    </a:p>
                  </a:txBody>
                  <a:tcPr>
                    <a:solidFill>
                      <a:srgbClr val="EBF0EC"/>
                    </a:solidFill>
                  </a:tcPr>
                </a:tc>
                <a:tc>
                  <a:txBody>
                    <a:bodyPr/>
                    <a:lstStyle/>
                    <a:p>
                      <a:pPr algn="ctr"/>
                      <a:r>
                        <a:rPr lang="en-US" sz="2000" dirty="0"/>
                        <a:t>Spring</a:t>
                      </a:r>
                    </a:p>
                  </a:txBody>
                  <a:tcPr>
                    <a:solidFill>
                      <a:srgbClr val="EBF0EC"/>
                    </a:solidFill>
                  </a:tcPr>
                </a:tc>
                <a:extLst>
                  <a:ext uri="{0D108BD9-81ED-4DB2-BD59-A6C34878D82A}">
                    <a16:rowId xmlns:a16="http://schemas.microsoft.com/office/drawing/2014/main" val="2239665044"/>
                  </a:ext>
                </a:extLst>
              </a:tr>
            </a:tbl>
          </a:graphicData>
        </a:graphic>
      </p:graphicFrame>
      <p:sp>
        <p:nvSpPr>
          <p:cNvPr id="7" name="Oval 6">
            <a:extLst>
              <a:ext uri="{FF2B5EF4-FFF2-40B4-BE49-F238E27FC236}">
                <a16:creationId xmlns:a16="http://schemas.microsoft.com/office/drawing/2014/main" id="{EC464361-23AD-4343-B556-6A3F1FC7F6CB}"/>
              </a:ext>
            </a:extLst>
          </p:cNvPr>
          <p:cNvSpPr/>
          <p:nvPr/>
        </p:nvSpPr>
        <p:spPr>
          <a:xfrm>
            <a:off x="6096000" y="2835064"/>
            <a:ext cx="2239844" cy="314325"/>
          </a:xfrm>
          <a:prstGeom prst="ellipse">
            <a:avLst/>
          </a:prstGeom>
          <a:noFill/>
          <a:ln w="28575">
            <a:solidFill>
              <a:srgbClr val="8B0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60B672-95F7-4BA5-A448-F36FFFEEDA8C}"/>
              </a:ext>
            </a:extLst>
          </p:cNvPr>
          <p:cNvSpPr/>
          <p:nvPr/>
        </p:nvSpPr>
        <p:spPr>
          <a:xfrm>
            <a:off x="6096000" y="4420448"/>
            <a:ext cx="2239844" cy="386291"/>
          </a:xfrm>
          <a:prstGeom prst="ellipse">
            <a:avLst/>
          </a:prstGeom>
          <a:noFill/>
          <a:ln w="28575">
            <a:solidFill>
              <a:srgbClr val="8B0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363D570-024D-4D55-89CA-F9A7CED3B45E}"/>
              </a:ext>
            </a:extLst>
          </p:cNvPr>
          <p:cNvGrpSpPr/>
          <p:nvPr/>
        </p:nvGrpSpPr>
        <p:grpSpPr>
          <a:xfrm>
            <a:off x="1706562" y="5916620"/>
            <a:ext cx="8878696" cy="715144"/>
            <a:chOff x="1706562" y="5916620"/>
            <a:chExt cx="8878696" cy="715144"/>
          </a:xfrm>
        </p:grpSpPr>
        <p:grpSp>
          <p:nvGrpSpPr>
            <p:cNvPr id="18" name="Group 17">
              <a:extLst>
                <a:ext uri="{FF2B5EF4-FFF2-40B4-BE49-F238E27FC236}">
                  <a16:creationId xmlns:a16="http://schemas.microsoft.com/office/drawing/2014/main" id="{40B7FFBD-E71F-41F5-8B23-F6BF3CEE9B34}"/>
                </a:ext>
              </a:extLst>
            </p:cNvPr>
            <p:cNvGrpSpPr/>
            <p:nvPr/>
          </p:nvGrpSpPr>
          <p:grpSpPr>
            <a:xfrm>
              <a:off x="1706562" y="5916620"/>
              <a:ext cx="640080" cy="640080"/>
              <a:chOff x="8170862" y="1670579"/>
              <a:chExt cx="582613" cy="604837"/>
            </a:xfrm>
            <a:solidFill>
              <a:srgbClr val="8B0C23"/>
            </a:solidFill>
          </p:grpSpPr>
          <p:sp>
            <p:nvSpPr>
              <p:cNvPr id="19" name="Freeform 139">
                <a:extLst>
                  <a:ext uri="{FF2B5EF4-FFF2-40B4-BE49-F238E27FC236}">
                    <a16:creationId xmlns:a16="http://schemas.microsoft.com/office/drawing/2014/main" id="{0E4BD9C0-762E-4DC5-9D89-9B761FEEBD5F}"/>
                  </a:ext>
                </a:extLst>
              </p:cNvPr>
              <p:cNvSpPr>
                <a:spLocks/>
              </p:cNvSpPr>
              <p:nvPr/>
            </p:nvSpPr>
            <p:spPr bwMode="auto">
              <a:xfrm>
                <a:off x="8445500" y="1786466"/>
                <a:ext cx="33338" cy="33338"/>
              </a:xfrm>
              <a:custGeom>
                <a:avLst/>
                <a:gdLst>
                  <a:gd name="T0" fmla="*/ 11 w 21"/>
                  <a:gd name="T1" fmla="*/ 0 h 21"/>
                  <a:gd name="T2" fmla="*/ 15 w 21"/>
                  <a:gd name="T3" fmla="*/ 0 h 21"/>
                  <a:gd name="T4" fmla="*/ 18 w 21"/>
                  <a:gd name="T5" fmla="*/ 3 h 21"/>
                  <a:gd name="T6" fmla="*/ 21 w 21"/>
                  <a:gd name="T7" fmla="*/ 7 h 21"/>
                  <a:gd name="T8" fmla="*/ 21 w 21"/>
                  <a:gd name="T9" fmla="*/ 10 h 21"/>
                  <a:gd name="T10" fmla="*/ 21 w 21"/>
                  <a:gd name="T11" fmla="*/ 15 h 21"/>
                  <a:gd name="T12" fmla="*/ 18 w 21"/>
                  <a:gd name="T13" fmla="*/ 18 h 21"/>
                  <a:gd name="T14" fmla="*/ 15 w 21"/>
                  <a:gd name="T15" fmla="*/ 19 h 21"/>
                  <a:gd name="T16" fmla="*/ 11 w 21"/>
                  <a:gd name="T17" fmla="*/ 21 h 21"/>
                  <a:gd name="T18" fmla="*/ 7 w 21"/>
                  <a:gd name="T19" fmla="*/ 19 h 21"/>
                  <a:gd name="T20" fmla="*/ 3 w 21"/>
                  <a:gd name="T21" fmla="*/ 18 h 21"/>
                  <a:gd name="T22" fmla="*/ 2 w 21"/>
                  <a:gd name="T23" fmla="*/ 15 h 21"/>
                  <a:gd name="T24" fmla="*/ 0 w 21"/>
                  <a:gd name="T25" fmla="*/ 10 h 21"/>
                  <a:gd name="T26" fmla="*/ 2 w 21"/>
                  <a:gd name="T27" fmla="*/ 7 h 21"/>
                  <a:gd name="T28" fmla="*/ 3 w 21"/>
                  <a:gd name="T29" fmla="*/ 3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8" y="3"/>
                    </a:lnTo>
                    <a:lnTo>
                      <a:pt x="21" y="7"/>
                    </a:lnTo>
                    <a:lnTo>
                      <a:pt x="21" y="10"/>
                    </a:lnTo>
                    <a:lnTo>
                      <a:pt x="21" y="15"/>
                    </a:lnTo>
                    <a:lnTo>
                      <a:pt x="18" y="18"/>
                    </a:lnTo>
                    <a:lnTo>
                      <a:pt x="15" y="19"/>
                    </a:lnTo>
                    <a:lnTo>
                      <a:pt x="11" y="21"/>
                    </a:lnTo>
                    <a:lnTo>
                      <a:pt x="7" y="19"/>
                    </a:lnTo>
                    <a:lnTo>
                      <a:pt x="3" y="18"/>
                    </a:lnTo>
                    <a:lnTo>
                      <a:pt x="2" y="15"/>
                    </a:lnTo>
                    <a:lnTo>
                      <a:pt x="0" y="10"/>
                    </a:lnTo>
                    <a:lnTo>
                      <a:pt x="2" y="7"/>
                    </a:lnTo>
                    <a:lnTo>
                      <a:pt x="3" y="3"/>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140">
                <a:extLst>
                  <a:ext uri="{FF2B5EF4-FFF2-40B4-BE49-F238E27FC236}">
                    <a16:creationId xmlns:a16="http://schemas.microsoft.com/office/drawing/2014/main" id="{6FEA4145-6FF1-4531-89CF-2692F086CDFA}"/>
                  </a:ext>
                </a:extLst>
              </p:cNvPr>
              <p:cNvSpPr>
                <a:spLocks/>
              </p:cNvSpPr>
              <p:nvPr/>
            </p:nvSpPr>
            <p:spPr bwMode="auto">
              <a:xfrm>
                <a:off x="8445500" y="2111904"/>
                <a:ext cx="33338" cy="33338"/>
              </a:xfrm>
              <a:custGeom>
                <a:avLst/>
                <a:gdLst>
                  <a:gd name="T0" fmla="*/ 11 w 21"/>
                  <a:gd name="T1" fmla="*/ 0 h 21"/>
                  <a:gd name="T2" fmla="*/ 15 w 21"/>
                  <a:gd name="T3" fmla="*/ 2 h 21"/>
                  <a:gd name="T4" fmla="*/ 18 w 21"/>
                  <a:gd name="T5" fmla="*/ 3 h 21"/>
                  <a:gd name="T6" fmla="*/ 21 w 21"/>
                  <a:gd name="T7" fmla="*/ 6 h 21"/>
                  <a:gd name="T8" fmla="*/ 21 w 21"/>
                  <a:gd name="T9" fmla="*/ 11 h 21"/>
                  <a:gd name="T10" fmla="*/ 21 w 21"/>
                  <a:gd name="T11" fmla="*/ 16 h 21"/>
                  <a:gd name="T12" fmla="*/ 18 w 21"/>
                  <a:gd name="T13" fmla="*/ 19 h 21"/>
                  <a:gd name="T14" fmla="*/ 15 w 21"/>
                  <a:gd name="T15" fmla="*/ 21 h 21"/>
                  <a:gd name="T16" fmla="*/ 11 w 21"/>
                  <a:gd name="T17" fmla="*/ 21 h 21"/>
                  <a:gd name="T18" fmla="*/ 7 w 21"/>
                  <a:gd name="T19" fmla="*/ 21 h 21"/>
                  <a:gd name="T20" fmla="*/ 3 w 21"/>
                  <a:gd name="T21" fmla="*/ 19 h 21"/>
                  <a:gd name="T22" fmla="*/ 2 w 21"/>
                  <a:gd name="T23" fmla="*/ 16 h 21"/>
                  <a:gd name="T24" fmla="*/ 0 w 21"/>
                  <a:gd name="T25" fmla="*/ 11 h 21"/>
                  <a:gd name="T26" fmla="*/ 2 w 21"/>
                  <a:gd name="T27" fmla="*/ 6 h 21"/>
                  <a:gd name="T28" fmla="*/ 3 w 21"/>
                  <a:gd name="T29" fmla="*/ 3 h 21"/>
                  <a:gd name="T30" fmla="*/ 7 w 21"/>
                  <a:gd name="T31" fmla="*/ 2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2"/>
                    </a:lnTo>
                    <a:lnTo>
                      <a:pt x="18" y="3"/>
                    </a:lnTo>
                    <a:lnTo>
                      <a:pt x="21" y="6"/>
                    </a:lnTo>
                    <a:lnTo>
                      <a:pt x="21" y="11"/>
                    </a:lnTo>
                    <a:lnTo>
                      <a:pt x="21" y="16"/>
                    </a:lnTo>
                    <a:lnTo>
                      <a:pt x="18" y="19"/>
                    </a:lnTo>
                    <a:lnTo>
                      <a:pt x="15" y="21"/>
                    </a:lnTo>
                    <a:lnTo>
                      <a:pt x="11" y="21"/>
                    </a:lnTo>
                    <a:lnTo>
                      <a:pt x="7" y="21"/>
                    </a:lnTo>
                    <a:lnTo>
                      <a:pt x="3" y="19"/>
                    </a:lnTo>
                    <a:lnTo>
                      <a:pt x="2" y="16"/>
                    </a:lnTo>
                    <a:lnTo>
                      <a:pt x="0" y="11"/>
                    </a:lnTo>
                    <a:lnTo>
                      <a:pt x="2" y="6"/>
                    </a:lnTo>
                    <a:lnTo>
                      <a:pt x="3" y="3"/>
                    </a:lnTo>
                    <a:lnTo>
                      <a:pt x="7" y="2"/>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141">
                <a:extLst>
                  <a:ext uri="{FF2B5EF4-FFF2-40B4-BE49-F238E27FC236}">
                    <a16:creationId xmlns:a16="http://schemas.microsoft.com/office/drawing/2014/main" id="{13069DCB-8455-4A15-B958-19BB4DC5C4B7}"/>
                  </a:ext>
                </a:extLst>
              </p:cNvPr>
              <p:cNvSpPr>
                <a:spLocks/>
              </p:cNvSpPr>
              <p:nvPr/>
            </p:nvSpPr>
            <p:spPr bwMode="auto">
              <a:xfrm>
                <a:off x="8609012" y="1949979"/>
                <a:ext cx="33338" cy="33338"/>
              </a:xfrm>
              <a:custGeom>
                <a:avLst/>
                <a:gdLst>
                  <a:gd name="T0" fmla="*/ 10 w 21"/>
                  <a:gd name="T1" fmla="*/ 0 h 21"/>
                  <a:gd name="T2" fmla="*/ 15 w 21"/>
                  <a:gd name="T3" fmla="*/ 0 h 21"/>
                  <a:gd name="T4" fmla="*/ 18 w 21"/>
                  <a:gd name="T5" fmla="*/ 4 h 21"/>
                  <a:gd name="T6" fmla="*/ 19 w 21"/>
                  <a:gd name="T7" fmla="*/ 7 h 21"/>
                  <a:gd name="T8" fmla="*/ 21 w 21"/>
                  <a:gd name="T9" fmla="*/ 10 h 21"/>
                  <a:gd name="T10" fmla="*/ 19 w 21"/>
                  <a:gd name="T11" fmla="*/ 15 h 21"/>
                  <a:gd name="T12" fmla="*/ 18 w 21"/>
                  <a:gd name="T13" fmla="*/ 18 h 21"/>
                  <a:gd name="T14" fmla="*/ 15 w 21"/>
                  <a:gd name="T15" fmla="*/ 20 h 21"/>
                  <a:gd name="T16" fmla="*/ 10 w 21"/>
                  <a:gd name="T17" fmla="*/ 21 h 21"/>
                  <a:gd name="T18" fmla="*/ 7 w 21"/>
                  <a:gd name="T19" fmla="*/ 20 h 21"/>
                  <a:gd name="T20" fmla="*/ 4 w 21"/>
                  <a:gd name="T21" fmla="*/ 18 h 21"/>
                  <a:gd name="T22" fmla="*/ 0 w 21"/>
                  <a:gd name="T23" fmla="*/ 15 h 21"/>
                  <a:gd name="T24" fmla="*/ 0 w 21"/>
                  <a:gd name="T25" fmla="*/ 10 h 21"/>
                  <a:gd name="T26" fmla="*/ 0 w 21"/>
                  <a:gd name="T27" fmla="*/ 7 h 21"/>
                  <a:gd name="T28" fmla="*/ 4 w 21"/>
                  <a:gd name="T29" fmla="*/ 4 h 21"/>
                  <a:gd name="T30" fmla="*/ 7 w 21"/>
                  <a:gd name="T31" fmla="*/ 0 h 21"/>
                  <a:gd name="T32" fmla="*/ 10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0" y="0"/>
                    </a:moveTo>
                    <a:lnTo>
                      <a:pt x="15" y="0"/>
                    </a:lnTo>
                    <a:lnTo>
                      <a:pt x="18" y="4"/>
                    </a:lnTo>
                    <a:lnTo>
                      <a:pt x="19" y="7"/>
                    </a:lnTo>
                    <a:lnTo>
                      <a:pt x="21" y="10"/>
                    </a:lnTo>
                    <a:lnTo>
                      <a:pt x="19" y="15"/>
                    </a:lnTo>
                    <a:lnTo>
                      <a:pt x="18" y="18"/>
                    </a:lnTo>
                    <a:lnTo>
                      <a:pt x="15" y="20"/>
                    </a:lnTo>
                    <a:lnTo>
                      <a:pt x="10" y="21"/>
                    </a:lnTo>
                    <a:lnTo>
                      <a:pt x="7" y="20"/>
                    </a:lnTo>
                    <a:lnTo>
                      <a:pt x="4" y="18"/>
                    </a:lnTo>
                    <a:lnTo>
                      <a:pt x="0" y="15"/>
                    </a:lnTo>
                    <a:lnTo>
                      <a:pt x="0" y="10"/>
                    </a:lnTo>
                    <a:lnTo>
                      <a:pt x="0" y="7"/>
                    </a:lnTo>
                    <a:lnTo>
                      <a:pt x="4" y="4"/>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142">
                <a:extLst>
                  <a:ext uri="{FF2B5EF4-FFF2-40B4-BE49-F238E27FC236}">
                    <a16:creationId xmlns:a16="http://schemas.microsoft.com/office/drawing/2014/main" id="{7F230130-D745-4DC0-A1AB-F79BC93FC7FC}"/>
                  </a:ext>
                </a:extLst>
              </p:cNvPr>
              <p:cNvSpPr>
                <a:spLocks/>
              </p:cNvSpPr>
              <p:nvPr/>
            </p:nvSpPr>
            <p:spPr bwMode="auto">
              <a:xfrm>
                <a:off x="8281987" y="1949979"/>
                <a:ext cx="33338" cy="33338"/>
              </a:xfrm>
              <a:custGeom>
                <a:avLst/>
                <a:gdLst>
                  <a:gd name="T0" fmla="*/ 11 w 21"/>
                  <a:gd name="T1" fmla="*/ 0 h 21"/>
                  <a:gd name="T2" fmla="*/ 15 w 21"/>
                  <a:gd name="T3" fmla="*/ 0 h 21"/>
                  <a:gd name="T4" fmla="*/ 19 w 21"/>
                  <a:gd name="T5" fmla="*/ 4 h 21"/>
                  <a:gd name="T6" fmla="*/ 21 w 21"/>
                  <a:gd name="T7" fmla="*/ 7 h 21"/>
                  <a:gd name="T8" fmla="*/ 21 w 21"/>
                  <a:gd name="T9" fmla="*/ 10 h 21"/>
                  <a:gd name="T10" fmla="*/ 21 w 21"/>
                  <a:gd name="T11" fmla="*/ 15 h 21"/>
                  <a:gd name="T12" fmla="*/ 19 w 21"/>
                  <a:gd name="T13" fmla="*/ 18 h 21"/>
                  <a:gd name="T14" fmla="*/ 15 w 21"/>
                  <a:gd name="T15" fmla="*/ 20 h 21"/>
                  <a:gd name="T16" fmla="*/ 11 w 21"/>
                  <a:gd name="T17" fmla="*/ 21 h 21"/>
                  <a:gd name="T18" fmla="*/ 7 w 21"/>
                  <a:gd name="T19" fmla="*/ 20 h 21"/>
                  <a:gd name="T20" fmla="*/ 3 w 21"/>
                  <a:gd name="T21" fmla="*/ 18 h 21"/>
                  <a:gd name="T22" fmla="*/ 2 w 21"/>
                  <a:gd name="T23" fmla="*/ 15 h 21"/>
                  <a:gd name="T24" fmla="*/ 0 w 21"/>
                  <a:gd name="T25" fmla="*/ 10 h 21"/>
                  <a:gd name="T26" fmla="*/ 2 w 21"/>
                  <a:gd name="T27" fmla="*/ 7 h 21"/>
                  <a:gd name="T28" fmla="*/ 3 w 21"/>
                  <a:gd name="T29" fmla="*/ 4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9" y="4"/>
                    </a:lnTo>
                    <a:lnTo>
                      <a:pt x="21" y="7"/>
                    </a:lnTo>
                    <a:lnTo>
                      <a:pt x="21" y="10"/>
                    </a:lnTo>
                    <a:lnTo>
                      <a:pt x="21" y="15"/>
                    </a:lnTo>
                    <a:lnTo>
                      <a:pt x="19" y="18"/>
                    </a:lnTo>
                    <a:lnTo>
                      <a:pt x="15" y="20"/>
                    </a:lnTo>
                    <a:lnTo>
                      <a:pt x="11" y="21"/>
                    </a:lnTo>
                    <a:lnTo>
                      <a:pt x="7" y="20"/>
                    </a:lnTo>
                    <a:lnTo>
                      <a:pt x="3" y="18"/>
                    </a:lnTo>
                    <a:lnTo>
                      <a:pt x="2" y="15"/>
                    </a:lnTo>
                    <a:lnTo>
                      <a:pt x="0" y="10"/>
                    </a:lnTo>
                    <a:lnTo>
                      <a:pt x="2" y="7"/>
                    </a:lnTo>
                    <a:lnTo>
                      <a:pt x="3" y="4"/>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143">
                <a:extLst>
                  <a:ext uri="{FF2B5EF4-FFF2-40B4-BE49-F238E27FC236}">
                    <a16:creationId xmlns:a16="http://schemas.microsoft.com/office/drawing/2014/main" id="{9A280C69-68C4-4AA8-8974-4BF3F794C6AE}"/>
                  </a:ext>
                </a:extLst>
              </p:cNvPr>
              <p:cNvSpPr>
                <a:spLocks/>
              </p:cNvSpPr>
              <p:nvPr/>
            </p:nvSpPr>
            <p:spPr bwMode="auto">
              <a:xfrm>
                <a:off x="8561387" y="1834091"/>
                <a:ext cx="33338" cy="33338"/>
              </a:xfrm>
              <a:custGeom>
                <a:avLst/>
                <a:gdLst>
                  <a:gd name="T0" fmla="*/ 10 w 21"/>
                  <a:gd name="T1" fmla="*/ 0 h 21"/>
                  <a:gd name="T2" fmla="*/ 15 w 21"/>
                  <a:gd name="T3" fmla="*/ 0 h 21"/>
                  <a:gd name="T4" fmla="*/ 18 w 21"/>
                  <a:gd name="T5" fmla="*/ 4 h 21"/>
                  <a:gd name="T6" fmla="*/ 19 w 21"/>
                  <a:gd name="T7" fmla="*/ 7 h 21"/>
                  <a:gd name="T8" fmla="*/ 21 w 21"/>
                  <a:gd name="T9" fmla="*/ 10 h 21"/>
                  <a:gd name="T10" fmla="*/ 19 w 21"/>
                  <a:gd name="T11" fmla="*/ 15 h 21"/>
                  <a:gd name="T12" fmla="*/ 18 w 21"/>
                  <a:gd name="T13" fmla="*/ 18 h 21"/>
                  <a:gd name="T14" fmla="*/ 15 w 21"/>
                  <a:gd name="T15" fmla="*/ 20 h 21"/>
                  <a:gd name="T16" fmla="*/ 10 w 21"/>
                  <a:gd name="T17" fmla="*/ 21 h 21"/>
                  <a:gd name="T18" fmla="*/ 7 w 21"/>
                  <a:gd name="T19" fmla="*/ 20 h 21"/>
                  <a:gd name="T20" fmla="*/ 3 w 21"/>
                  <a:gd name="T21" fmla="*/ 18 h 21"/>
                  <a:gd name="T22" fmla="*/ 0 w 21"/>
                  <a:gd name="T23" fmla="*/ 15 h 21"/>
                  <a:gd name="T24" fmla="*/ 0 w 21"/>
                  <a:gd name="T25" fmla="*/ 10 h 21"/>
                  <a:gd name="T26" fmla="*/ 0 w 21"/>
                  <a:gd name="T27" fmla="*/ 7 h 21"/>
                  <a:gd name="T28" fmla="*/ 3 w 21"/>
                  <a:gd name="T29" fmla="*/ 4 h 21"/>
                  <a:gd name="T30" fmla="*/ 7 w 21"/>
                  <a:gd name="T31" fmla="*/ 0 h 21"/>
                  <a:gd name="T32" fmla="*/ 10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0" y="0"/>
                    </a:moveTo>
                    <a:lnTo>
                      <a:pt x="15" y="0"/>
                    </a:lnTo>
                    <a:lnTo>
                      <a:pt x="18" y="4"/>
                    </a:lnTo>
                    <a:lnTo>
                      <a:pt x="19" y="7"/>
                    </a:lnTo>
                    <a:lnTo>
                      <a:pt x="21" y="10"/>
                    </a:lnTo>
                    <a:lnTo>
                      <a:pt x="19" y="15"/>
                    </a:lnTo>
                    <a:lnTo>
                      <a:pt x="18" y="18"/>
                    </a:lnTo>
                    <a:lnTo>
                      <a:pt x="15" y="20"/>
                    </a:lnTo>
                    <a:lnTo>
                      <a:pt x="10" y="21"/>
                    </a:lnTo>
                    <a:lnTo>
                      <a:pt x="7" y="20"/>
                    </a:lnTo>
                    <a:lnTo>
                      <a:pt x="3" y="18"/>
                    </a:lnTo>
                    <a:lnTo>
                      <a:pt x="0" y="15"/>
                    </a:lnTo>
                    <a:lnTo>
                      <a:pt x="0" y="10"/>
                    </a:lnTo>
                    <a:lnTo>
                      <a:pt x="0" y="7"/>
                    </a:lnTo>
                    <a:lnTo>
                      <a:pt x="3" y="4"/>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 name="Freeform 144">
                <a:extLst>
                  <a:ext uri="{FF2B5EF4-FFF2-40B4-BE49-F238E27FC236}">
                    <a16:creationId xmlns:a16="http://schemas.microsoft.com/office/drawing/2014/main" id="{B223FF0A-C8AC-488A-BC9E-5F73E3D3FE32}"/>
                  </a:ext>
                </a:extLst>
              </p:cNvPr>
              <p:cNvSpPr>
                <a:spLocks/>
              </p:cNvSpPr>
              <p:nvPr/>
            </p:nvSpPr>
            <p:spPr bwMode="auto">
              <a:xfrm>
                <a:off x="8329612" y="2065866"/>
                <a:ext cx="33338" cy="31750"/>
              </a:xfrm>
              <a:custGeom>
                <a:avLst/>
                <a:gdLst>
                  <a:gd name="T0" fmla="*/ 11 w 21"/>
                  <a:gd name="T1" fmla="*/ 0 h 20"/>
                  <a:gd name="T2" fmla="*/ 15 w 21"/>
                  <a:gd name="T3" fmla="*/ 0 h 20"/>
                  <a:gd name="T4" fmla="*/ 18 w 21"/>
                  <a:gd name="T5" fmla="*/ 2 h 20"/>
                  <a:gd name="T6" fmla="*/ 21 w 21"/>
                  <a:gd name="T7" fmla="*/ 5 h 20"/>
                  <a:gd name="T8" fmla="*/ 21 w 21"/>
                  <a:gd name="T9" fmla="*/ 10 h 20"/>
                  <a:gd name="T10" fmla="*/ 21 w 21"/>
                  <a:gd name="T11" fmla="*/ 15 h 20"/>
                  <a:gd name="T12" fmla="*/ 18 w 21"/>
                  <a:gd name="T13" fmla="*/ 18 h 20"/>
                  <a:gd name="T14" fmla="*/ 15 w 21"/>
                  <a:gd name="T15" fmla="*/ 20 h 20"/>
                  <a:gd name="T16" fmla="*/ 11 w 21"/>
                  <a:gd name="T17" fmla="*/ 20 h 20"/>
                  <a:gd name="T18" fmla="*/ 7 w 21"/>
                  <a:gd name="T19" fmla="*/ 20 h 20"/>
                  <a:gd name="T20" fmla="*/ 4 w 21"/>
                  <a:gd name="T21" fmla="*/ 18 h 20"/>
                  <a:gd name="T22" fmla="*/ 2 w 21"/>
                  <a:gd name="T23" fmla="*/ 15 h 20"/>
                  <a:gd name="T24" fmla="*/ 0 w 21"/>
                  <a:gd name="T25" fmla="*/ 10 h 20"/>
                  <a:gd name="T26" fmla="*/ 2 w 21"/>
                  <a:gd name="T27" fmla="*/ 5 h 20"/>
                  <a:gd name="T28" fmla="*/ 4 w 21"/>
                  <a:gd name="T29" fmla="*/ 2 h 20"/>
                  <a:gd name="T30" fmla="*/ 7 w 21"/>
                  <a:gd name="T31" fmla="*/ 0 h 20"/>
                  <a:gd name="T32" fmla="*/ 11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1" y="0"/>
                    </a:moveTo>
                    <a:lnTo>
                      <a:pt x="15" y="0"/>
                    </a:lnTo>
                    <a:lnTo>
                      <a:pt x="18" y="2"/>
                    </a:lnTo>
                    <a:lnTo>
                      <a:pt x="21" y="5"/>
                    </a:lnTo>
                    <a:lnTo>
                      <a:pt x="21" y="10"/>
                    </a:lnTo>
                    <a:lnTo>
                      <a:pt x="21" y="15"/>
                    </a:lnTo>
                    <a:lnTo>
                      <a:pt x="18" y="18"/>
                    </a:lnTo>
                    <a:lnTo>
                      <a:pt x="15" y="20"/>
                    </a:lnTo>
                    <a:lnTo>
                      <a:pt x="11" y="20"/>
                    </a:lnTo>
                    <a:lnTo>
                      <a:pt x="7" y="20"/>
                    </a:lnTo>
                    <a:lnTo>
                      <a:pt x="4" y="18"/>
                    </a:lnTo>
                    <a:lnTo>
                      <a:pt x="2" y="15"/>
                    </a:lnTo>
                    <a:lnTo>
                      <a:pt x="0" y="10"/>
                    </a:lnTo>
                    <a:lnTo>
                      <a:pt x="2" y="5"/>
                    </a:lnTo>
                    <a:lnTo>
                      <a:pt x="4" y="2"/>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 name="Freeform 145">
                <a:extLst>
                  <a:ext uri="{FF2B5EF4-FFF2-40B4-BE49-F238E27FC236}">
                    <a16:creationId xmlns:a16="http://schemas.microsoft.com/office/drawing/2014/main" id="{23D07DE1-0454-418F-A91E-1BD7EE3B648D}"/>
                  </a:ext>
                </a:extLst>
              </p:cNvPr>
              <p:cNvSpPr>
                <a:spLocks/>
              </p:cNvSpPr>
              <p:nvPr/>
            </p:nvSpPr>
            <p:spPr bwMode="auto">
              <a:xfrm>
                <a:off x="8561387" y="2065866"/>
                <a:ext cx="33338" cy="31750"/>
              </a:xfrm>
              <a:custGeom>
                <a:avLst/>
                <a:gdLst>
                  <a:gd name="T0" fmla="*/ 10 w 21"/>
                  <a:gd name="T1" fmla="*/ 0 h 20"/>
                  <a:gd name="T2" fmla="*/ 15 w 21"/>
                  <a:gd name="T3" fmla="*/ 0 h 20"/>
                  <a:gd name="T4" fmla="*/ 18 w 21"/>
                  <a:gd name="T5" fmla="*/ 2 h 20"/>
                  <a:gd name="T6" fmla="*/ 19 w 21"/>
                  <a:gd name="T7" fmla="*/ 5 h 20"/>
                  <a:gd name="T8" fmla="*/ 21 w 21"/>
                  <a:gd name="T9" fmla="*/ 10 h 20"/>
                  <a:gd name="T10" fmla="*/ 19 w 21"/>
                  <a:gd name="T11" fmla="*/ 15 h 20"/>
                  <a:gd name="T12" fmla="*/ 18 w 21"/>
                  <a:gd name="T13" fmla="*/ 18 h 20"/>
                  <a:gd name="T14" fmla="*/ 15 w 21"/>
                  <a:gd name="T15" fmla="*/ 20 h 20"/>
                  <a:gd name="T16" fmla="*/ 10 w 21"/>
                  <a:gd name="T17" fmla="*/ 20 h 20"/>
                  <a:gd name="T18" fmla="*/ 7 w 21"/>
                  <a:gd name="T19" fmla="*/ 20 h 20"/>
                  <a:gd name="T20" fmla="*/ 3 w 21"/>
                  <a:gd name="T21" fmla="*/ 18 h 20"/>
                  <a:gd name="T22" fmla="*/ 0 w 21"/>
                  <a:gd name="T23" fmla="*/ 15 h 20"/>
                  <a:gd name="T24" fmla="*/ 0 w 21"/>
                  <a:gd name="T25" fmla="*/ 10 h 20"/>
                  <a:gd name="T26" fmla="*/ 0 w 21"/>
                  <a:gd name="T27" fmla="*/ 5 h 20"/>
                  <a:gd name="T28" fmla="*/ 3 w 21"/>
                  <a:gd name="T29" fmla="*/ 2 h 20"/>
                  <a:gd name="T30" fmla="*/ 7 w 21"/>
                  <a:gd name="T31" fmla="*/ 0 h 20"/>
                  <a:gd name="T32" fmla="*/ 10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0" y="0"/>
                    </a:moveTo>
                    <a:lnTo>
                      <a:pt x="15" y="0"/>
                    </a:lnTo>
                    <a:lnTo>
                      <a:pt x="18" y="2"/>
                    </a:lnTo>
                    <a:lnTo>
                      <a:pt x="19" y="5"/>
                    </a:lnTo>
                    <a:lnTo>
                      <a:pt x="21" y="10"/>
                    </a:lnTo>
                    <a:lnTo>
                      <a:pt x="19" y="15"/>
                    </a:lnTo>
                    <a:lnTo>
                      <a:pt x="18" y="18"/>
                    </a:lnTo>
                    <a:lnTo>
                      <a:pt x="15" y="20"/>
                    </a:lnTo>
                    <a:lnTo>
                      <a:pt x="10" y="20"/>
                    </a:lnTo>
                    <a:lnTo>
                      <a:pt x="7" y="20"/>
                    </a:lnTo>
                    <a:lnTo>
                      <a:pt x="3" y="18"/>
                    </a:lnTo>
                    <a:lnTo>
                      <a:pt x="0" y="15"/>
                    </a:lnTo>
                    <a:lnTo>
                      <a:pt x="0" y="10"/>
                    </a:lnTo>
                    <a:lnTo>
                      <a:pt x="0" y="5"/>
                    </a:lnTo>
                    <a:lnTo>
                      <a:pt x="3" y="2"/>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146">
                <a:extLst>
                  <a:ext uri="{FF2B5EF4-FFF2-40B4-BE49-F238E27FC236}">
                    <a16:creationId xmlns:a16="http://schemas.microsoft.com/office/drawing/2014/main" id="{8EDA36BC-1084-487E-8B78-D0492C2AF2F2}"/>
                  </a:ext>
                </a:extLst>
              </p:cNvPr>
              <p:cNvSpPr>
                <a:spLocks/>
              </p:cNvSpPr>
              <p:nvPr/>
            </p:nvSpPr>
            <p:spPr bwMode="auto">
              <a:xfrm>
                <a:off x="8329612" y="1834091"/>
                <a:ext cx="33338" cy="33338"/>
              </a:xfrm>
              <a:custGeom>
                <a:avLst/>
                <a:gdLst>
                  <a:gd name="T0" fmla="*/ 11 w 21"/>
                  <a:gd name="T1" fmla="*/ 0 h 21"/>
                  <a:gd name="T2" fmla="*/ 15 w 21"/>
                  <a:gd name="T3" fmla="*/ 0 h 21"/>
                  <a:gd name="T4" fmla="*/ 18 w 21"/>
                  <a:gd name="T5" fmla="*/ 4 h 21"/>
                  <a:gd name="T6" fmla="*/ 21 w 21"/>
                  <a:gd name="T7" fmla="*/ 7 h 21"/>
                  <a:gd name="T8" fmla="*/ 21 w 21"/>
                  <a:gd name="T9" fmla="*/ 10 h 21"/>
                  <a:gd name="T10" fmla="*/ 21 w 21"/>
                  <a:gd name="T11" fmla="*/ 15 h 21"/>
                  <a:gd name="T12" fmla="*/ 18 w 21"/>
                  <a:gd name="T13" fmla="*/ 18 h 21"/>
                  <a:gd name="T14" fmla="*/ 15 w 21"/>
                  <a:gd name="T15" fmla="*/ 20 h 21"/>
                  <a:gd name="T16" fmla="*/ 11 w 21"/>
                  <a:gd name="T17" fmla="*/ 21 h 21"/>
                  <a:gd name="T18" fmla="*/ 7 w 21"/>
                  <a:gd name="T19" fmla="*/ 20 h 21"/>
                  <a:gd name="T20" fmla="*/ 4 w 21"/>
                  <a:gd name="T21" fmla="*/ 18 h 21"/>
                  <a:gd name="T22" fmla="*/ 2 w 21"/>
                  <a:gd name="T23" fmla="*/ 15 h 21"/>
                  <a:gd name="T24" fmla="*/ 0 w 21"/>
                  <a:gd name="T25" fmla="*/ 10 h 21"/>
                  <a:gd name="T26" fmla="*/ 2 w 21"/>
                  <a:gd name="T27" fmla="*/ 7 h 21"/>
                  <a:gd name="T28" fmla="*/ 4 w 21"/>
                  <a:gd name="T29" fmla="*/ 4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8" y="4"/>
                    </a:lnTo>
                    <a:lnTo>
                      <a:pt x="21" y="7"/>
                    </a:lnTo>
                    <a:lnTo>
                      <a:pt x="21" y="10"/>
                    </a:lnTo>
                    <a:lnTo>
                      <a:pt x="21" y="15"/>
                    </a:lnTo>
                    <a:lnTo>
                      <a:pt x="18" y="18"/>
                    </a:lnTo>
                    <a:lnTo>
                      <a:pt x="15" y="20"/>
                    </a:lnTo>
                    <a:lnTo>
                      <a:pt x="11" y="21"/>
                    </a:lnTo>
                    <a:lnTo>
                      <a:pt x="7" y="20"/>
                    </a:lnTo>
                    <a:lnTo>
                      <a:pt x="4" y="18"/>
                    </a:lnTo>
                    <a:lnTo>
                      <a:pt x="2" y="15"/>
                    </a:lnTo>
                    <a:lnTo>
                      <a:pt x="0" y="10"/>
                    </a:lnTo>
                    <a:lnTo>
                      <a:pt x="2" y="7"/>
                    </a:lnTo>
                    <a:lnTo>
                      <a:pt x="4" y="4"/>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 name="Freeform 147">
                <a:extLst>
                  <a:ext uri="{FF2B5EF4-FFF2-40B4-BE49-F238E27FC236}">
                    <a16:creationId xmlns:a16="http://schemas.microsoft.com/office/drawing/2014/main" id="{F009225C-BFAE-4CB9-BBE1-A681F033EE9E}"/>
                  </a:ext>
                </a:extLst>
              </p:cNvPr>
              <p:cNvSpPr>
                <a:spLocks/>
              </p:cNvSpPr>
              <p:nvPr/>
            </p:nvSpPr>
            <p:spPr bwMode="auto">
              <a:xfrm>
                <a:off x="8174037" y="2145241"/>
                <a:ext cx="106363" cy="130175"/>
              </a:xfrm>
              <a:custGeom>
                <a:avLst/>
                <a:gdLst>
                  <a:gd name="T0" fmla="*/ 35 w 67"/>
                  <a:gd name="T1" fmla="*/ 0 h 82"/>
                  <a:gd name="T2" fmla="*/ 49 w 67"/>
                  <a:gd name="T3" fmla="*/ 16 h 82"/>
                  <a:gd name="T4" fmla="*/ 67 w 67"/>
                  <a:gd name="T5" fmla="*/ 31 h 82"/>
                  <a:gd name="T6" fmla="*/ 40 w 67"/>
                  <a:gd name="T7" fmla="*/ 71 h 82"/>
                  <a:gd name="T8" fmla="*/ 37 w 67"/>
                  <a:gd name="T9" fmla="*/ 76 h 82"/>
                  <a:gd name="T10" fmla="*/ 32 w 67"/>
                  <a:gd name="T11" fmla="*/ 79 h 82"/>
                  <a:gd name="T12" fmla="*/ 27 w 67"/>
                  <a:gd name="T13" fmla="*/ 81 h 82"/>
                  <a:gd name="T14" fmla="*/ 21 w 67"/>
                  <a:gd name="T15" fmla="*/ 82 h 82"/>
                  <a:gd name="T16" fmla="*/ 16 w 67"/>
                  <a:gd name="T17" fmla="*/ 81 h 82"/>
                  <a:gd name="T18" fmla="*/ 10 w 67"/>
                  <a:gd name="T19" fmla="*/ 77 h 82"/>
                  <a:gd name="T20" fmla="*/ 2 w 67"/>
                  <a:gd name="T21" fmla="*/ 69 h 82"/>
                  <a:gd name="T22" fmla="*/ 0 w 67"/>
                  <a:gd name="T23" fmla="*/ 58 h 82"/>
                  <a:gd name="T24" fmla="*/ 3 w 67"/>
                  <a:gd name="T25" fmla="*/ 47 h 82"/>
                  <a:gd name="T26" fmla="*/ 35 w 67"/>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35" y="0"/>
                    </a:moveTo>
                    <a:lnTo>
                      <a:pt x="49" y="16"/>
                    </a:lnTo>
                    <a:lnTo>
                      <a:pt x="67" y="31"/>
                    </a:lnTo>
                    <a:lnTo>
                      <a:pt x="40" y="71"/>
                    </a:lnTo>
                    <a:lnTo>
                      <a:pt x="37" y="76"/>
                    </a:lnTo>
                    <a:lnTo>
                      <a:pt x="32" y="79"/>
                    </a:lnTo>
                    <a:lnTo>
                      <a:pt x="27" y="81"/>
                    </a:lnTo>
                    <a:lnTo>
                      <a:pt x="21" y="82"/>
                    </a:lnTo>
                    <a:lnTo>
                      <a:pt x="16" y="81"/>
                    </a:lnTo>
                    <a:lnTo>
                      <a:pt x="10" y="77"/>
                    </a:lnTo>
                    <a:lnTo>
                      <a:pt x="2" y="69"/>
                    </a:lnTo>
                    <a:lnTo>
                      <a:pt x="0" y="58"/>
                    </a:lnTo>
                    <a:lnTo>
                      <a:pt x="3" y="47"/>
                    </a:lnTo>
                    <a:lnTo>
                      <a:pt x="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 name="Freeform 148">
                <a:extLst>
                  <a:ext uri="{FF2B5EF4-FFF2-40B4-BE49-F238E27FC236}">
                    <a16:creationId xmlns:a16="http://schemas.microsoft.com/office/drawing/2014/main" id="{F388B878-6AEE-448E-AA9A-F3A2F18AAC36}"/>
                  </a:ext>
                </a:extLst>
              </p:cNvPr>
              <p:cNvSpPr>
                <a:spLocks/>
              </p:cNvSpPr>
              <p:nvPr/>
            </p:nvSpPr>
            <p:spPr bwMode="auto">
              <a:xfrm>
                <a:off x="8645525" y="2145241"/>
                <a:ext cx="107950" cy="130175"/>
              </a:xfrm>
              <a:custGeom>
                <a:avLst/>
                <a:gdLst>
                  <a:gd name="T0" fmla="*/ 31 w 68"/>
                  <a:gd name="T1" fmla="*/ 0 h 82"/>
                  <a:gd name="T2" fmla="*/ 63 w 68"/>
                  <a:gd name="T3" fmla="*/ 47 h 82"/>
                  <a:gd name="T4" fmla="*/ 68 w 68"/>
                  <a:gd name="T5" fmla="*/ 58 h 82"/>
                  <a:gd name="T6" fmla="*/ 65 w 68"/>
                  <a:gd name="T7" fmla="*/ 69 h 82"/>
                  <a:gd name="T8" fmla="*/ 57 w 68"/>
                  <a:gd name="T9" fmla="*/ 77 h 82"/>
                  <a:gd name="T10" fmla="*/ 52 w 68"/>
                  <a:gd name="T11" fmla="*/ 81 h 82"/>
                  <a:gd name="T12" fmla="*/ 46 w 68"/>
                  <a:gd name="T13" fmla="*/ 82 h 82"/>
                  <a:gd name="T14" fmla="*/ 41 w 68"/>
                  <a:gd name="T15" fmla="*/ 81 h 82"/>
                  <a:gd name="T16" fmla="*/ 34 w 68"/>
                  <a:gd name="T17" fmla="*/ 79 h 82"/>
                  <a:gd name="T18" fmla="*/ 31 w 68"/>
                  <a:gd name="T19" fmla="*/ 76 h 82"/>
                  <a:gd name="T20" fmla="*/ 27 w 68"/>
                  <a:gd name="T21" fmla="*/ 71 h 82"/>
                  <a:gd name="T22" fmla="*/ 0 w 68"/>
                  <a:gd name="T23" fmla="*/ 31 h 82"/>
                  <a:gd name="T24" fmla="*/ 17 w 68"/>
                  <a:gd name="T25" fmla="*/ 16 h 82"/>
                  <a:gd name="T26" fmla="*/ 31 w 68"/>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82">
                    <a:moveTo>
                      <a:pt x="31" y="0"/>
                    </a:moveTo>
                    <a:lnTo>
                      <a:pt x="63" y="47"/>
                    </a:lnTo>
                    <a:lnTo>
                      <a:pt x="68" y="58"/>
                    </a:lnTo>
                    <a:lnTo>
                      <a:pt x="65" y="69"/>
                    </a:lnTo>
                    <a:lnTo>
                      <a:pt x="57" y="77"/>
                    </a:lnTo>
                    <a:lnTo>
                      <a:pt x="52" y="81"/>
                    </a:lnTo>
                    <a:lnTo>
                      <a:pt x="46" y="82"/>
                    </a:lnTo>
                    <a:lnTo>
                      <a:pt x="41" y="81"/>
                    </a:lnTo>
                    <a:lnTo>
                      <a:pt x="34" y="79"/>
                    </a:lnTo>
                    <a:lnTo>
                      <a:pt x="31" y="76"/>
                    </a:lnTo>
                    <a:lnTo>
                      <a:pt x="27" y="71"/>
                    </a:lnTo>
                    <a:lnTo>
                      <a:pt x="0" y="31"/>
                    </a:lnTo>
                    <a:lnTo>
                      <a:pt x="17" y="16"/>
                    </a:lnTo>
                    <a:lnTo>
                      <a:pt x="3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 name="Freeform 149">
                <a:extLst>
                  <a:ext uri="{FF2B5EF4-FFF2-40B4-BE49-F238E27FC236}">
                    <a16:creationId xmlns:a16="http://schemas.microsoft.com/office/drawing/2014/main" id="{8D9B11ED-9A49-4DBA-B3AD-161C05EEA301}"/>
                  </a:ext>
                </a:extLst>
              </p:cNvPr>
              <p:cNvSpPr>
                <a:spLocks/>
              </p:cNvSpPr>
              <p:nvPr/>
            </p:nvSpPr>
            <p:spPr bwMode="auto">
              <a:xfrm>
                <a:off x="8170862" y="1670579"/>
                <a:ext cx="204788" cy="201613"/>
              </a:xfrm>
              <a:custGeom>
                <a:avLst/>
                <a:gdLst>
                  <a:gd name="T0" fmla="*/ 86 w 129"/>
                  <a:gd name="T1" fmla="*/ 0 h 127"/>
                  <a:gd name="T2" fmla="*/ 108 w 129"/>
                  <a:gd name="T3" fmla="*/ 3 h 127"/>
                  <a:gd name="T4" fmla="*/ 129 w 129"/>
                  <a:gd name="T5" fmla="*/ 11 h 127"/>
                  <a:gd name="T6" fmla="*/ 97 w 129"/>
                  <a:gd name="T7" fmla="*/ 24 h 127"/>
                  <a:gd name="T8" fmla="*/ 69 w 129"/>
                  <a:gd name="T9" fmla="*/ 43 h 127"/>
                  <a:gd name="T10" fmla="*/ 43 w 129"/>
                  <a:gd name="T11" fmla="*/ 67 h 127"/>
                  <a:gd name="T12" fmla="*/ 24 w 129"/>
                  <a:gd name="T13" fmla="*/ 96 h 127"/>
                  <a:gd name="T14" fmla="*/ 10 w 129"/>
                  <a:gd name="T15" fmla="*/ 127 h 127"/>
                  <a:gd name="T16" fmla="*/ 2 w 129"/>
                  <a:gd name="T17" fmla="*/ 108 h 127"/>
                  <a:gd name="T18" fmla="*/ 0 w 129"/>
                  <a:gd name="T19" fmla="*/ 86 h 127"/>
                  <a:gd name="T20" fmla="*/ 2 w 129"/>
                  <a:gd name="T21" fmla="*/ 67 h 127"/>
                  <a:gd name="T22" fmla="*/ 8 w 129"/>
                  <a:gd name="T23" fmla="*/ 48 h 127"/>
                  <a:gd name="T24" fmla="*/ 5 w 129"/>
                  <a:gd name="T25" fmla="*/ 43 h 127"/>
                  <a:gd name="T26" fmla="*/ 4 w 129"/>
                  <a:gd name="T27" fmla="*/ 37 h 127"/>
                  <a:gd name="T28" fmla="*/ 4 w 129"/>
                  <a:gd name="T29" fmla="*/ 30 h 127"/>
                  <a:gd name="T30" fmla="*/ 7 w 129"/>
                  <a:gd name="T31" fmla="*/ 16 h 127"/>
                  <a:gd name="T32" fmla="*/ 18 w 129"/>
                  <a:gd name="T33" fmla="*/ 5 h 127"/>
                  <a:gd name="T34" fmla="*/ 32 w 129"/>
                  <a:gd name="T35" fmla="*/ 2 h 127"/>
                  <a:gd name="T36" fmla="*/ 39 w 129"/>
                  <a:gd name="T37" fmla="*/ 2 h 127"/>
                  <a:gd name="T38" fmla="*/ 45 w 129"/>
                  <a:gd name="T39" fmla="*/ 5 h 127"/>
                  <a:gd name="T40" fmla="*/ 50 w 129"/>
                  <a:gd name="T41" fmla="*/ 8 h 127"/>
                  <a:gd name="T42" fmla="*/ 67 w 129"/>
                  <a:gd name="T43" fmla="*/ 2 h 127"/>
                  <a:gd name="T44" fmla="*/ 86 w 12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7">
                    <a:moveTo>
                      <a:pt x="86" y="0"/>
                    </a:moveTo>
                    <a:lnTo>
                      <a:pt x="108" y="3"/>
                    </a:lnTo>
                    <a:lnTo>
                      <a:pt x="129" y="11"/>
                    </a:lnTo>
                    <a:lnTo>
                      <a:pt x="97" y="24"/>
                    </a:lnTo>
                    <a:lnTo>
                      <a:pt x="69" y="43"/>
                    </a:lnTo>
                    <a:lnTo>
                      <a:pt x="43" y="67"/>
                    </a:lnTo>
                    <a:lnTo>
                      <a:pt x="24" y="96"/>
                    </a:lnTo>
                    <a:lnTo>
                      <a:pt x="10" y="127"/>
                    </a:lnTo>
                    <a:lnTo>
                      <a:pt x="2" y="108"/>
                    </a:lnTo>
                    <a:lnTo>
                      <a:pt x="0" y="86"/>
                    </a:lnTo>
                    <a:lnTo>
                      <a:pt x="2" y="67"/>
                    </a:lnTo>
                    <a:lnTo>
                      <a:pt x="8" y="48"/>
                    </a:lnTo>
                    <a:lnTo>
                      <a:pt x="5" y="43"/>
                    </a:lnTo>
                    <a:lnTo>
                      <a:pt x="4" y="37"/>
                    </a:lnTo>
                    <a:lnTo>
                      <a:pt x="4" y="30"/>
                    </a:lnTo>
                    <a:lnTo>
                      <a:pt x="7" y="16"/>
                    </a:lnTo>
                    <a:lnTo>
                      <a:pt x="18" y="5"/>
                    </a:lnTo>
                    <a:lnTo>
                      <a:pt x="32" y="2"/>
                    </a:lnTo>
                    <a:lnTo>
                      <a:pt x="39" y="2"/>
                    </a:lnTo>
                    <a:lnTo>
                      <a:pt x="45" y="5"/>
                    </a:lnTo>
                    <a:lnTo>
                      <a:pt x="50" y="8"/>
                    </a:lnTo>
                    <a:lnTo>
                      <a:pt x="67" y="2"/>
                    </a:lnTo>
                    <a:lnTo>
                      <a:pt x="8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 name="Freeform 150">
                <a:extLst>
                  <a:ext uri="{FF2B5EF4-FFF2-40B4-BE49-F238E27FC236}">
                    <a16:creationId xmlns:a16="http://schemas.microsoft.com/office/drawing/2014/main" id="{393155C9-E6B7-43F9-BEB7-84FF26FC1433}"/>
                  </a:ext>
                </a:extLst>
              </p:cNvPr>
              <p:cNvSpPr>
                <a:spLocks/>
              </p:cNvSpPr>
              <p:nvPr/>
            </p:nvSpPr>
            <p:spPr bwMode="auto">
              <a:xfrm>
                <a:off x="8542337" y="1670579"/>
                <a:ext cx="198438" cy="184150"/>
              </a:xfrm>
              <a:custGeom>
                <a:avLst/>
                <a:gdLst>
                  <a:gd name="T0" fmla="*/ 39 w 125"/>
                  <a:gd name="T1" fmla="*/ 0 h 116"/>
                  <a:gd name="T2" fmla="*/ 58 w 125"/>
                  <a:gd name="T3" fmla="*/ 2 h 116"/>
                  <a:gd name="T4" fmla="*/ 76 w 125"/>
                  <a:gd name="T5" fmla="*/ 8 h 116"/>
                  <a:gd name="T6" fmla="*/ 80 w 125"/>
                  <a:gd name="T7" fmla="*/ 5 h 116"/>
                  <a:gd name="T8" fmla="*/ 87 w 125"/>
                  <a:gd name="T9" fmla="*/ 2 h 116"/>
                  <a:gd name="T10" fmla="*/ 93 w 125"/>
                  <a:gd name="T11" fmla="*/ 2 h 116"/>
                  <a:gd name="T12" fmla="*/ 107 w 125"/>
                  <a:gd name="T13" fmla="*/ 5 h 116"/>
                  <a:gd name="T14" fmla="*/ 118 w 125"/>
                  <a:gd name="T15" fmla="*/ 16 h 116"/>
                  <a:gd name="T16" fmla="*/ 122 w 125"/>
                  <a:gd name="T17" fmla="*/ 30 h 116"/>
                  <a:gd name="T18" fmla="*/ 122 w 125"/>
                  <a:gd name="T19" fmla="*/ 37 h 116"/>
                  <a:gd name="T20" fmla="*/ 120 w 125"/>
                  <a:gd name="T21" fmla="*/ 43 h 116"/>
                  <a:gd name="T22" fmla="*/ 117 w 125"/>
                  <a:gd name="T23" fmla="*/ 48 h 116"/>
                  <a:gd name="T24" fmla="*/ 123 w 125"/>
                  <a:gd name="T25" fmla="*/ 67 h 116"/>
                  <a:gd name="T26" fmla="*/ 125 w 125"/>
                  <a:gd name="T27" fmla="*/ 86 h 116"/>
                  <a:gd name="T28" fmla="*/ 123 w 125"/>
                  <a:gd name="T29" fmla="*/ 102 h 116"/>
                  <a:gd name="T30" fmla="*/ 120 w 125"/>
                  <a:gd name="T31" fmla="*/ 116 h 116"/>
                  <a:gd name="T32" fmla="*/ 103 w 125"/>
                  <a:gd name="T33" fmla="*/ 84 h 116"/>
                  <a:gd name="T34" fmla="*/ 79 w 125"/>
                  <a:gd name="T35" fmla="*/ 56 h 116"/>
                  <a:gd name="T36" fmla="*/ 69 w 125"/>
                  <a:gd name="T37" fmla="*/ 46 h 116"/>
                  <a:gd name="T38" fmla="*/ 36 w 125"/>
                  <a:gd name="T39" fmla="*/ 24 h 116"/>
                  <a:gd name="T40" fmla="*/ 0 w 125"/>
                  <a:gd name="T41" fmla="*/ 10 h 116"/>
                  <a:gd name="T42" fmla="*/ 19 w 125"/>
                  <a:gd name="T43" fmla="*/ 2 h 116"/>
                  <a:gd name="T44" fmla="*/ 39 w 125"/>
                  <a:gd name="T4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16">
                    <a:moveTo>
                      <a:pt x="39" y="0"/>
                    </a:moveTo>
                    <a:lnTo>
                      <a:pt x="58" y="2"/>
                    </a:lnTo>
                    <a:lnTo>
                      <a:pt x="76" y="8"/>
                    </a:lnTo>
                    <a:lnTo>
                      <a:pt x="80" y="5"/>
                    </a:lnTo>
                    <a:lnTo>
                      <a:pt x="87" y="2"/>
                    </a:lnTo>
                    <a:lnTo>
                      <a:pt x="93" y="2"/>
                    </a:lnTo>
                    <a:lnTo>
                      <a:pt x="107" y="5"/>
                    </a:lnTo>
                    <a:lnTo>
                      <a:pt x="118" y="16"/>
                    </a:lnTo>
                    <a:lnTo>
                      <a:pt x="122" y="30"/>
                    </a:lnTo>
                    <a:lnTo>
                      <a:pt x="122" y="37"/>
                    </a:lnTo>
                    <a:lnTo>
                      <a:pt x="120" y="43"/>
                    </a:lnTo>
                    <a:lnTo>
                      <a:pt x="117" y="48"/>
                    </a:lnTo>
                    <a:lnTo>
                      <a:pt x="123" y="67"/>
                    </a:lnTo>
                    <a:lnTo>
                      <a:pt x="125" y="86"/>
                    </a:lnTo>
                    <a:lnTo>
                      <a:pt x="123" y="102"/>
                    </a:lnTo>
                    <a:lnTo>
                      <a:pt x="120" y="116"/>
                    </a:lnTo>
                    <a:lnTo>
                      <a:pt x="103" y="84"/>
                    </a:lnTo>
                    <a:lnTo>
                      <a:pt x="79" y="56"/>
                    </a:lnTo>
                    <a:lnTo>
                      <a:pt x="69" y="46"/>
                    </a:lnTo>
                    <a:lnTo>
                      <a:pt x="36" y="24"/>
                    </a:lnTo>
                    <a:lnTo>
                      <a:pt x="0" y="10"/>
                    </a:lnTo>
                    <a:lnTo>
                      <a:pt x="19" y="2"/>
                    </a:lnTo>
                    <a:lnTo>
                      <a:pt x="3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 name="Freeform 151">
                <a:extLst>
                  <a:ext uri="{FF2B5EF4-FFF2-40B4-BE49-F238E27FC236}">
                    <a16:creationId xmlns:a16="http://schemas.microsoft.com/office/drawing/2014/main" id="{B6D779AF-74D7-4E95-A347-956A1D7C011A}"/>
                  </a:ext>
                </a:extLst>
              </p:cNvPr>
              <p:cNvSpPr>
                <a:spLocks noEditPoints="1"/>
              </p:cNvSpPr>
              <p:nvPr/>
            </p:nvSpPr>
            <p:spPr bwMode="auto">
              <a:xfrm>
                <a:off x="8196262" y="1700741"/>
                <a:ext cx="531813" cy="531813"/>
              </a:xfrm>
              <a:custGeom>
                <a:avLst/>
                <a:gdLst>
                  <a:gd name="T0" fmla="*/ 168 w 335"/>
                  <a:gd name="T1" fmla="*/ 43 h 335"/>
                  <a:gd name="T2" fmla="*/ 135 w 335"/>
                  <a:gd name="T3" fmla="*/ 48 h 335"/>
                  <a:gd name="T4" fmla="*/ 105 w 335"/>
                  <a:gd name="T5" fmla="*/ 61 h 335"/>
                  <a:gd name="T6" fmla="*/ 80 w 335"/>
                  <a:gd name="T7" fmla="*/ 80 h 335"/>
                  <a:gd name="T8" fmla="*/ 61 w 335"/>
                  <a:gd name="T9" fmla="*/ 105 h 335"/>
                  <a:gd name="T10" fmla="*/ 48 w 335"/>
                  <a:gd name="T11" fmla="*/ 135 h 335"/>
                  <a:gd name="T12" fmla="*/ 43 w 335"/>
                  <a:gd name="T13" fmla="*/ 169 h 335"/>
                  <a:gd name="T14" fmla="*/ 48 w 335"/>
                  <a:gd name="T15" fmla="*/ 200 h 335"/>
                  <a:gd name="T16" fmla="*/ 61 w 335"/>
                  <a:gd name="T17" fmla="*/ 230 h 335"/>
                  <a:gd name="T18" fmla="*/ 80 w 335"/>
                  <a:gd name="T19" fmla="*/ 256 h 335"/>
                  <a:gd name="T20" fmla="*/ 105 w 335"/>
                  <a:gd name="T21" fmla="*/ 275 h 335"/>
                  <a:gd name="T22" fmla="*/ 135 w 335"/>
                  <a:gd name="T23" fmla="*/ 288 h 335"/>
                  <a:gd name="T24" fmla="*/ 168 w 335"/>
                  <a:gd name="T25" fmla="*/ 292 h 335"/>
                  <a:gd name="T26" fmla="*/ 200 w 335"/>
                  <a:gd name="T27" fmla="*/ 288 h 335"/>
                  <a:gd name="T28" fmla="*/ 230 w 335"/>
                  <a:gd name="T29" fmla="*/ 275 h 335"/>
                  <a:gd name="T30" fmla="*/ 256 w 335"/>
                  <a:gd name="T31" fmla="*/ 256 h 335"/>
                  <a:gd name="T32" fmla="*/ 275 w 335"/>
                  <a:gd name="T33" fmla="*/ 230 h 335"/>
                  <a:gd name="T34" fmla="*/ 287 w 335"/>
                  <a:gd name="T35" fmla="*/ 200 h 335"/>
                  <a:gd name="T36" fmla="*/ 292 w 335"/>
                  <a:gd name="T37" fmla="*/ 169 h 335"/>
                  <a:gd name="T38" fmla="*/ 287 w 335"/>
                  <a:gd name="T39" fmla="*/ 135 h 335"/>
                  <a:gd name="T40" fmla="*/ 275 w 335"/>
                  <a:gd name="T41" fmla="*/ 105 h 335"/>
                  <a:gd name="T42" fmla="*/ 256 w 335"/>
                  <a:gd name="T43" fmla="*/ 80 h 335"/>
                  <a:gd name="T44" fmla="*/ 230 w 335"/>
                  <a:gd name="T45" fmla="*/ 61 h 335"/>
                  <a:gd name="T46" fmla="*/ 200 w 335"/>
                  <a:gd name="T47" fmla="*/ 48 h 335"/>
                  <a:gd name="T48" fmla="*/ 168 w 335"/>
                  <a:gd name="T49" fmla="*/ 43 h 335"/>
                  <a:gd name="T50" fmla="*/ 168 w 335"/>
                  <a:gd name="T51" fmla="*/ 0 h 335"/>
                  <a:gd name="T52" fmla="*/ 206 w 335"/>
                  <a:gd name="T53" fmla="*/ 5 h 335"/>
                  <a:gd name="T54" fmla="*/ 241 w 335"/>
                  <a:gd name="T55" fmla="*/ 18 h 335"/>
                  <a:gd name="T56" fmla="*/ 273 w 335"/>
                  <a:gd name="T57" fmla="*/ 37 h 335"/>
                  <a:gd name="T58" fmla="*/ 298 w 335"/>
                  <a:gd name="T59" fmla="*/ 64 h 335"/>
                  <a:gd name="T60" fmla="*/ 319 w 335"/>
                  <a:gd name="T61" fmla="*/ 94 h 335"/>
                  <a:gd name="T62" fmla="*/ 332 w 335"/>
                  <a:gd name="T63" fmla="*/ 129 h 335"/>
                  <a:gd name="T64" fmla="*/ 335 w 335"/>
                  <a:gd name="T65" fmla="*/ 169 h 335"/>
                  <a:gd name="T66" fmla="*/ 332 w 335"/>
                  <a:gd name="T67" fmla="*/ 207 h 335"/>
                  <a:gd name="T68" fmla="*/ 319 w 335"/>
                  <a:gd name="T69" fmla="*/ 242 h 335"/>
                  <a:gd name="T70" fmla="*/ 298 w 335"/>
                  <a:gd name="T71" fmla="*/ 273 h 335"/>
                  <a:gd name="T72" fmla="*/ 273 w 335"/>
                  <a:gd name="T73" fmla="*/ 299 h 335"/>
                  <a:gd name="T74" fmla="*/ 241 w 335"/>
                  <a:gd name="T75" fmla="*/ 319 h 335"/>
                  <a:gd name="T76" fmla="*/ 206 w 335"/>
                  <a:gd name="T77" fmla="*/ 332 h 335"/>
                  <a:gd name="T78" fmla="*/ 168 w 335"/>
                  <a:gd name="T79" fmla="*/ 335 h 335"/>
                  <a:gd name="T80" fmla="*/ 129 w 335"/>
                  <a:gd name="T81" fmla="*/ 332 h 335"/>
                  <a:gd name="T82" fmla="*/ 94 w 335"/>
                  <a:gd name="T83" fmla="*/ 319 h 335"/>
                  <a:gd name="T84" fmla="*/ 64 w 335"/>
                  <a:gd name="T85" fmla="*/ 299 h 335"/>
                  <a:gd name="T86" fmla="*/ 37 w 335"/>
                  <a:gd name="T87" fmla="*/ 273 h 335"/>
                  <a:gd name="T88" fmla="*/ 18 w 335"/>
                  <a:gd name="T89" fmla="*/ 242 h 335"/>
                  <a:gd name="T90" fmla="*/ 5 w 335"/>
                  <a:gd name="T91" fmla="*/ 207 h 335"/>
                  <a:gd name="T92" fmla="*/ 0 w 335"/>
                  <a:gd name="T93" fmla="*/ 169 h 335"/>
                  <a:gd name="T94" fmla="*/ 5 w 335"/>
                  <a:gd name="T95" fmla="*/ 129 h 335"/>
                  <a:gd name="T96" fmla="*/ 18 w 335"/>
                  <a:gd name="T97" fmla="*/ 94 h 335"/>
                  <a:gd name="T98" fmla="*/ 37 w 335"/>
                  <a:gd name="T99" fmla="*/ 64 h 335"/>
                  <a:gd name="T100" fmla="*/ 64 w 335"/>
                  <a:gd name="T101" fmla="*/ 37 h 335"/>
                  <a:gd name="T102" fmla="*/ 94 w 335"/>
                  <a:gd name="T103" fmla="*/ 18 h 335"/>
                  <a:gd name="T104" fmla="*/ 129 w 335"/>
                  <a:gd name="T105" fmla="*/ 5 h 335"/>
                  <a:gd name="T106" fmla="*/ 168 w 335"/>
                  <a:gd name="T10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335">
                    <a:moveTo>
                      <a:pt x="168" y="43"/>
                    </a:moveTo>
                    <a:lnTo>
                      <a:pt x="135" y="48"/>
                    </a:lnTo>
                    <a:lnTo>
                      <a:pt x="105" y="61"/>
                    </a:lnTo>
                    <a:lnTo>
                      <a:pt x="80" y="80"/>
                    </a:lnTo>
                    <a:lnTo>
                      <a:pt x="61" y="105"/>
                    </a:lnTo>
                    <a:lnTo>
                      <a:pt x="48" y="135"/>
                    </a:lnTo>
                    <a:lnTo>
                      <a:pt x="43" y="169"/>
                    </a:lnTo>
                    <a:lnTo>
                      <a:pt x="48" y="200"/>
                    </a:lnTo>
                    <a:lnTo>
                      <a:pt x="61" y="230"/>
                    </a:lnTo>
                    <a:lnTo>
                      <a:pt x="80" y="256"/>
                    </a:lnTo>
                    <a:lnTo>
                      <a:pt x="105" y="275"/>
                    </a:lnTo>
                    <a:lnTo>
                      <a:pt x="135" y="288"/>
                    </a:lnTo>
                    <a:lnTo>
                      <a:pt x="168" y="292"/>
                    </a:lnTo>
                    <a:lnTo>
                      <a:pt x="200" y="288"/>
                    </a:lnTo>
                    <a:lnTo>
                      <a:pt x="230" y="275"/>
                    </a:lnTo>
                    <a:lnTo>
                      <a:pt x="256" y="256"/>
                    </a:lnTo>
                    <a:lnTo>
                      <a:pt x="275" y="230"/>
                    </a:lnTo>
                    <a:lnTo>
                      <a:pt x="287" y="200"/>
                    </a:lnTo>
                    <a:lnTo>
                      <a:pt x="292" y="169"/>
                    </a:lnTo>
                    <a:lnTo>
                      <a:pt x="287" y="135"/>
                    </a:lnTo>
                    <a:lnTo>
                      <a:pt x="275" y="105"/>
                    </a:lnTo>
                    <a:lnTo>
                      <a:pt x="256" y="80"/>
                    </a:lnTo>
                    <a:lnTo>
                      <a:pt x="230" y="61"/>
                    </a:lnTo>
                    <a:lnTo>
                      <a:pt x="200" y="48"/>
                    </a:lnTo>
                    <a:lnTo>
                      <a:pt x="168" y="43"/>
                    </a:lnTo>
                    <a:close/>
                    <a:moveTo>
                      <a:pt x="168" y="0"/>
                    </a:moveTo>
                    <a:lnTo>
                      <a:pt x="206" y="5"/>
                    </a:lnTo>
                    <a:lnTo>
                      <a:pt x="241" y="18"/>
                    </a:lnTo>
                    <a:lnTo>
                      <a:pt x="273" y="37"/>
                    </a:lnTo>
                    <a:lnTo>
                      <a:pt x="298" y="64"/>
                    </a:lnTo>
                    <a:lnTo>
                      <a:pt x="319" y="94"/>
                    </a:lnTo>
                    <a:lnTo>
                      <a:pt x="332" y="129"/>
                    </a:lnTo>
                    <a:lnTo>
                      <a:pt x="335" y="169"/>
                    </a:lnTo>
                    <a:lnTo>
                      <a:pt x="332" y="207"/>
                    </a:lnTo>
                    <a:lnTo>
                      <a:pt x="319" y="242"/>
                    </a:lnTo>
                    <a:lnTo>
                      <a:pt x="298" y="273"/>
                    </a:lnTo>
                    <a:lnTo>
                      <a:pt x="273" y="299"/>
                    </a:lnTo>
                    <a:lnTo>
                      <a:pt x="241" y="319"/>
                    </a:lnTo>
                    <a:lnTo>
                      <a:pt x="206" y="332"/>
                    </a:lnTo>
                    <a:lnTo>
                      <a:pt x="168" y="335"/>
                    </a:lnTo>
                    <a:lnTo>
                      <a:pt x="129" y="332"/>
                    </a:lnTo>
                    <a:lnTo>
                      <a:pt x="94" y="319"/>
                    </a:lnTo>
                    <a:lnTo>
                      <a:pt x="64" y="299"/>
                    </a:lnTo>
                    <a:lnTo>
                      <a:pt x="37" y="273"/>
                    </a:lnTo>
                    <a:lnTo>
                      <a:pt x="18" y="242"/>
                    </a:lnTo>
                    <a:lnTo>
                      <a:pt x="5" y="207"/>
                    </a:lnTo>
                    <a:lnTo>
                      <a:pt x="0" y="169"/>
                    </a:lnTo>
                    <a:lnTo>
                      <a:pt x="5" y="129"/>
                    </a:lnTo>
                    <a:lnTo>
                      <a:pt x="18" y="94"/>
                    </a:lnTo>
                    <a:lnTo>
                      <a:pt x="37" y="64"/>
                    </a:lnTo>
                    <a:lnTo>
                      <a:pt x="64" y="37"/>
                    </a:lnTo>
                    <a:lnTo>
                      <a:pt x="94" y="18"/>
                    </a:lnTo>
                    <a:lnTo>
                      <a:pt x="129" y="5"/>
                    </a:lnTo>
                    <a:lnTo>
                      <a:pt x="1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 name="Freeform 152">
                <a:extLst>
                  <a:ext uri="{FF2B5EF4-FFF2-40B4-BE49-F238E27FC236}">
                    <a16:creationId xmlns:a16="http://schemas.microsoft.com/office/drawing/2014/main" id="{8E0E73F3-6842-49F3-9AB0-EDAEA6745124}"/>
                  </a:ext>
                </a:extLst>
              </p:cNvPr>
              <p:cNvSpPr>
                <a:spLocks/>
              </p:cNvSpPr>
              <p:nvPr/>
            </p:nvSpPr>
            <p:spPr bwMode="auto">
              <a:xfrm>
                <a:off x="8418512" y="1845204"/>
                <a:ext cx="177800" cy="166688"/>
              </a:xfrm>
              <a:custGeom>
                <a:avLst/>
                <a:gdLst>
                  <a:gd name="T0" fmla="*/ 28 w 112"/>
                  <a:gd name="T1" fmla="*/ 0 h 105"/>
                  <a:gd name="T2" fmla="*/ 33 w 112"/>
                  <a:gd name="T3" fmla="*/ 0 h 105"/>
                  <a:gd name="T4" fmla="*/ 36 w 112"/>
                  <a:gd name="T5" fmla="*/ 3 h 105"/>
                  <a:gd name="T6" fmla="*/ 40 w 112"/>
                  <a:gd name="T7" fmla="*/ 6 h 105"/>
                  <a:gd name="T8" fmla="*/ 43 w 112"/>
                  <a:gd name="T9" fmla="*/ 9 h 105"/>
                  <a:gd name="T10" fmla="*/ 43 w 112"/>
                  <a:gd name="T11" fmla="*/ 14 h 105"/>
                  <a:gd name="T12" fmla="*/ 43 w 112"/>
                  <a:gd name="T13" fmla="*/ 52 h 105"/>
                  <a:gd name="T14" fmla="*/ 47 w 112"/>
                  <a:gd name="T15" fmla="*/ 57 h 105"/>
                  <a:gd name="T16" fmla="*/ 51 w 112"/>
                  <a:gd name="T17" fmla="*/ 60 h 105"/>
                  <a:gd name="T18" fmla="*/ 54 w 112"/>
                  <a:gd name="T19" fmla="*/ 65 h 105"/>
                  <a:gd name="T20" fmla="*/ 98 w 112"/>
                  <a:gd name="T21" fmla="*/ 65 h 105"/>
                  <a:gd name="T22" fmla="*/ 105 w 112"/>
                  <a:gd name="T23" fmla="*/ 66 h 105"/>
                  <a:gd name="T24" fmla="*/ 109 w 112"/>
                  <a:gd name="T25" fmla="*/ 70 h 105"/>
                  <a:gd name="T26" fmla="*/ 111 w 112"/>
                  <a:gd name="T27" fmla="*/ 74 h 105"/>
                  <a:gd name="T28" fmla="*/ 112 w 112"/>
                  <a:gd name="T29" fmla="*/ 79 h 105"/>
                  <a:gd name="T30" fmla="*/ 111 w 112"/>
                  <a:gd name="T31" fmla="*/ 86 h 105"/>
                  <a:gd name="T32" fmla="*/ 109 w 112"/>
                  <a:gd name="T33" fmla="*/ 90 h 105"/>
                  <a:gd name="T34" fmla="*/ 105 w 112"/>
                  <a:gd name="T35" fmla="*/ 93 h 105"/>
                  <a:gd name="T36" fmla="*/ 98 w 112"/>
                  <a:gd name="T37" fmla="*/ 93 h 105"/>
                  <a:gd name="T38" fmla="*/ 51 w 112"/>
                  <a:gd name="T39" fmla="*/ 93 h 105"/>
                  <a:gd name="T40" fmla="*/ 46 w 112"/>
                  <a:gd name="T41" fmla="*/ 98 h 105"/>
                  <a:gd name="T42" fmla="*/ 41 w 112"/>
                  <a:gd name="T43" fmla="*/ 101 h 105"/>
                  <a:gd name="T44" fmla="*/ 35 w 112"/>
                  <a:gd name="T45" fmla="*/ 105 h 105"/>
                  <a:gd name="T46" fmla="*/ 28 w 112"/>
                  <a:gd name="T47" fmla="*/ 105 h 105"/>
                  <a:gd name="T48" fmla="*/ 14 w 112"/>
                  <a:gd name="T49" fmla="*/ 101 h 105"/>
                  <a:gd name="T50" fmla="*/ 3 w 112"/>
                  <a:gd name="T51" fmla="*/ 92 h 105"/>
                  <a:gd name="T52" fmla="*/ 0 w 112"/>
                  <a:gd name="T53" fmla="*/ 78 h 105"/>
                  <a:gd name="T54" fmla="*/ 0 w 112"/>
                  <a:gd name="T55" fmla="*/ 70 h 105"/>
                  <a:gd name="T56" fmla="*/ 3 w 112"/>
                  <a:gd name="T57" fmla="*/ 63 h 105"/>
                  <a:gd name="T58" fmla="*/ 8 w 112"/>
                  <a:gd name="T59" fmla="*/ 57 h 105"/>
                  <a:gd name="T60" fmla="*/ 13 w 112"/>
                  <a:gd name="T61" fmla="*/ 52 h 105"/>
                  <a:gd name="T62" fmla="*/ 13 w 112"/>
                  <a:gd name="T63" fmla="*/ 14 h 105"/>
                  <a:gd name="T64" fmla="*/ 14 w 112"/>
                  <a:gd name="T65" fmla="*/ 9 h 105"/>
                  <a:gd name="T66" fmla="*/ 16 w 112"/>
                  <a:gd name="T67" fmla="*/ 6 h 105"/>
                  <a:gd name="T68" fmla="*/ 19 w 112"/>
                  <a:gd name="T69" fmla="*/ 3 h 105"/>
                  <a:gd name="T70" fmla="*/ 24 w 112"/>
                  <a:gd name="T71" fmla="*/ 0 h 105"/>
                  <a:gd name="T72" fmla="*/ 28 w 112"/>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05">
                    <a:moveTo>
                      <a:pt x="28" y="0"/>
                    </a:moveTo>
                    <a:lnTo>
                      <a:pt x="33" y="0"/>
                    </a:lnTo>
                    <a:lnTo>
                      <a:pt x="36" y="3"/>
                    </a:lnTo>
                    <a:lnTo>
                      <a:pt x="40" y="6"/>
                    </a:lnTo>
                    <a:lnTo>
                      <a:pt x="43" y="9"/>
                    </a:lnTo>
                    <a:lnTo>
                      <a:pt x="43" y="14"/>
                    </a:lnTo>
                    <a:lnTo>
                      <a:pt x="43" y="52"/>
                    </a:lnTo>
                    <a:lnTo>
                      <a:pt x="47" y="57"/>
                    </a:lnTo>
                    <a:lnTo>
                      <a:pt x="51" y="60"/>
                    </a:lnTo>
                    <a:lnTo>
                      <a:pt x="54" y="65"/>
                    </a:lnTo>
                    <a:lnTo>
                      <a:pt x="98" y="65"/>
                    </a:lnTo>
                    <a:lnTo>
                      <a:pt x="105" y="66"/>
                    </a:lnTo>
                    <a:lnTo>
                      <a:pt x="109" y="70"/>
                    </a:lnTo>
                    <a:lnTo>
                      <a:pt x="111" y="74"/>
                    </a:lnTo>
                    <a:lnTo>
                      <a:pt x="112" y="79"/>
                    </a:lnTo>
                    <a:lnTo>
                      <a:pt x="111" y="86"/>
                    </a:lnTo>
                    <a:lnTo>
                      <a:pt x="109" y="90"/>
                    </a:lnTo>
                    <a:lnTo>
                      <a:pt x="105" y="93"/>
                    </a:lnTo>
                    <a:lnTo>
                      <a:pt x="98" y="93"/>
                    </a:lnTo>
                    <a:lnTo>
                      <a:pt x="51" y="93"/>
                    </a:lnTo>
                    <a:lnTo>
                      <a:pt x="46" y="98"/>
                    </a:lnTo>
                    <a:lnTo>
                      <a:pt x="41" y="101"/>
                    </a:lnTo>
                    <a:lnTo>
                      <a:pt x="35" y="105"/>
                    </a:lnTo>
                    <a:lnTo>
                      <a:pt x="28" y="105"/>
                    </a:lnTo>
                    <a:lnTo>
                      <a:pt x="14" y="101"/>
                    </a:lnTo>
                    <a:lnTo>
                      <a:pt x="3" y="92"/>
                    </a:lnTo>
                    <a:lnTo>
                      <a:pt x="0" y="78"/>
                    </a:lnTo>
                    <a:lnTo>
                      <a:pt x="0" y="70"/>
                    </a:lnTo>
                    <a:lnTo>
                      <a:pt x="3" y="63"/>
                    </a:lnTo>
                    <a:lnTo>
                      <a:pt x="8" y="57"/>
                    </a:lnTo>
                    <a:lnTo>
                      <a:pt x="13" y="52"/>
                    </a:lnTo>
                    <a:lnTo>
                      <a:pt x="13" y="14"/>
                    </a:lnTo>
                    <a:lnTo>
                      <a:pt x="14" y="9"/>
                    </a:lnTo>
                    <a:lnTo>
                      <a:pt x="16" y="6"/>
                    </a:lnTo>
                    <a:lnTo>
                      <a:pt x="19" y="3"/>
                    </a:lnTo>
                    <a:lnTo>
                      <a:pt x="24" y="0"/>
                    </a:lnTo>
                    <a:lnTo>
                      <a:pt x="2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8" name="TextBox 7">
              <a:extLst>
                <a:ext uri="{FF2B5EF4-FFF2-40B4-BE49-F238E27FC236}">
                  <a16:creationId xmlns:a16="http://schemas.microsoft.com/office/drawing/2014/main" id="{3A38FDDF-A648-46B3-B1F6-1648033DD3A5}"/>
                </a:ext>
              </a:extLst>
            </p:cNvPr>
            <p:cNvSpPr txBox="1"/>
            <p:nvPr/>
          </p:nvSpPr>
          <p:spPr>
            <a:xfrm>
              <a:off x="2500121" y="5923878"/>
              <a:ext cx="8085137" cy="707886"/>
            </a:xfrm>
            <a:prstGeom prst="rect">
              <a:avLst/>
            </a:prstGeom>
            <a:noFill/>
          </p:spPr>
          <p:txBody>
            <a:bodyPr wrap="square" rtlCol="0">
              <a:spAutoFit/>
            </a:bodyPr>
            <a:lstStyle/>
            <a:p>
              <a:r>
                <a:rPr lang="en-US" sz="2000" dirty="0"/>
                <a:t>You must apply DURING senior year before graduation </a:t>
              </a:r>
            </a:p>
            <a:p>
              <a:r>
                <a:rPr lang="en-US" sz="2000" dirty="0"/>
                <a:t>or immediately after GED® test completion</a:t>
              </a:r>
            </a:p>
          </p:txBody>
        </p:sp>
      </p:grpSp>
    </p:spTree>
    <p:extLst>
      <p:ext uri="{BB962C8B-B14F-4D97-AF65-F5344CB8AC3E}">
        <p14:creationId xmlns:p14="http://schemas.microsoft.com/office/powerpoint/2010/main" val="706841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257626" y="8085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other </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OSAC </a:t>
              </a:r>
              <a:r>
                <a:rPr lang="en-US" sz="4000" dirty="0">
                  <a:latin typeface="Trebuchet MS" panose="020B0603020202020204" pitchFamily="34" charset="0"/>
                </a:rPr>
                <a:t>Grant Programs</a:t>
              </a:r>
              <a:endParaRPr lang="en-US" sz="5000" dirty="0">
                <a:latin typeface="Trebuchet MS" panose="020B0603020202020204" pitchFamily="34" charset="0"/>
              </a:endParaRPr>
            </a:p>
          </p:txBody>
        </p:sp>
      </p:grpSp>
      <p:sp>
        <p:nvSpPr>
          <p:cNvPr id="10" name="Oval 9">
            <a:extLst>
              <a:ext uri="{FF2B5EF4-FFF2-40B4-BE49-F238E27FC236}">
                <a16:creationId xmlns:a16="http://schemas.microsoft.com/office/drawing/2014/main" id="{43367B25-B873-4A3A-8213-4B097F000E71}"/>
              </a:ext>
            </a:extLst>
          </p:cNvPr>
          <p:cNvSpPr/>
          <p:nvPr/>
        </p:nvSpPr>
        <p:spPr>
          <a:xfrm>
            <a:off x="5135880" y="2480786"/>
            <a:ext cx="1920240" cy="1920240"/>
          </a:xfrm>
          <a:prstGeom prst="ellipse">
            <a:avLst/>
          </a:prstGeom>
          <a:solidFill>
            <a:srgbClr val="1A476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D0B7ED1E-4CD8-46E0-A373-F5A21F39F7A2}"/>
              </a:ext>
            </a:extLst>
          </p:cNvPr>
          <p:cNvSpPr/>
          <p:nvPr/>
        </p:nvSpPr>
        <p:spPr>
          <a:xfrm>
            <a:off x="4766158" y="2012761"/>
            <a:ext cx="2743200" cy="2743200"/>
          </a:xfrm>
          <a:prstGeom prst="arc">
            <a:avLst>
              <a:gd name="adj1" fmla="val 19675731"/>
              <a:gd name="adj2" fmla="val 12804032"/>
            </a:avLst>
          </a:prstGeom>
          <a:ln w="57150">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ED63F6F0-DB31-449D-A82D-5AB4FFEDFFCA}"/>
              </a:ext>
            </a:extLst>
          </p:cNvPr>
          <p:cNvSpPr/>
          <p:nvPr/>
        </p:nvSpPr>
        <p:spPr>
          <a:xfrm>
            <a:off x="4519808" y="2310713"/>
            <a:ext cx="640080" cy="640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981109F-6961-4045-8C29-099298488CDB}"/>
              </a:ext>
            </a:extLst>
          </p:cNvPr>
          <p:cNvSpPr/>
          <p:nvPr/>
        </p:nvSpPr>
        <p:spPr>
          <a:xfrm>
            <a:off x="7056120" y="2310713"/>
            <a:ext cx="640080" cy="6400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FA9F456-7174-4DBF-A454-A0C71CDF7402}"/>
              </a:ext>
            </a:extLst>
          </p:cNvPr>
          <p:cNvSpPr/>
          <p:nvPr/>
        </p:nvSpPr>
        <p:spPr>
          <a:xfrm>
            <a:off x="4983947" y="4353753"/>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086E9FD-8DB4-4DCD-A3A9-1FD314A95447}"/>
              </a:ext>
            </a:extLst>
          </p:cNvPr>
          <p:cNvSpPr/>
          <p:nvPr/>
        </p:nvSpPr>
        <p:spPr>
          <a:xfrm>
            <a:off x="4456141" y="3440906"/>
            <a:ext cx="640080" cy="6400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5226230-54DF-4F71-99F4-0928DE6700DE}"/>
              </a:ext>
            </a:extLst>
          </p:cNvPr>
          <p:cNvSpPr/>
          <p:nvPr/>
        </p:nvSpPr>
        <p:spPr>
          <a:xfrm>
            <a:off x="6416040" y="4390458"/>
            <a:ext cx="640080" cy="6400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2A387E-AAA1-4A98-8723-4724115EBD8C}"/>
              </a:ext>
            </a:extLst>
          </p:cNvPr>
          <p:cNvSpPr txBox="1"/>
          <p:nvPr/>
        </p:nvSpPr>
        <p:spPr>
          <a:xfrm>
            <a:off x="461477" y="2180911"/>
            <a:ext cx="3850610" cy="738664"/>
          </a:xfrm>
          <a:prstGeom prst="rect">
            <a:avLst/>
          </a:prstGeom>
          <a:noFill/>
        </p:spPr>
        <p:txBody>
          <a:bodyPr wrap="square" rtlCol="0">
            <a:spAutoFit/>
          </a:bodyPr>
          <a:lstStyle/>
          <a:p>
            <a:r>
              <a:rPr lang="en-US" sz="2200" b="1" dirty="0"/>
              <a:t>Chaffee Training Grant: </a:t>
            </a:r>
          </a:p>
          <a:p>
            <a:r>
              <a:rPr lang="en-US" sz="2000" dirty="0"/>
              <a:t>For foster youth under 26 years old</a:t>
            </a:r>
          </a:p>
        </p:txBody>
      </p:sp>
      <p:sp>
        <p:nvSpPr>
          <p:cNvPr id="45" name="TextBox 44">
            <a:extLst>
              <a:ext uri="{FF2B5EF4-FFF2-40B4-BE49-F238E27FC236}">
                <a16:creationId xmlns:a16="http://schemas.microsoft.com/office/drawing/2014/main" id="{CF42A51A-881C-4854-9901-5BFBFCEB2860}"/>
              </a:ext>
            </a:extLst>
          </p:cNvPr>
          <p:cNvSpPr txBox="1"/>
          <p:nvPr/>
        </p:nvSpPr>
        <p:spPr>
          <a:xfrm>
            <a:off x="472333" y="3307313"/>
            <a:ext cx="3850610" cy="1046440"/>
          </a:xfrm>
          <a:prstGeom prst="rect">
            <a:avLst/>
          </a:prstGeom>
          <a:noFill/>
        </p:spPr>
        <p:txBody>
          <a:bodyPr wrap="square" rtlCol="0">
            <a:spAutoFit/>
          </a:bodyPr>
          <a:lstStyle/>
          <a:p>
            <a:r>
              <a:rPr lang="en-US" sz="2200" b="1" dirty="0"/>
              <a:t>Oregon Tribal Student Grant:</a:t>
            </a:r>
          </a:p>
          <a:p>
            <a:r>
              <a:rPr lang="en-US" sz="2000" dirty="0"/>
              <a:t>For members of Oregon’s Federally recognized tribes</a:t>
            </a:r>
          </a:p>
        </p:txBody>
      </p:sp>
      <p:sp>
        <p:nvSpPr>
          <p:cNvPr id="46" name="TextBox 45">
            <a:extLst>
              <a:ext uri="{FF2B5EF4-FFF2-40B4-BE49-F238E27FC236}">
                <a16:creationId xmlns:a16="http://schemas.microsoft.com/office/drawing/2014/main" id="{CE229552-77B5-434A-96D1-65EB35D35E10}"/>
              </a:ext>
            </a:extLst>
          </p:cNvPr>
          <p:cNvSpPr txBox="1"/>
          <p:nvPr/>
        </p:nvSpPr>
        <p:spPr>
          <a:xfrm>
            <a:off x="1603353" y="5205849"/>
            <a:ext cx="3904266" cy="1384995"/>
          </a:xfrm>
          <a:prstGeom prst="rect">
            <a:avLst/>
          </a:prstGeom>
          <a:noFill/>
        </p:spPr>
        <p:txBody>
          <a:bodyPr wrap="square" rtlCol="0">
            <a:spAutoFit/>
          </a:bodyPr>
          <a:lstStyle/>
          <a:p>
            <a:r>
              <a:rPr lang="en-US" sz="2200" b="1" dirty="0"/>
              <a:t>OR . National Guard State Tuition Assistance</a:t>
            </a:r>
          </a:p>
          <a:p>
            <a:r>
              <a:rPr lang="en-US" sz="2000" dirty="0"/>
              <a:t>For current and drilling members of Air/Army Guard</a:t>
            </a:r>
          </a:p>
        </p:txBody>
      </p:sp>
      <p:sp>
        <p:nvSpPr>
          <p:cNvPr id="48" name="TextBox 47">
            <a:extLst>
              <a:ext uri="{FF2B5EF4-FFF2-40B4-BE49-F238E27FC236}">
                <a16:creationId xmlns:a16="http://schemas.microsoft.com/office/drawing/2014/main" id="{A5442B0B-105D-45F6-8899-5E5E5312C89B}"/>
              </a:ext>
            </a:extLst>
          </p:cNvPr>
          <p:cNvSpPr txBox="1"/>
          <p:nvPr/>
        </p:nvSpPr>
        <p:spPr>
          <a:xfrm>
            <a:off x="6416040" y="5231658"/>
            <a:ext cx="3850610" cy="1384995"/>
          </a:xfrm>
          <a:prstGeom prst="rect">
            <a:avLst/>
          </a:prstGeom>
          <a:noFill/>
        </p:spPr>
        <p:txBody>
          <a:bodyPr wrap="square" rtlCol="0">
            <a:spAutoFit/>
          </a:bodyPr>
          <a:lstStyle/>
          <a:p>
            <a:r>
              <a:rPr lang="en-US" sz="2200" b="1" dirty="0"/>
              <a:t>Deceased/ Disabled Public Safety Officer Grant</a:t>
            </a:r>
          </a:p>
          <a:p>
            <a:r>
              <a:rPr lang="en-US" sz="2000" dirty="0"/>
              <a:t>For dependents of officers harmed in the line of duty</a:t>
            </a:r>
          </a:p>
        </p:txBody>
      </p:sp>
      <p:sp>
        <p:nvSpPr>
          <p:cNvPr id="49" name="TextBox 48">
            <a:extLst>
              <a:ext uri="{FF2B5EF4-FFF2-40B4-BE49-F238E27FC236}">
                <a16:creationId xmlns:a16="http://schemas.microsoft.com/office/drawing/2014/main" id="{534C43E8-C6AC-479B-AC13-D107992101BA}"/>
              </a:ext>
            </a:extLst>
          </p:cNvPr>
          <p:cNvSpPr txBox="1"/>
          <p:nvPr/>
        </p:nvSpPr>
        <p:spPr>
          <a:xfrm>
            <a:off x="7984352" y="2260873"/>
            <a:ext cx="3850610" cy="1046440"/>
          </a:xfrm>
          <a:prstGeom prst="rect">
            <a:avLst/>
          </a:prstGeom>
          <a:noFill/>
        </p:spPr>
        <p:txBody>
          <a:bodyPr wrap="square" rtlCol="0">
            <a:spAutoFit/>
          </a:bodyPr>
          <a:lstStyle/>
          <a:p>
            <a:r>
              <a:rPr lang="en-US" sz="2200" b="1" dirty="0"/>
              <a:t>Student Child Care Grant</a:t>
            </a:r>
          </a:p>
          <a:p>
            <a:r>
              <a:rPr lang="en-US" sz="2000" dirty="0"/>
              <a:t>For students with children age 12 and under</a:t>
            </a:r>
          </a:p>
        </p:txBody>
      </p:sp>
      <p:sp>
        <p:nvSpPr>
          <p:cNvPr id="50" name="Oval 49">
            <a:extLst>
              <a:ext uri="{FF2B5EF4-FFF2-40B4-BE49-F238E27FC236}">
                <a16:creationId xmlns:a16="http://schemas.microsoft.com/office/drawing/2014/main" id="{7B4D5D8C-B0C6-47F2-BFAE-3625591794DD}"/>
              </a:ext>
            </a:extLst>
          </p:cNvPr>
          <p:cNvSpPr/>
          <p:nvPr/>
        </p:nvSpPr>
        <p:spPr>
          <a:xfrm>
            <a:off x="7179295" y="3426490"/>
            <a:ext cx="640080"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1042CAAC-5B26-4B87-9424-78F6FEB7E2AB}"/>
              </a:ext>
            </a:extLst>
          </p:cNvPr>
          <p:cNvSpPr txBox="1"/>
          <p:nvPr/>
        </p:nvSpPr>
        <p:spPr>
          <a:xfrm>
            <a:off x="7981331" y="3307313"/>
            <a:ext cx="3850610" cy="1046440"/>
          </a:xfrm>
          <a:prstGeom prst="rect">
            <a:avLst/>
          </a:prstGeom>
          <a:noFill/>
        </p:spPr>
        <p:txBody>
          <a:bodyPr wrap="square" rtlCol="0">
            <a:spAutoFit/>
          </a:bodyPr>
          <a:lstStyle/>
          <a:p>
            <a:r>
              <a:rPr lang="en-US" sz="2200" b="1" dirty="0"/>
              <a:t>Barber &amp; Hairdresser Grant</a:t>
            </a:r>
          </a:p>
          <a:p>
            <a:r>
              <a:rPr lang="en-US" sz="2000" dirty="0"/>
              <a:t>For students with financial need attending participating programs</a:t>
            </a:r>
          </a:p>
        </p:txBody>
      </p:sp>
      <p:pic>
        <p:nvPicPr>
          <p:cNvPr id="52" name="Graphic 51" descr="Money with solid fill">
            <a:extLst>
              <a:ext uri="{FF2B5EF4-FFF2-40B4-BE49-F238E27FC236}">
                <a16:creationId xmlns:a16="http://schemas.microsoft.com/office/drawing/2014/main" id="{CCB70360-3A62-49DB-9A18-D086D6FEC6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6734" y="2817521"/>
            <a:ext cx="1097280" cy="1097280"/>
          </a:xfrm>
          <a:prstGeom prst="rect">
            <a:avLst/>
          </a:prstGeom>
        </p:spPr>
      </p:pic>
    </p:spTree>
    <p:extLst>
      <p:ext uri="{BB962C8B-B14F-4D97-AF65-F5344CB8AC3E}">
        <p14:creationId xmlns:p14="http://schemas.microsoft.com/office/powerpoint/2010/main" val="75911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6DAA7D-B654-40F7-942F-6F97E92D3CE5}"/>
              </a:ext>
            </a:extLst>
          </p:cNvPr>
          <p:cNvGrpSpPr/>
          <p:nvPr/>
        </p:nvGrpSpPr>
        <p:grpSpPr>
          <a:xfrm>
            <a:off x="413906" y="346363"/>
            <a:ext cx="7206094" cy="996864"/>
            <a:chOff x="838200" y="339436"/>
            <a:chExt cx="4793827" cy="996864"/>
          </a:xfrm>
        </p:grpSpPr>
        <p:sp>
          <p:nvSpPr>
            <p:cNvPr id="3" name="TextBox 2">
              <a:extLst>
                <a:ext uri="{FF2B5EF4-FFF2-40B4-BE49-F238E27FC236}">
                  <a16:creationId xmlns:a16="http://schemas.microsoft.com/office/drawing/2014/main" id="{4FABD63C-C1C7-40D1-AEB0-04A1714A455E}"/>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mark your calendars</a:t>
              </a:r>
            </a:p>
          </p:txBody>
        </p:sp>
        <p:sp>
          <p:nvSpPr>
            <p:cNvPr id="4" name="TextBox 3">
              <a:extLst>
                <a:ext uri="{FF2B5EF4-FFF2-40B4-BE49-F238E27FC236}">
                  <a16:creationId xmlns:a16="http://schemas.microsoft.com/office/drawing/2014/main" id="{35925264-227C-46E1-A15C-83A589998E46}"/>
                </a:ext>
              </a:extLst>
            </p:cNvPr>
            <p:cNvSpPr txBox="1"/>
            <p:nvPr/>
          </p:nvSpPr>
          <p:spPr>
            <a:xfrm>
              <a:off x="838200" y="566859"/>
              <a:ext cx="4793827" cy="769441"/>
            </a:xfrm>
            <a:prstGeom prst="rect">
              <a:avLst/>
            </a:prstGeom>
            <a:noFill/>
          </p:spPr>
          <p:txBody>
            <a:bodyPr wrap="square" rtlCol="0">
              <a:spAutoFit/>
            </a:bodyPr>
            <a:lstStyle/>
            <a:p>
              <a:r>
                <a:rPr lang="en-US" sz="4000" dirty="0">
                  <a:latin typeface="Arial Black" panose="020B0A04020102020204" pitchFamily="34" charset="0"/>
                </a:rPr>
                <a:t>OSAC </a:t>
              </a:r>
              <a:r>
                <a:rPr lang="en-US" sz="4400" dirty="0">
                  <a:latin typeface="Trebuchet MS" panose="020B0603020202020204" pitchFamily="34" charset="0"/>
                </a:rPr>
                <a:t>Scholarship Timeline</a:t>
              </a:r>
              <a:endParaRPr lang="en-US" sz="5000" dirty="0">
                <a:latin typeface="Trebuchet MS" panose="020B0603020202020204" pitchFamily="34" charset="0"/>
              </a:endParaRPr>
            </a:p>
          </p:txBody>
        </p:sp>
      </p:grpSp>
      <p:grpSp>
        <p:nvGrpSpPr>
          <p:cNvPr id="115" name="Group 114">
            <a:extLst>
              <a:ext uri="{FF2B5EF4-FFF2-40B4-BE49-F238E27FC236}">
                <a16:creationId xmlns:a16="http://schemas.microsoft.com/office/drawing/2014/main" id="{823B2FE0-5C84-42F4-841D-62F68C9D70AF}"/>
              </a:ext>
            </a:extLst>
          </p:cNvPr>
          <p:cNvGrpSpPr/>
          <p:nvPr/>
        </p:nvGrpSpPr>
        <p:grpSpPr>
          <a:xfrm>
            <a:off x="1616426" y="1677267"/>
            <a:ext cx="4059560" cy="2095909"/>
            <a:chOff x="578984" y="1664442"/>
            <a:chExt cx="4059560" cy="2095909"/>
          </a:xfrm>
        </p:grpSpPr>
        <p:sp>
          <p:nvSpPr>
            <p:cNvPr id="100" name="TextBox 99">
              <a:extLst>
                <a:ext uri="{FF2B5EF4-FFF2-40B4-BE49-F238E27FC236}">
                  <a16:creationId xmlns:a16="http://schemas.microsoft.com/office/drawing/2014/main" id="{4D05391C-AE6C-4E16-A5CD-CB07350648B6}"/>
                </a:ext>
              </a:extLst>
            </p:cNvPr>
            <p:cNvSpPr txBox="1"/>
            <p:nvPr/>
          </p:nvSpPr>
          <p:spPr>
            <a:xfrm>
              <a:off x="578984" y="2744688"/>
              <a:ext cx="4011639" cy="1015663"/>
            </a:xfrm>
            <a:prstGeom prst="rect">
              <a:avLst/>
            </a:prstGeom>
            <a:noFill/>
          </p:spPr>
          <p:txBody>
            <a:bodyPr wrap="square" rtlCol="0">
              <a:spAutoFit/>
            </a:bodyPr>
            <a:lstStyle/>
            <a:p>
              <a:r>
                <a:rPr lang="en-US" sz="2000" b="1" i="1" dirty="0">
                  <a:solidFill>
                    <a:schemeClr val="accent3"/>
                  </a:solidFill>
                </a:rPr>
                <a:t>FAFSA/ORSAA Opens</a:t>
              </a:r>
            </a:p>
            <a:p>
              <a:r>
                <a:rPr lang="en-US" sz="2000" dirty="0"/>
                <a:t>Students and families can start the FAFSA or ORSAA</a:t>
              </a:r>
              <a:endParaRPr lang="en-US" sz="2000" dirty="0">
                <a:solidFill>
                  <a:srgbClr val="FF0000"/>
                </a:solidFill>
              </a:endParaRPr>
            </a:p>
          </p:txBody>
        </p:sp>
        <p:grpSp>
          <p:nvGrpSpPr>
            <p:cNvPr id="106" name="Group 105">
              <a:extLst>
                <a:ext uri="{FF2B5EF4-FFF2-40B4-BE49-F238E27FC236}">
                  <a16:creationId xmlns:a16="http://schemas.microsoft.com/office/drawing/2014/main" id="{1E296C88-E2EC-44AE-94A7-796127372D3F}"/>
                </a:ext>
              </a:extLst>
            </p:cNvPr>
            <p:cNvGrpSpPr/>
            <p:nvPr/>
          </p:nvGrpSpPr>
          <p:grpSpPr>
            <a:xfrm>
              <a:off x="606040" y="1664442"/>
              <a:ext cx="4032504" cy="914400"/>
              <a:chOff x="1684420" y="1840832"/>
              <a:chExt cx="4032504" cy="914400"/>
            </a:xfrm>
          </p:grpSpPr>
          <p:grpSp>
            <p:nvGrpSpPr>
              <p:cNvPr id="105" name="Group 104">
                <a:extLst>
                  <a:ext uri="{FF2B5EF4-FFF2-40B4-BE49-F238E27FC236}">
                    <a16:creationId xmlns:a16="http://schemas.microsoft.com/office/drawing/2014/main" id="{4D162739-925A-442C-B16F-B547FE893889}"/>
                  </a:ext>
                </a:extLst>
              </p:cNvPr>
              <p:cNvGrpSpPr/>
              <p:nvPr/>
            </p:nvGrpSpPr>
            <p:grpSpPr>
              <a:xfrm>
                <a:off x="1684420" y="1840832"/>
                <a:ext cx="4032504" cy="914400"/>
                <a:chOff x="1684420" y="1840832"/>
                <a:chExt cx="4032504" cy="914400"/>
              </a:xfrm>
            </p:grpSpPr>
            <p:sp>
              <p:nvSpPr>
                <p:cNvPr id="103" name="Rectangle: Rounded Corners 102">
                  <a:extLst>
                    <a:ext uri="{FF2B5EF4-FFF2-40B4-BE49-F238E27FC236}">
                      <a16:creationId xmlns:a16="http://schemas.microsoft.com/office/drawing/2014/main" id="{3804471B-C2D1-4EB8-9582-137CC60342C7}"/>
                    </a:ext>
                  </a:extLst>
                </p:cNvPr>
                <p:cNvSpPr/>
                <p:nvPr/>
              </p:nvSpPr>
              <p:spPr>
                <a:xfrm>
                  <a:off x="1684420" y="1840832"/>
                  <a:ext cx="4032504" cy="914400"/>
                </a:xfrm>
                <a:prstGeom prst="roundRect">
                  <a:avLst/>
                </a:prstGeom>
                <a:solidFill>
                  <a:srgbClr val="0E79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Graphic 98" descr="Pumpkin with solid fill">
                  <a:extLst>
                    <a:ext uri="{FF2B5EF4-FFF2-40B4-BE49-F238E27FC236}">
                      <a16:creationId xmlns:a16="http://schemas.microsoft.com/office/drawing/2014/main" id="{2F483C39-0102-4555-A4C1-8BE196156A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2074" y="1840832"/>
                  <a:ext cx="914400" cy="914400"/>
                </a:xfrm>
                <a:prstGeom prst="rect">
                  <a:avLst/>
                </a:prstGeom>
              </p:spPr>
            </p:pic>
          </p:grpSp>
          <p:sp>
            <p:nvSpPr>
              <p:cNvPr id="86" name="TextBox 85">
                <a:extLst>
                  <a:ext uri="{FF2B5EF4-FFF2-40B4-BE49-F238E27FC236}">
                    <a16:creationId xmlns:a16="http://schemas.microsoft.com/office/drawing/2014/main" id="{DF2494A4-7516-4EF2-ABE7-4D5A848BB7E4}"/>
                  </a:ext>
                </a:extLst>
              </p:cNvPr>
              <p:cNvSpPr txBox="1"/>
              <p:nvPr/>
            </p:nvSpPr>
            <p:spPr>
              <a:xfrm>
                <a:off x="2751721" y="2006678"/>
                <a:ext cx="2772698" cy="523220"/>
              </a:xfrm>
              <a:prstGeom prst="rect">
                <a:avLst/>
              </a:prstGeom>
              <a:noFill/>
            </p:spPr>
            <p:txBody>
              <a:bodyPr wrap="square" rtlCol="0">
                <a:spAutoFit/>
              </a:bodyPr>
              <a:lstStyle/>
              <a:p>
                <a:pPr algn="ctr"/>
                <a:r>
                  <a:rPr lang="en-US" sz="2800" b="1" dirty="0">
                    <a:solidFill>
                      <a:schemeClr val="accent4"/>
                    </a:solidFill>
                  </a:rPr>
                  <a:t>Oct 1 &amp; Nov</a:t>
                </a:r>
                <a:endParaRPr lang="en-US" sz="2000" dirty="0"/>
              </a:p>
            </p:txBody>
          </p:sp>
        </p:grpSp>
      </p:grpSp>
      <p:grpSp>
        <p:nvGrpSpPr>
          <p:cNvPr id="116" name="Group 115">
            <a:extLst>
              <a:ext uri="{FF2B5EF4-FFF2-40B4-BE49-F238E27FC236}">
                <a16:creationId xmlns:a16="http://schemas.microsoft.com/office/drawing/2014/main" id="{D5B71F7D-C434-44A0-84A5-DD273AE3307A}"/>
              </a:ext>
            </a:extLst>
          </p:cNvPr>
          <p:cNvGrpSpPr/>
          <p:nvPr/>
        </p:nvGrpSpPr>
        <p:grpSpPr>
          <a:xfrm>
            <a:off x="1595561" y="4166665"/>
            <a:ext cx="4080425" cy="2077383"/>
            <a:chOff x="558119" y="4153840"/>
            <a:chExt cx="4080425" cy="2077383"/>
          </a:xfrm>
        </p:grpSpPr>
        <p:sp>
          <p:nvSpPr>
            <p:cNvPr id="88" name="TextBox 87">
              <a:extLst>
                <a:ext uri="{FF2B5EF4-FFF2-40B4-BE49-F238E27FC236}">
                  <a16:creationId xmlns:a16="http://schemas.microsoft.com/office/drawing/2014/main" id="{FE571EAC-E4D4-4078-9969-C438B826AB09}"/>
                </a:ext>
              </a:extLst>
            </p:cNvPr>
            <p:cNvSpPr txBox="1"/>
            <p:nvPr/>
          </p:nvSpPr>
          <p:spPr>
            <a:xfrm>
              <a:off x="558119" y="5215560"/>
              <a:ext cx="4032504" cy="1015663"/>
            </a:xfrm>
            <a:prstGeom prst="rect">
              <a:avLst/>
            </a:prstGeom>
            <a:noFill/>
          </p:spPr>
          <p:txBody>
            <a:bodyPr wrap="square" rtlCol="0">
              <a:spAutoFit/>
            </a:bodyPr>
            <a:lstStyle/>
            <a:p>
              <a:r>
                <a:rPr lang="en-US" sz="2000" b="1" i="1" dirty="0">
                  <a:solidFill>
                    <a:schemeClr val="accent3"/>
                  </a:solidFill>
                </a:rPr>
                <a:t>OSAC Scholarship Opens</a:t>
              </a:r>
            </a:p>
            <a:p>
              <a:r>
                <a:rPr lang="en-US" sz="2000" dirty="0"/>
                <a:t>Students can start the OSAC scholarship application</a:t>
              </a:r>
            </a:p>
          </p:txBody>
        </p:sp>
        <p:grpSp>
          <p:nvGrpSpPr>
            <p:cNvPr id="107" name="Group 106">
              <a:extLst>
                <a:ext uri="{FF2B5EF4-FFF2-40B4-BE49-F238E27FC236}">
                  <a16:creationId xmlns:a16="http://schemas.microsoft.com/office/drawing/2014/main" id="{6783C1CD-5C46-4397-A135-F06ADB77641A}"/>
                </a:ext>
              </a:extLst>
            </p:cNvPr>
            <p:cNvGrpSpPr/>
            <p:nvPr/>
          </p:nvGrpSpPr>
          <p:grpSpPr>
            <a:xfrm>
              <a:off x="606040" y="4153840"/>
              <a:ext cx="4032504" cy="914400"/>
              <a:chOff x="1684421" y="3509446"/>
              <a:chExt cx="4032504" cy="914400"/>
            </a:xfrm>
          </p:grpSpPr>
          <p:sp>
            <p:nvSpPr>
              <p:cNvPr id="104" name="Rectangle: Rounded Corners 103">
                <a:extLst>
                  <a:ext uri="{FF2B5EF4-FFF2-40B4-BE49-F238E27FC236}">
                    <a16:creationId xmlns:a16="http://schemas.microsoft.com/office/drawing/2014/main" id="{3345BD7A-145E-4322-AF47-C154F6E7703C}"/>
                  </a:ext>
                </a:extLst>
              </p:cNvPr>
              <p:cNvSpPr/>
              <p:nvPr/>
            </p:nvSpPr>
            <p:spPr>
              <a:xfrm>
                <a:off x="1684421" y="3509446"/>
                <a:ext cx="4032504" cy="914400"/>
              </a:xfrm>
              <a:prstGeom prst="roundRect">
                <a:avLst/>
              </a:prstGeom>
              <a:solidFill>
                <a:srgbClr val="196659"/>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9">
                <a:extLst>
                  <a:ext uri="{FF2B5EF4-FFF2-40B4-BE49-F238E27FC236}">
                    <a16:creationId xmlns:a16="http://schemas.microsoft.com/office/drawing/2014/main" id="{4D7B6DAB-34BA-47C9-B502-A711C59EDF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68616" y="3600886"/>
                <a:ext cx="845687" cy="731520"/>
              </a:xfrm>
              <a:prstGeom prst="rect">
                <a:avLst/>
              </a:prstGeom>
            </p:spPr>
          </p:pic>
          <p:sp>
            <p:nvSpPr>
              <p:cNvPr id="87" name="TextBox 86">
                <a:extLst>
                  <a:ext uri="{FF2B5EF4-FFF2-40B4-BE49-F238E27FC236}">
                    <a16:creationId xmlns:a16="http://schemas.microsoft.com/office/drawing/2014/main" id="{E1B3D977-7E0E-4466-95CA-907817D797D8}"/>
                  </a:ext>
                </a:extLst>
              </p:cNvPr>
              <p:cNvSpPr txBox="1"/>
              <p:nvPr/>
            </p:nvSpPr>
            <p:spPr>
              <a:xfrm>
                <a:off x="3060593" y="3656766"/>
                <a:ext cx="2656332" cy="523220"/>
              </a:xfrm>
              <a:prstGeom prst="rect">
                <a:avLst/>
              </a:prstGeom>
              <a:noFill/>
            </p:spPr>
            <p:txBody>
              <a:bodyPr wrap="square" rtlCol="0">
                <a:spAutoFit/>
              </a:bodyPr>
              <a:lstStyle/>
              <a:p>
                <a:pPr algn="ctr"/>
                <a:r>
                  <a:rPr lang="en-US" sz="2800" b="1" dirty="0">
                    <a:solidFill>
                      <a:schemeClr val="accent4"/>
                    </a:solidFill>
                  </a:rPr>
                  <a:t>Nov 1 </a:t>
                </a:r>
              </a:p>
            </p:txBody>
          </p:sp>
        </p:grpSp>
      </p:grpSp>
      <p:grpSp>
        <p:nvGrpSpPr>
          <p:cNvPr id="113" name="Group 112">
            <a:extLst>
              <a:ext uri="{FF2B5EF4-FFF2-40B4-BE49-F238E27FC236}">
                <a16:creationId xmlns:a16="http://schemas.microsoft.com/office/drawing/2014/main" id="{771D5D4E-1E16-43E3-A2E4-3488334C9665}"/>
              </a:ext>
            </a:extLst>
          </p:cNvPr>
          <p:cNvGrpSpPr/>
          <p:nvPr/>
        </p:nvGrpSpPr>
        <p:grpSpPr>
          <a:xfrm>
            <a:off x="6666084" y="1677239"/>
            <a:ext cx="4033998" cy="2426257"/>
            <a:chOff x="6666085" y="1474928"/>
            <a:chExt cx="4033998" cy="2426257"/>
          </a:xfrm>
        </p:grpSpPr>
        <p:sp>
          <p:nvSpPr>
            <p:cNvPr id="90" name="TextBox 89">
              <a:extLst>
                <a:ext uri="{FF2B5EF4-FFF2-40B4-BE49-F238E27FC236}">
                  <a16:creationId xmlns:a16="http://schemas.microsoft.com/office/drawing/2014/main" id="{D22B02FA-0A12-4D5D-A936-BD0FD879762F}"/>
                </a:ext>
              </a:extLst>
            </p:cNvPr>
            <p:cNvSpPr txBox="1"/>
            <p:nvPr/>
          </p:nvSpPr>
          <p:spPr>
            <a:xfrm>
              <a:off x="6666085" y="2577746"/>
              <a:ext cx="4033998" cy="1323439"/>
            </a:xfrm>
            <a:prstGeom prst="rect">
              <a:avLst/>
            </a:prstGeom>
            <a:noFill/>
          </p:spPr>
          <p:txBody>
            <a:bodyPr wrap="square" rtlCol="0">
              <a:spAutoFit/>
            </a:bodyPr>
            <a:lstStyle/>
            <a:p>
              <a:r>
                <a:rPr lang="en-US" sz="2000" b="1" i="1" dirty="0">
                  <a:solidFill>
                    <a:schemeClr val="tx2"/>
                  </a:solidFill>
                </a:rPr>
                <a:t>Early Bird Deadline</a:t>
              </a:r>
            </a:p>
            <a:p>
              <a:r>
                <a:rPr lang="en-US" sz="2000" dirty="0"/>
                <a:t>Submit error free application by 5pm (PST) and you could be</a:t>
              </a:r>
              <a:r>
                <a:rPr lang="en-US" sz="2000" dirty="0">
                  <a:solidFill>
                    <a:srgbClr val="FF0000"/>
                  </a:solidFill>
                </a:rPr>
                <a:t> </a:t>
              </a:r>
              <a:r>
                <a:rPr lang="en-US" sz="2000" dirty="0"/>
                <a:t>eligible to win a $1,000 scholarship</a:t>
              </a:r>
            </a:p>
          </p:txBody>
        </p:sp>
        <p:grpSp>
          <p:nvGrpSpPr>
            <p:cNvPr id="110" name="Group 109">
              <a:extLst>
                <a:ext uri="{FF2B5EF4-FFF2-40B4-BE49-F238E27FC236}">
                  <a16:creationId xmlns:a16="http://schemas.microsoft.com/office/drawing/2014/main" id="{85A42D1D-8CD9-4509-8B11-46FFF9B9658B}"/>
                </a:ext>
              </a:extLst>
            </p:cNvPr>
            <p:cNvGrpSpPr/>
            <p:nvPr/>
          </p:nvGrpSpPr>
          <p:grpSpPr>
            <a:xfrm>
              <a:off x="6666085" y="1474928"/>
              <a:ext cx="4033998" cy="914400"/>
              <a:chOff x="4345471" y="1866505"/>
              <a:chExt cx="4033998" cy="914400"/>
            </a:xfrm>
          </p:grpSpPr>
          <p:sp>
            <p:nvSpPr>
              <p:cNvPr id="108" name="Rectangle: Rounded Corners 107">
                <a:extLst>
                  <a:ext uri="{FF2B5EF4-FFF2-40B4-BE49-F238E27FC236}">
                    <a16:creationId xmlns:a16="http://schemas.microsoft.com/office/drawing/2014/main" id="{9B775C35-7BE1-45C8-8DEA-2DAC38BAFEF5}"/>
                  </a:ext>
                </a:extLst>
              </p:cNvPr>
              <p:cNvSpPr/>
              <p:nvPr/>
            </p:nvSpPr>
            <p:spPr>
              <a:xfrm>
                <a:off x="4345471" y="1866505"/>
                <a:ext cx="4033997" cy="914400"/>
              </a:xfrm>
              <a:prstGeom prst="roundRect">
                <a:avLst/>
              </a:prstGeom>
              <a:solidFill>
                <a:srgbClr val="245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10">
                <a:extLst>
                  <a:ext uri="{FF2B5EF4-FFF2-40B4-BE49-F238E27FC236}">
                    <a16:creationId xmlns:a16="http://schemas.microsoft.com/office/drawing/2014/main" id="{AA4EB95F-C1D6-46EE-8877-D1FBD58365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662314" y="1967815"/>
                <a:ext cx="836022" cy="731520"/>
              </a:xfrm>
              <a:prstGeom prst="rect">
                <a:avLst/>
              </a:prstGeom>
            </p:spPr>
          </p:pic>
          <p:sp>
            <p:nvSpPr>
              <p:cNvPr id="91" name="TextBox 90">
                <a:extLst>
                  <a:ext uri="{FF2B5EF4-FFF2-40B4-BE49-F238E27FC236}">
                    <a16:creationId xmlns:a16="http://schemas.microsoft.com/office/drawing/2014/main" id="{AFBA984D-AB43-4218-918C-24B405EABEDD}"/>
                  </a:ext>
                </a:extLst>
              </p:cNvPr>
              <p:cNvSpPr txBox="1"/>
              <p:nvPr/>
            </p:nvSpPr>
            <p:spPr>
              <a:xfrm>
                <a:off x="5566087" y="2071965"/>
                <a:ext cx="2813382" cy="523220"/>
              </a:xfrm>
              <a:prstGeom prst="rect">
                <a:avLst/>
              </a:prstGeom>
              <a:noFill/>
            </p:spPr>
            <p:txBody>
              <a:bodyPr wrap="square" rtlCol="0">
                <a:spAutoFit/>
              </a:bodyPr>
              <a:lstStyle/>
              <a:p>
                <a:pPr algn="ctr"/>
                <a:r>
                  <a:rPr lang="en-US" sz="2800" b="1" dirty="0">
                    <a:solidFill>
                      <a:schemeClr val="accent4"/>
                    </a:solidFill>
                  </a:rPr>
                  <a:t>FEB 15</a:t>
                </a:r>
              </a:p>
            </p:txBody>
          </p:sp>
        </p:grpSp>
      </p:grpSp>
      <p:grpSp>
        <p:nvGrpSpPr>
          <p:cNvPr id="114" name="Group 113">
            <a:extLst>
              <a:ext uri="{FF2B5EF4-FFF2-40B4-BE49-F238E27FC236}">
                <a16:creationId xmlns:a16="http://schemas.microsoft.com/office/drawing/2014/main" id="{D0FC2EFD-A916-4E86-8F1D-F889D669690E}"/>
              </a:ext>
            </a:extLst>
          </p:cNvPr>
          <p:cNvGrpSpPr/>
          <p:nvPr/>
        </p:nvGrpSpPr>
        <p:grpSpPr>
          <a:xfrm>
            <a:off x="6646954" y="4224973"/>
            <a:ext cx="4382914" cy="2059241"/>
            <a:chOff x="6646954" y="4181078"/>
            <a:chExt cx="4382914" cy="2059241"/>
          </a:xfrm>
        </p:grpSpPr>
        <p:sp>
          <p:nvSpPr>
            <p:cNvPr id="92" name="TextBox 91">
              <a:extLst>
                <a:ext uri="{FF2B5EF4-FFF2-40B4-BE49-F238E27FC236}">
                  <a16:creationId xmlns:a16="http://schemas.microsoft.com/office/drawing/2014/main" id="{B03C249C-4D4E-462D-9762-2E0BB490E7EA}"/>
                </a:ext>
              </a:extLst>
            </p:cNvPr>
            <p:cNvSpPr txBox="1"/>
            <p:nvPr/>
          </p:nvSpPr>
          <p:spPr>
            <a:xfrm>
              <a:off x="6646954" y="5224656"/>
              <a:ext cx="4382914" cy="1015663"/>
            </a:xfrm>
            <a:prstGeom prst="rect">
              <a:avLst/>
            </a:prstGeom>
            <a:noFill/>
          </p:spPr>
          <p:txBody>
            <a:bodyPr wrap="square" rtlCol="0">
              <a:spAutoFit/>
            </a:bodyPr>
            <a:lstStyle/>
            <a:p>
              <a:r>
                <a:rPr lang="en-US" sz="2000" b="1" i="1" dirty="0">
                  <a:solidFill>
                    <a:schemeClr val="tx2"/>
                  </a:solidFill>
                </a:rPr>
                <a:t>Final Deadline</a:t>
              </a:r>
            </a:p>
            <a:p>
              <a:r>
                <a:rPr lang="en-US" sz="2000" dirty="0"/>
                <a:t>Application and all required documents</a:t>
              </a:r>
            </a:p>
            <a:p>
              <a:r>
                <a:rPr lang="en-US" sz="2000" dirty="0"/>
                <a:t>Submitted by 5pm (PST) on March 1</a:t>
              </a:r>
              <a:r>
                <a:rPr lang="en-US" sz="2000" baseline="30000" dirty="0"/>
                <a:t>st</a:t>
              </a:r>
              <a:endParaRPr lang="en-US" sz="2000" dirty="0"/>
            </a:p>
          </p:txBody>
        </p:sp>
        <p:grpSp>
          <p:nvGrpSpPr>
            <p:cNvPr id="112" name="Group 111">
              <a:extLst>
                <a:ext uri="{FF2B5EF4-FFF2-40B4-BE49-F238E27FC236}">
                  <a16:creationId xmlns:a16="http://schemas.microsoft.com/office/drawing/2014/main" id="{181D4DEE-8175-46E4-9FA7-86955D9151C8}"/>
                </a:ext>
              </a:extLst>
            </p:cNvPr>
            <p:cNvGrpSpPr/>
            <p:nvPr/>
          </p:nvGrpSpPr>
          <p:grpSpPr>
            <a:xfrm>
              <a:off x="6705595" y="4181078"/>
              <a:ext cx="3994486" cy="914400"/>
              <a:chOff x="6096000" y="3377904"/>
              <a:chExt cx="3994486" cy="914400"/>
            </a:xfrm>
          </p:grpSpPr>
          <p:grpSp>
            <p:nvGrpSpPr>
              <p:cNvPr id="111" name="Group 110">
                <a:extLst>
                  <a:ext uri="{FF2B5EF4-FFF2-40B4-BE49-F238E27FC236}">
                    <a16:creationId xmlns:a16="http://schemas.microsoft.com/office/drawing/2014/main" id="{2E66512A-F6DB-4F09-BFBA-2896C5B5CD47}"/>
                  </a:ext>
                </a:extLst>
              </p:cNvPr>
              <p:cNvGrpSpPr/>
              <p:nvPr/>
            </p:nvGrpSpPr>
            <p:grpSpPr>
              <a:xfrm>
                <a:off x="6096000" y="3377904"/>
                <a:ext cx="3994486" cy="914400"/>
                <a:chOff x="6096000" y="3377904"/>
                <a:chExt cx="3994486" cy="914400"/>
              </a:xfrm>
            </p:grpSpPr>
            <p:sp>
              <p:nvSpPr>
                <p:cNvPr id="109" name="Rectangle: Rounded Corners 108">
                  <a:extLst>
                    <a:ext uri="{FF2B5EF4-FFF2-40B4-BE49-F238E27FC236}">
                      <a16:creationId xmlns:a16="http://schemas.microsoft.com/office/drawing/2014/main" id="{02B1AA0B-4B45-4CBC-86CB-745755FC275E}"/>
                    </a:ext>
                  </a:extLst>
                </p:cNvPr>
                <p:cNvSpPr/>
                <p:nvPr/>
              </p:nvSpPr>
              <p:spPr>
                <a:xfrm>
                  <a:off x="6096000" y="3377904"/>
                  <a:ext cx="3994486" cy="914400"/>
                </a:xfrm>
                <a:prstGeom prst="roundRect">
                  <a:avLst/>
                </a:prstGeom>
                <a:solidFill>
                  <a:srgbClr val="294A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6" name="Picture 11">
                  <a:extLst>
                    <a:ext uri="{FF2B5EF4-FFF2-40B4-BE49-F238E27FC236}">
                      <a16:creationId xmlns:a16="http://schemas.microsoft.com/office/drawing/2014/main" id="{6643E3DF-96EF-445A-8E5E-7B03A70969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373332" y="3479097"/>
                  <a:ext cx="579730" cy="731520"/>
                </a:xfrm>
                <a:prstGeom prst="rect">
                  <a:avLst/>
                </a:prstGeom>
              </p:spPr>
            </p:pic>
          </p:grpSp>
          <p:sp>
            <p:nvSpPr>
              <p:cNvPr id="97" name="TextBox 96">
                <a:extLst>
                  <a:ext uri="{FF2B5EF4-FFF2-40B4-BE49-F238E27FC236}">
                    <a16:creationId xmlns:a16="http://schemas.microsoft.com/office/drawing/2014/main" id="{00561008-F12C-4EC5-B8E0-AF8F2CE96342}"/>
                  </a:ext>
                </a:extLst>
              </p:cNvPr>
              <p:cNvSpPr txBox="1"/>
              <p:nvPr/>
            </p:nvSpPr>
            <p:spPr>
              <a:xfrm>
                <a:off x="7277104" y="3600412"/>
                <a:ext cx="2813382" cy="523220"/>
              </a:xfrm>
              <a:prstGeom prst="rect">
                <a:avLst/>
              </a:prstGeom>
              <a:noFill/>
            </p:spPr>
            <p:txBody>
              <a:bodyPr wrap="square" rtlCol="0">
                <a:spAutoFit/>
              </a:bodyPr>
              <a:lstStyle/>
              <a:p>
                <a:pPr algn="ctr"/>
                <a:r>
                  <a:rPr lang="en-US" sz="2800" b="1" dirty="0">
                    <a:solidFill>
                      <a:schemeClr val="accent4"/>
                    </a:solidFill>
                  </a:rPr>
                  <a:t>March 1</a:t>
                </a:r>
              </a:p>
            </p:txBody>
          </p:sp>
        </p:grpSp>
      </p:grpSp>
    </p:spTree>
    <p:extLst>
      <p:ext uri="{BB962C8B-B14F-4D97-AF65-F5344CB8AC3E}">
        <p14:creationId xmlns:p14="http://schemas.microsoft.com/office/powerpoint/2010/main" val="380670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C569FE7-CF2D-4A82-B8CC-C4CFC9A23075}"/>
              </a:ext>
            </a:extLst>
          </p:cNvPr>
          <p:cNvGrpSpPr/>
          <p:nvPr/>
        </p:nvGrpSpPr>
        <p:grpSpPr>
          <a:xfrm>
            <a:off x="413906" y="346363"/>
            <a:ext cx="6291694" cy="996864"/>
            <a:chOff x="838200" y="339436"/>
            <a:chExt cx="4185526" cy="996864"/>
          </a:xfrm>
        </p:grpSpPr>
        <p:sp>
          <p:nvSpPr>
            <p:cNvPr id="17" name="TextBox 16">
              <a:extLst>
                <a:ext uri="{FF2B5EF4-FFF2-40B4-BE49-F238E27FC236}">
                  <a16:creationId xmlns:a16="http://schemas.microsoft.com/office/drawing/2014/main" id="{D03D9AAD-23D8-429B-8722-697F25BB703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what are the parts of the </a:t>
              </a:r>
            </a:p>
          </p:txBody>
        </p:sp>
        <p:sp>
          <p:nvSpPr>
            <p:cNvPr id="18" name="TextBox 17">
              <a:extLst>
                <a:ext uri="{FF2B5EF4-FFF2-40B4-BE49-F238E27FC236}">
                  <a16:creationId xmlns:a16="http://schemas.microsoft.com/office/drawing/2014/main" id="{1E6ACDB7-F5B6-4A9A-9D8D-6AD4641C4253}"/>
                </a:ext>
              </a:extLst>
            </p:cNvPr>
            <p:cNvSpPr txBox="1"/>
            <p:nvPr/>
          </p:nvSpPr>
          <p:spPr>
            <a:xfrm>
              <a:off x="838200" y="566859"/>
              <a:ext cx="418552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OSAC </a:t>
              </a:r>
              <a:r>
                <a:rPr kumimoji="0" lang="en-US" sz="4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Scholarships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pSp>
        <p:nvGrpSpPr>
          <p:cNvPr id="74" name="Group 73">
            <a:extLst>
              <a:ext uri="{FF2B5EF4-FFF2-40B4-BE49-F238E27FC236}">
                <a16:creationId xmlns:a16="http://schemas.microsoft.com/office/drawing/2014/main" id="{93F45501-4987-49D2-BB0C-55474C0D6480}"/>
              </a:ext>
            </a:extLst>
          </p:cNvPr>
          <p:cNvGrpSpPr/>
          <p:nvPr/>
        </p:nvGrpSpPr>
        <p:grpSpPr>
          <a:xfrm>
            <a:off x="185735" y="410081"/>
            <a:ext cx="11919081" cy="6447919"/>
            <a:chOff x="49241" y="694617"/>
            <a:chExt cx="11919081" cy="6447919"/>
          </a:xfrm>
        </p:grpSpPr>
        <p:grpSp>
          <p:nvGrpSpPr>
            <p:cNvPr id="67" name="Group 66">
              <a:extLst>
                <a:ext uri="{FF2B5EF4-FFF2-40B4-BE49-F238E27FC236}">
                  <a16:creationId xmlns:a16="http://schemas.microsoft.com/office/drawing/2014/main" id="{6EA8D13D-6905-4FFA-BF20-C14F1E642EA0}"/>
                </a:ext>
              </a:extLst>
            </p:cNvPr>
            <p:cNvGrpSpPr/>
            <p:nvPr/>
          </p:nvGrpSpPr>
          <p:grpSpPr>
            <a:xfrm>
              <a:off x="4379495" y="694617"/>
              <a:ext cx="3578984" cy="6447919"/>
              <a:chOff x="4379495" y="694617"/>
              <a:chExt cx="3578984" cy="6447919"/>
            </a:xfrm>
          </p:grpSpPr>
          <p:sp>
            <p:nvSpPr>
              <p:cNvPr id="37" name="TextBox 36">
                <a:extLst>
                  <a:ext uri="{FF2B5EF4-FFF2-40B4-BE49-F238E27FC236}">
                    <a16:creationId xmlns:a16="http://schemas.microsoft.com/office/drawing/2014/main" id="{C1E705D2-61E7-4626-B704-BF5FF9BF42D2}"/>
                  </a:ext>
                </a:extLst>
              </p:cNvPr>
              <p:cNvSpPr txBox="1"/>
              <p:nvPr/>
            </p:nvSpPr>
            <p:spPr>
              <a:xfrm>
                <a:off x="4379495" y="694617"/>
                <a:ext cx="3578984" cy="644791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300" b="0" i="0" u="none" strike="noStrike" kern="1200" cap="none" spc="0" normalizeH="0" baseline="0" noProof="0" dirty="0">
                    <a:ln>
                      <a:noFill/>
                    </a:ln>
                    <a:solidFill>
                      <a:srgbClr val="0E7973"/>
                    </a:solidFill>
                    <a:effectLst/>
                    <a:uLnTx/>
                    <a:uFillTx/>
                    <a:latin typeface="Arial Black" panose="020B0A04020102020204" pitchFamily="34" charset="0"/>
                    <a:ea typeface="+mn-ea"/>
                    <a:cs typeface="+mn-cs"/>
                  </a:rPr>
                  <a:t>$</a:t>
                </a:r>
              </a:p>
            </p:txBody>
          </p:sp>
          <p:pic>
            <p:nvPicPr>
              <p:cNvPr id="39" name="Graphic 38" descr="School boy with solid fill">
                <a:extLst>
                  <a:ext uri="{FF2B5EF4-FFF2-40B4-BE49-F238E27FC236}">
                    <a16:creationId xmlns:a16="http://schemas.microsoft.com/office/drawing/2014/main" id="{688BC915-4E79-402C-8D10-EC5B14059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0353" y="2245071"/>
                <a:ext cx="822960" cy="822960"/>
              </a:xfrm>
              <a:prstGeom prst="rect">
                <a:avLst/>
              </a:prstGeom>
            </p:spPr>
          </p:pic>
          <p:pic>
            <p:nvPicPr>
              <p:cNvPr id="41" name="Graphic 40" descr="Pencil with solid fill">
                <a:extLst>
                  <a:ext uri="{FF2B5EF4-FFF2-40B4-BE49-F238E27FC236}">
                    <a16:creationId xmlns:a16="http://schemas.microsoft.com/office/drawing/2014/main" id="{316504B6-6441-411D-AA90-D14D5CC84C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02376">
                <a:off x="4980537" y="4593430"/>
                <a:ext cx="822960" cy="822960"/>
              </a:xfrm>
              <a:prstGeom prst="rect">
                <a:avLst/>
              </a:prstGeom>
            </p:spPr>
          </p:pic>
          <p:pic>
            <p:nvPicPr>
              <p:cNvPr id="43" name="Graphic 42" descr="Checklist with solid fill">
                <a:extLst>
                  <a:ext uri="{FF2B5EF4-FFF2-40B4-BE49-F238E27FC236}">
                    <a16:creationId xmlns:a16="http://schemas.microsoft.com/office/drawing/2014/main" id="{97AE9568-BA18-41B6-8990-A72EB252C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19046">
                <a:off x="6652750" y="4821873"/>
                <a:ext cx="731520" cy="731520"/>
              </a:xfrm>
              <a:prstGeom prst="rect">
                <a:avLst/>
              </a:prstGeom>
            </p:spPr>
          </p:pic>
          <p:pic>
            <p:nvPicPr>
              <p:cNvPr id="44" name="Graphic 43" descr="Climbing with solid fill">
                <a:extLst>
                  <a:ext uri="{FF2B5EF4-FFF2-40B4-BE49-F238E27FC236}">
                    <a16:creationId xmlns:a16="http://schemas.microsoft.com/office/drawing/2014/main" id="{DA1173FF-9C9A-4C82-9AD3-A0E303C470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22163" y="3625199"/>
                <a:ext cx="730463" cy="730463"/>
              </a:xfrm>
              <a:prstGeom prst="rect">
                <a:avLst/>
              </a:prstGeom>
            </p:spPr>
          </p:pic>
          <p:pic>
            <p:nvPicPr>
              <p:cNvPr id="45" name="Graphic 44" descr="Miscellaneous with solid fill">
                <a:extLst>
                  <a:ext uri="{FF2B5EF4-FFF2-40B4-BE49-F238E27FC236}">
                    <a16:creationId xmlns:a16="http://schemas.microsoft.com/office/drawing/2014/main" id="{795F3713-D34B-4379-A9DC-7CDE887733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2163" y="2023209"/>
                <a:ext cx="914400" cy="914400"/>
              </a:xfrm>
              <a:prstGeom prst="rect">
                <a:avLst/>
              </a:prstGeom>
            </p:spPr>
          </p:pic>
        </p:grpSp>
        <p:grpSp>
          <p:nvGrpSpPr>
            <p:cNvPr id="71" name="Group 70">
              <a:extLst>
                <a:ext uri="{FF2B5EF4-FFF2-40B4-BE49-F238E27FC236}">
                  <a16:creationId xmlns:a16="http://schemas.microsoft.com/office/drawing/2014/main" id="{402154BC-C764-4E3F-83B7-41E5D5EE8AC1}"/>
                </a:ext>
              </a:extLst>
            </p:cNvPr>
            <p:cNvGrpSpPr/>
            <p:nvPr/>
          </p:nvGrpSpPr>
          <p:grpSpPr>
            <a:xfrm>
              <a:off x="49241" y="2329269"/>
              <a:ext cx="4524321" cy="1015663"/>
              <a:chOff x="49241" y="2329269"/>
              <a:chExt cx="4524321" cy="1015663"/>
            </a:xfrm>
          </p:grpSpPr>
          <p:sp>
            <p:nvSpPr>
              <p:cNvPr id="46" name="TextBox 45">
                <a:extLst>
                  <a:ext uri="{FF2B5EF4-FFF2-40B4-BE49-F238E27FC236}">
                    <a16:creationId xmlns:a16="http://schemas.microsoft.com/office/drawing/2014/main" id="{8358CD8C-7473-4413-94BA-C1DA01385336}"/>
                  </a:ext>
                </a:extLst>
              </p:cNvPr>
              <p:cNvSpPr txBox="1"/>
              <p:nvPr/>
            </p:nvSpPr>
            <p:spPr>
              <a:xfrm>
                <a:off x="49241" y="2329269"/>
                <a:ext cx="3368842"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Student Profile: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Basic contact information and background questions</a:t>
                </a:r>
              </a:p>
            </p:txBody>
          </p:sp>
          <p:cxnSp>
            <p:nvCxnSpPr>
              <p:cNvPr id="51" name="Straight Connector 50">
                <a:extLst>
                  <a:ext uri="{FF2B5EF4-FFF2-40B4-BE49-F238E27FC236}">
                    <a16:creationId xmlns:a16="http://schemas.microsoft.com/office/drawing/2014/main" id="{977F8455-5697-4995-90A0-EF02DDDC972E}"/>
                  </a:ext>
                </a:extLst>
              </p:cNvPr>
              <p:cNvCxnSpPr>
                <a:cxnSpLocks/>
              </p:cNvCxnSpPr>
              <p:nvPr/>
            </p:nvCxnSpPr>
            <p:spPr>
              <a:xfrm>
                <a:off x="3418083" y="2534112"/>
                <a:ext cx="115547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B02E917-CC7D-453E-910A-DE8558FE16F9}"/>
                </a:ext>
              </a:extLst>
            </p:cNvPr>
            <p:cNvGrpSpPr/>
            <p:nvPr/>
          </p:nvGrpSpPr>
          <p:grpSpPr>
            <a:xfrm>
              <a:off x="139472" y="4763504"/>
              <a:ext cx="4434090" cy="1015663"/>
              <a:chOff x="139472" y="4763504"/>
              <a:chExt cx="4434090" cy="1015663"/>
            </a:xfrm>
          </p:grpSpPr>
          <p:sp>
            <p:nvSpPr>
              <p:cNvPr id="47" name="TextBox 46">
                <a:extLst>
                  <a:ext uri="{FF2B5EF4-FFF2-40B4-BE49-F238E27FC236}">
                    <a16:creationId xmlns:a16="http://schemas.microsoft.com/office/drawing/2014/main" id="{F4AC0DC6-E7BC-4AB4-932E-05303A47A43F}"/>
                  </a:ext>
                </a:extLst>
              </p:cNvPr>
              <p:cNvSpPr txBox="1"/>
              <p:nvPr/>
            </p:nvSpPr>
            <p:spPr>
              <a:xfrm>
                <a:off x="139472" y="4763504"/>
                <a:ext cx="3368842"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Personal Statements: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Three or more essays that help share who you are</a:t>
                </a:r>
              </a:p>
            </p:txBody>
          </p:sp>
          <p:cxnSp>
            <p:nvCxnSpPr>
              <p:cNvPr id="53" name="Straight Connector 52">
                <a:extLst>
                  <a:ext uri="{FF2B5EF4-FFF2-40B4-BE49-F238E27FC236}">
                    <a16:creationId xmlns:a16="http://schemas.microsoft.com/office/drawing/2014/main" id="{451AD2BE-B065-4BC0-918F-62AD74C0D283}"/>
                  </a:ext>
                </a:extLst>
              </p:cNvPr>
              <p:cNvCxnSpPr>
                <a:cxnSpLocks/>
              </p:cNvCxnSpPr>
              <p:nvPr/>
            </p:nvCxnSpPr>
            <p:spPr>
              <a:xfrm>
                <a:off x="3663589" y="5004910"/>
                <a:ext cx="9099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8C4CCB3C-46E4-426B-AE74-FE537B1329FC}"/>
                </a:ext>
              </a:extLst>
            </p:cNvPr>
            <p:cNvGrpSpPr/>
            <p:nvPr/>
          </p:nvGrpSpPr>
          <p:grpSpPr>
            <a:xfrm>
              <a:off x="7673470" y="5187633"/>
              <a:ext cx="4294852" cy="1015663"/>
              <a:chOff x="7673470" y="5187633"/>
              <a:chExt cx="4294852" cy="1015663"/>
            </a:xfrm>
          </p:grpSpPr>
          <p:sp>
            <p:nvSpPr>
              <p:cNvPr id="48" name="TextBox 47">
                <a:extLst>
                  <a:ext uri="{FF2B5EF4-FFF2-40B4-BE49-F238E27FC236}">
                    <a16:creationId xmlns:a16="http://schemas.microsoft.com/office/drawing/2014/main" id="{D45348ED-13CF-4DBC-B416-7404202FC13B}"/>
                  </a:ext>
                </a:extLst>
              </p:cNvPr>
              <p:cNvSpPr txBox="1"/>
              <p:nvPr/>
            </p:nvSpPr>
            <p:spPr>
              <a:xfrm>
                <a:off x="8389338" y="5187633"/>
                <a:ext cx="35789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Transcripts: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List of classes and grades, must be uploaded to the portal</a:t>
                </a:r>
              </a:p>
            </p:txBody>
          </p:sp>
          <p:cxnSp>
            <p:nvCxnSpPr>
              <p:cNvPr id="55" name="Straight Connector 54">
                <a:extLst>
                  <a:ext uri="{FF2B5EF4-FFF2-40B4-BE49-F238E27FC236}">
                    <a16:creationId xmlns:a16="http://schemas.microsoft.com/office/drawing/2014/main" id="{0CE99C3E-EFF6-4CBC-8099-2A25597BDFBC}"/>
                  </a:ext>
                </a:extLst>
              </p:cNvPr>
              <p:cNvCxnSpPr>
                <a:cxnSpLocks/>
              </p:cNvCxnSpPr>
              <p:nvPr/>
            </p:nvCxnSpPr>
            <p:spPr>
              <a:xfrm>
                <a:off x="7673470" y="5386588"/>
                <a:ext cx="67161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A2202F1A-267B-48B9-8654-06380830F593}"/>
                </a:ext>
              </a:extLst>
            </p:cNvPr>
            <p:cNvGrpSpPr/>
            <p:nvPr/>
          </p:nvGrpSpPr>
          <p:grpSpPr>
            <a:xfrm>
              <a:off x="7673470" y="3661906"/>
              <a:ext cx="4250598" cy="1323439"/>
              <a:chOff x="7673470" y="3661906"/>
              <a:chExt cx="4250598" cy="1323439"/>
            </a:xfrm>
          </p:grpSpPr>
          <p:sp>
            <p:nvSpPr>
              <p:cNvPr id="49" name="TextBox 48">
                <a:extLst>
                  <a:ext uri="{FF2B5EF4-FFF2-40B4-BE49-F238E27FC236}">
                    <a16:creationId xmlns:a16="http://schemas.microsoft.com/office/drawing/2014/main" id="{AD1CD196-74AA-4AA5-BC4D-49E0F62EF70D}"/>
                  </a:ext>
                </a:extLst>
              </p:cNvPr>
              <p:cNvSpPr txBox="1"/>
              <p:nvPr/>
            </p:nvSpPr>
            <p:spPr>
              <a:xfrm>
                <a:off x="8345084" y="3661906"/>
                <a:ext cx="357898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Activities Chart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breakdown of your school and volunteer activities and paid work</a:t>
                </a:r>
              </a:p>
            </p:txBody>
          </p:sp>
          <p:cxnSp>
            <p:nvCxnSpPr>
              <p:cNvPr id="57" name="Straight Connector 56">
                <a:extLst>
                  <a:ext uri="{FF2B5EF4-FFF2-40B4-BE49-F238E27FC236}">
                    <a16:creationId xmlns:a16="http://schemas.microsoft.com/office/drawing/2014/main" id="{6437DA50-73A1-4631-822E-6F902FD0BD9C}"/>
                  </a:ext>
                </a:extLst>
              </p:cNvPr>
              <p:cNvCxnSpPr>
                <a:cxnSpLocks/>
              </p:cNvCxnSpPr>
              <p:nvPr/>
            </p:nvCxnSpPr>
            <p:spPr>
              <a:xfrm>
                <a:off x="7673470" y="3799609"/>
                <a:ext cx="66323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C5F3BF9-7BD3-4E02-923C-484385CCF54E}"/>
                </a:ext>
              </a:extLst>
            </p:cNvPr>
            <p:cNvGrpSpPr/>
            <p:nvPr/>
          </p:nvGrpSpPr>
          <p:grpSpPr>
            <a:xfrm>
              <a:off x="7665086" y="2136179"/>
              <a:ext cx="4258982" cy="1015663"/>
              <a:chOff x="7665086" y="2136179"/>
              <a:chExt cx="4258982" cy="1015663"/>
            </a:xfrm>
          </p:grpSpPr>
          <p:sp>
            <p:nvSpPr>
              <p:cNvPr id="50" name="TextBox 49">
                <a:extLst>
                  <a:ext uri="{FF2B5EF4-FFF2-40B4-BE49-F238E27FC236}">
                    <a16:creationId xmlns:a16="http://schemas.microsoft.com/office/drawing/2014/main" id="{6684018C-E90C-41D0-BBD9-C7A51C27F763}"/>
                  </a:ext>
                </a:extLst>
              </p:cNvPr>
              <p:cNvSpPr txBox="1"/>
              <p:nvPr/>
            </p:nvSpPr>
            <p:spPr>
              <a:xfrm>
                <a:off x="8345084" y="2136179"/>
                <a:ext cx="35789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Other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Additional information required by some scholarships</a:t>
                </a:r>
              </a:p>
            </p:txBody>
          </p:sp>
          <p:cxnSp>
            <p:nvCxnSpPr>
              <p:cNvPr id="59" name="Straight Connector 58">
                <a:extLst>
                  <a:ext uri="{FF2B5EF4-FFF2-40B4-BE49-F238E27FC236}">
                    <a16:creationId xmlns:a16="http://schemas.microsoft.com/office/drawing/2014/main" id="{34A8B545-FA89-41C0-A7FB-4219CC267755}"/>
                  </a:ext>
                </a:extLst>
              </p:cNvPr>
              <p:cNvCxnSpPr>
                <a:cxnSpLocks/>
              </p:cNvCxnSpPr>
              <p:nvPr/>
            </p:nvCxnSpPr>
            <p:spPr>
              <a:xfrm>
                <a:off x="7665086" y="2295241"/>
                <a:ext cx="67161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73" name="TextBox 72">
            <a:extLst>
              <a:ext uri="{FF2B5EF4-FFF2-40B4-BE49-F238E27FC236}">
                <a16:creationId xmlns:a16="http://schemas.microsoft.com/office/drawing/2014/main" id="{30C3A422-402C-4EEE-B041-8FA76CEB4C8C}"/>
              </a:ext>
            </a:extLst>
          </p:cNvPr>
          <p:cNvSpPr txBox="1"/>
          <p:nvPr/>
        </p:nvSpPr>
        <p:spPr>
          <a:xfrm>
            <a:off x="3763340" y="6284214"/>
            <a:ext cx="48112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44546A"/>
                </a:solidFill>
                <a:effectLst/>
                <a:uLnTx/>
                <a:uFillTx/>
                <a:latin typeface="Calibri" panose="020F0502020204030204"/>
                <a:ea typeface="+mn-ea"/>
                <a:cs typeface="+mn-cs"/>
              </a:rPr>
              <a:t>One application… up to 600 scholarships</a:t>
            </a:r>
          </a:p>
        </p:txBody>
      </p:sp>
    </p:spTree>
    <p:extLst>
      <p:ext uri="{BB962C8B-B14F-4D97-AF65-F5344CB8AC3E}">
        <p14:creationId xmlns:p14="http://schemas.microsoft.com/office/powerpoint/2010/main" val="95124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Diagonal Corners Rounded 26">
            <a:extLst>
              <a:ext uri="{FF2B5EF4-FFF2-40B4-BE49-F238E27FC236}">
                <a16:creationId xmlns:a16="http://schemas.microsoft.com/office/drawing/2014/main" id="{C31DE809-760E-48F0-AE17-FCA4D96AD21A}"/>
              </a:ext>
            </a:extLst>
          </p:cNvPr>
          <p:cNvSpPr/>
          <p:nvPr/>
        </p:nvSpPr>
        <p:spPr>
          <a:xfrm>
            <a:off x="529389" y="1239252"/>
            <a:ext cx="3915171" cy="5342021"/>
          </a:xfrm>
          <a:prstGeom prst="round2DiagRect">
            <a:avLst/>
          </a:prstGeom>
          <a:solidFill>
            <a:schemeClr val="accent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6A3CB39-898C-43C1-B365-F7200B30BCD4}"/>
              </a:ext>
            </a:extLst>
          </p:cNvPr>
          <p:cNvGrpSpPr/>
          <p:nvPr/>
        </p:nvGrpSpPr>
        <p:grpSpPr>
          <a:xfrm>
            <a:off x="697482" y="686302"/>
            <a:ext cx="3578984" cy="6447919"/>
            <a:chOff x="4379495" y="694617"/>
            <a:chExt cx="3578984" cy="6447919"/>
          </a:xfrm>
        </p:grpSpPr>
        <p:sp>
          <p:nvSpPr>
            <p:cNvPr id="21" name="TextBox 20">
              <a:extLst>
                <a:ext uri="{FF2B5EF4-FFF2-40B4-BE49-F238E27FC236}">
                  <a16:creationId xmlns:a16="http://schemas.microsoft.com/office/drawing/2014/main" id="{24EDA8D5-8E61-4E12-99DA-55E3AC4C13C2}"/>
                </a:ext>
              </a:extLst>
            </p:cNvPr>
            <p:cNvSpPr txBox="1"/>
            <p:nvPr/>
          </p:nvSpPr>
          <p:spPr>
            <a:xfrm>
              <a:off x="4379495" y="694617"/>
              <a:ext cx="3578984" cy="644791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300" b="0" i="0" u="none" strike="noStrike" kern="1200" cap="none" spc="0" normalizeH="0" baseline="0" noProof="0" dirty="0">
                  <a:ln>
                    <a:noFill/>
                  </a:ln>
                  <a:solidFill>
                    <a:srgbClr val="0E7973"/>
                  </a:solidFill>
                  <a:effectLst/>
                  <a:uLnTx/>
                  <a:uFillTx/>
                  <a:latin typeface="Arial Black" panose="020B0A04020102020204" pitchFamily="34" charset="0"/>
                  <a:ea typeface="+mn-ea"/>
                  <a:cs typeface="+mn-cs"/>
                </a:rPr>
                <a:t>$</a:t>
              </a:r>
            </a:p>
          </p:txBody>
        </p:sp>
        <p:pic>
          <p:nvPicPr>
            <p:cNvPr id="22" name="Graphic 21" descr="School boy with solid fill">
              <a:extLst>
                <a:ext uri="{FF2B5EF4-FFF2-40B4-BE49-F238E27FC236}">
                  <a16:creationId xmlns:a16="http://schemas.microsoft.com/office/drawing/2014/main" id="{1D51D1C7-AB8F-4D89-BD87-BFBC2A8C9A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0353" y="2245071"/>
              <a:ext cx="822960" cy="822960"/>
            </a:xfrm>
            <a:prstGeom prst="rect">
              <a:avLst/>
            </a:prstGeom>
          </p:spPr>
        </p:pic>
        <p:pic>
          <p:nvPicPr>
            <p:cNvPr id="23" name="Graphic 22" descr="Pencil with solid fill">
              <a:extLst>
                <a:ext uri="{FF2B5EF4-FFF2-40B4-BE49-F238E27FC236}">
                  <a16:creationId xmlns:a16="http://schemas.microsoft.com/office/drawing/2014/main" id="{9B038AD3-CA70-4E6A-B425-D47AD41FF4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02376">
              <a:off x="4980537" y="4593430"/>
              <a:ext cx="822960" cy="822960"/>
            </a:xfrm>
            <a:prstGeom prst="rect">
              <a:avLst/>
            </a:prstGeom>
          </p:spPr>
        </p:pic>
        <p:pic>
          <p:nvPicPr>
            <p:cNvPr id="24" name="Graphic 23" descr="Checklist with solid fill">
              <a:extLst>
                <a:ext uri="{FF2B5EF4-FFF2-40B4-BE49-F238E27FC236}">
                  <a16:creationId xmlns:a16="http://schemas.microsoft.com/office/drawing/2014/main" id="{4AB8A500-6253-4B13-AB37-522A9908C4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19046">
              <a:off x="6652750" y="4821873"/>
              <a:ext cx="731520" cy="731520"/>
            </a:xfrm>
            <a:prstGeom prst="rect">
              <a:avLst/>
            </a:prstGeom>
          </p:spPr>
        </p:pic>
        <p:pic>
          <p:nvPicPr>
            <p:cNvPr id="25" name="Graphic 24" descr="Climbing with solid fill">
              <a:extLst>
                <a:ext uri="{FF2B5EF4-FFF2-40B4-BE49-F238E27FC236}">
                  <a16:creationId xmlns:a16="http://schemas.microsoft.com/office/drawing/2014/main" id="{6D8DFC5A-E8DA-4DFA-A72A-D6EDEDF0EE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22163" y="3625199"/>
              <a:ext cx="730463" cy="730463"/>
            </a:xfrm>
            <a:prstGeom prst="rect">
              <a:avLst/>
            </a:prstGeom>
          </p:spPr>
        </p:pic>
        <p:pic>
          <p:nvPicPr>
            <p:cNvPr id="26" name="Graphic 25" descr="Miscellaneous with solid fill">
              <a:extLst>
                <a:ext uri="{FF2B5EF4-FFF2-40B4-BE49-F238E27FC236}">
                  <a16:creationId xmlns:a16="http://schemas.microsoft.com/office/drawing/2014/main" id="{700D41A7-51E1-464C-A621-58419B5ECA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2163" y="2023209"/>
              <a:ext cx="914400" cy="914400"/>
            </a:xfrm>
            <a:prstGeom prst="rect">
              <a:avLst/>
            </a:prstGeom>
          </p:spPr>
        </p:pic>
      </p:grpSp>
      <p:grpSp>
        <p:nvGrpSpPr>
          <p:cNvPr id="28" name="Group 27">
            <a:extLst>
              <a:ext uri="{FF2B5EF4-FFF2-40B4-BE49-F238E27FC236}">
                <a16:creationId xmlns:a16="http://schemas.microsoft.com/office/drawing/2014/main" id="{D2C58BB9-FAD9-4AB1-ACCF-016DC2C9E1E4}"/>
              </a:ext>
            </a:extLst>
          </p:cNvPr>
          <p:cNvGrpSpPr/>
          <p:nvPr/>
        </p:nvGrpSpPr>
        <p:grpSpPr>
          <a:xfrm>
            <a:off x="413908" y="218647"/>
            <a:ext cx="7206094" cy="935309"/>
            <a:chOff x="838200" y="339436"/>
            <a:chExt cx="4793827" cy="935309"/>
          </a:xfrm>
        </p:grpSpPr>
        <p:sp>
          <p:nvSpPr>
            <p:cNvPr id="29" name="TextBox 28">
              <a:extLst>
                <a:ext uri="{FF2B5EF4-FFF2-40B4-BE49-F238E27FC236}">
                  <a16:creationId xmlns:a16="http://schemas.microsoft.com/office/drawing/2014/main" id="{3B217A16-7144-4433-9CFB-C5ED53F57716}"/>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all about the OSAC Scholarship Application</a:t>
              </a:r>
            </a:p>
          </p:txBody>
        </p:sp>
        <p:sp>
          <p:nvSpPr>
            <p:cNvPr id="30" name="TextBox 29">
              <a:extLst>
                <a:ext uri="{FF2B5EF4-FFF2-40B4-BE49-F238E27FC236}">
                  <a16:creationId xmlns:a16="http://schemas.microsoft.com/office/drawing/2014/main" id="{2D9EF312-42E3-4245-96CB-F22CA02B087A}"/>
                </a:ext>
              </a:extLst>
            </p:cNvPr>
            <p:cNvSpPr txBox="1"/>
            <p:nvPr/>
          </p:nvSpPr>
          <p:spPr>
            <a:xfrm>
              <a:off x="838200" y="566859"/>
              <a:ext cx="47938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Personal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Statements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31" name="TextBox 30">
            <a:extLst>
              <a:ext uri="{FF2B5EF4-FFF2-40B4-BE49-F238E27FC236}">
                <a16:creationId xmlns:a16="http://schemas.microsoft.com/office/drawing/2014/main" id="{CE4EB199-541A-4259-BF96-D2FD1AF9875C}"/>
              </a:ext>
            </a:extLst>
          </p:cNvPr>
          <p:cNvSpPr txBox="1"/>
          <p:nvPr/>
        </p:nvSpPr>
        <p:spPr>
          <a:xfrm>
            <a:off x="5486162" y="1153956"/>
            <a:ext cx="60083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Details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 short required essays, 1 optional essay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250 words per essay</a:t>
            </a:r>
          </a:p>
        </p:txBody>
      </p:sp>
      <p:sp>
        <p:nvSpPr>
          <p:cNvPr id="33" name="TextBox 32">
            <a:extLst>
              <a:ext uri="{FF2B5EF4-FFF2-40B4-BE49-F238E27FC236}">
                <a16:creationId xmlns:a16="http://schemas.microsoft.com/office/drawing/2014/main" id="{03C162C9-96C1-47F3-B1B2-59E4BA147B12}"/>
              </a:ext>
            </a:extLst>
          </p:cNvPr>
          <p:cNvSpPr txBox="1"/>
          <p:nvPr/>
        </p:nvSpPr>
        <p:spPr>
          <a:xfrm>
            <a:off x="5510702" y="2429588"/>
            <a:ext cx="599608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Fact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Statements are designed to tell a more complete picture of who you are</a:t>
            </a:r>
          </a:p>
        </p:txBody>
      </p:sp>
      <p:sp>
        <p:nvSpPr>
          <p:cNvPr id="35" name="TextBox 34">
            <a:extLst>
              <a:ext uri="{FF2B5EF4-FFF2-40B4-BE49-F238E27FC236}">
                <a16:creationId xmlns:a16="http://schemas.microsoft.com/office/drawing/2014/main" id="{5DCEAB2F-AC3A-432B-A9BD-332827C21943}"/>
              </a:ext>
            </a:extLst>
          </p:cNvPr>
          <p:cNvSpPr txBox="1"/>
          <p:nvPr/>
        </p:nvSpPr>
        <p:spPr>
          <a:xfrm>
            <a:off x="5498432" y="3691657"/>
            <a:ext cx="556522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Myth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 do not need to have a traumatic experience to write about… share your authentic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p>
        </p:txBody>
      </p:sp>
      <p:sp>
        <p:nvSpPr>
          <p:cNvPr id="37" name="TextBox 36">
            <a:extLst>
              <a:ext uri="{FF2B5EF4-FFF2-40B4-BE49-F238E27FC236}">
                <a16:creationId xmlns:a16="http://schemas.microsoft.com/office/drawing/2014/main" id="{A38CEF33-B4F4-4300-98BC-27C4FDD36EC9}"/>
              </a:ext>
            </a:extLst>
          </p:cNvPr>
          <p:cNvSpPr txBox="1"/>
          <p:nvPr/>
        </p:nvSpPr>
        <p:spPr>
          <a:xfrm>
            <a:off x="5510702" y="4859545"/>
            <a:ext cx="556522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476E"/>
                </a:solidFill>
                <a:effectLst/>
                <a:uLnTx/>
                <a:uFillTx/>
                <a:latin typeface="Arial Black" panose="020B0A04020102020204" pitchFamily="34" charset="0"/>
                <a:ea typeface="+mn-ea"/>
                <a:cs typeface="+mn-cs"/>
              </a:rPr>
              <a:t>Tip!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You may be able to use these statements for other scholarship applications!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Try not to repeat info like GPA</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p>
        </p:txBody>
      </p:sp>
    </p:spTree>
    <p:extLst>
      <p:ext uri="{BB962C8B-B14F-4D97-AF65-F5344CB8AC3E}">
        <p14:creationId xmlns:p14="http://schemas.microsoft.com/office/powerpoint/2010/main" val="21471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03B083-4C05-4C5E-A0D8-A520F2F705F6}"/>
              </a:ext>
            </a:extLst>
          </p:cNvPr>
          <p:cNvGrpSpPr/>
          <p:nvPr/>
        </p:nvGrpSpPr>
        <p:grpSpPr>
          <a:xfrm>
            <a:off x="413908" y="218647"/>
            <a:ext cx="7206094" cy="935309"/>
            <a:chOff x="838200" y="339436"/>
            <a:chExt cx="4793827" cy="935309"/>
          </a:xfrm>
        </p:grpSpPr>
        <p:sp>
          <p:nvSpPr>
            <p:cNvPr id="3" name="TextBox 2">
              <a:extLst>
                <a:ext uri="{FF2B5EF4-FFF2-40B4-BE49-F238E27FC236}">
                  <a16:creationId xmlns:a16="http://schemas.microsoft.com/office/drawing/2014/main" id="{3F50B54D-B6D5-4225-A308-E6D83FCDFEE4}"/>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what are the personal statement</a:t>
              </a:r>
            </a:p>
          </p:txBody>
        </p:sp>
        <p:sp>
          <p:nvSpPr>
            <p:cNvPr id="4" name="TextBox 3">
              <a:extLst>
                <a:ext uri="{FF2B5EF4-FFF2-40B4-BE49-F238E27FC236}">
                  <a16:creationId xmlns:a16="http://schemas.microsoft.com/office/drawing/2014/main" id="{6AD3D877-B9A0-47D2-BABC-CF740C873BA8}"/>
                </a:ext>
              </a:extLst>
            </p:cNvPr>
            <p:cNvSpPr txBox="1"/>
            <p:nvPr/>
          </p:nvSpPr>
          <p:spPr>
            <a:xfrm>
              <a:off x="838200" y="566859"/>
              <a:ext cx="47938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Prompts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5" name="Oval 4">
            <a:extLst>
              <a:ext uri="{FF2B5EF4-FFF2-40B4-BE49-F238E27FC236}">
                <a16:creationId xmlns:a16="http://schemas.microsoft.com/office/drawing/2014/main" id="{8A4E0523-7680-4021-B312-95C2529F04B7}"/>
              </a:ext>
            </a:extLst>
          </p:cNvPr>
          <p:cNvSpPr/>
          <p:nvPr/>
        </p:nvSpPr>
        <p:spPr>
          <a:xfrm>
            <a:off x="842211" y="1434588"/>
            <a:ext cx="1097280" cy="1097280"/>
          </a:xfrm>
          <a:prstGeom prst="ellipse">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6" name="TextBox 5">
            <a:extLst>
              <a:ext uri="{FF2B5EF4-FFF2-40B4-BE49-F238E27FC236}">
                <a16:creationId xmlns:a16="http://schemas.microsoft.com/office/drawing/2014/main" id="{FB1C46EB-EBFC-4E97-983B-C3D829304DE4}"/>
              </a:ext>
            </a:extLst>
          </p:cNvPr>
          <p:cNvSpPr txBox="1"/>
          <p:nvPr/>
        </p:nvSpPr>
        <p:spPr>
          <a:xfrm>
            <a:off x="2095500" y="1629285"/>
            <a:ext cx="7632602"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are your specific educational plans and career goals and why? </a:t>
            </a: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motivates you to achieve them?</a:t>
            </a:r>
          </a:p>
        </p:txBody>
      </p:sp>
      <p:sp>
        <p:nvSpPr>
          <p:cNvPr id="8" name="TextBox 7">
            <a:extLst>
              <a:ext uri="{FF2B5EF4-FFF2-40B4-BE49-F238E27FC236}">
                <a16:creationId xmlns:a16="http://schemas.microsoft.com/office/drawing/2014/main" id="{9280521F-543E-4FF4-901D-282DE12304C9}"/>
              </a:ext>
            </a:extLst>
          </p:cNvPr>
          <p:cNvSpPr txBox="1"/>
          <p:nvPr/>
        </p:nvSpPr>
        <p:spPr>
          <a:xfrm>
            <a:off x="2095500" y="2742243"/>
            <a:ext cx="7632602" cy="984885"/>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What have you done for your family, school or community, that you care about the most and why</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BEB2D86-4826-4A53-9DCB-252953B62A6D}"/>
              </a:ext>
            </a:extLst>
          </p:cNvPr>
          <p:cNvSpPr txBox="1"/>
          <p:nvPr/>
        </p:nvSpPr>
        <p:spPr>
          <a:xfrm>
            <a:off x="2095500" y="3911768"/>
            <a:ext cx="7632602" cy="1015663"/>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Describe a personal accomplishment, impactful change, or experience that has occurred in your life. What skills and strengths were needed to respond and what did you learn about yourself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20BE075-DBFE-44B2-A421-3C1A4EF6D115}"/>
              </a:ext>
            </a:extLst>
          </p:cNvPr>
          <p:cNvSpPr txBox="1"/>
          <p:nvPr/>
        </p:nvSpPr>
        <p:spPr>
          <a:xfrm>
            <a:off x="2095500" y="5088491"/>
            <a:ext cx="9105900" cy="1323439"/>
          </a:xfrm>
          <a:prstGeom prst="rect">
            <a:avLst/>
          </a:prstGeom>
          <a:noFill/>
        </p:spPr>
        <p:txBody>
          <a:bodyPr wrap="square">
            <a:spAutoFit/>
          </a:bodyPr>
          <a:lstStyle/>
          <a:p>
            <a:pPr marL="231775" marR="0" lvl="0" indent="-2317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4. Is there any additional information you would like the selection committee members to know. This could include financial situations not reflected on the FAFSA/ORSAA or other information not covered in the application. This statement is not required and will not have any negative effect on the application if left blank</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20F7ED4-898D-49FC-B03F-F54BAB61D6CB}"/>
              </a:ext>
            </a:extLst>
          </p:cNvPr>
          <p:cNvSpPr/>
          <p:nvPr/>
        </p:nvSpPr>
        <p:spPr>
          <a:xfrm>
            <a:off x="839805" y="2655880"/>
            <a:ext cx="1097280" cy="1097280"/>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14" name="Oval 13">
            <a:extLst>
              <a:ext uri="{FF2B5EF4-FFF2-40B4-BE49-F238E27FC236}">
                <a16:creationId xmlns:a16="http://schemas.microsoft.com/office/drawing/2014/main" id="{15EA5676-8951-4626-8473-AC6F9EA5679A}"/>
              </a:ext>
            </a:extLst>
          </p:cNvPr>
          <p:cNvSpPr/>
          <p:nvPr/>
        </p:nvSpPr>
        <p:spPr>
          <a:xfrm>
            <a:off x="839805" y="3877172"/>
            <a:ext cx="1097280" cy="1097280"/>
          </a:xfrm>
          <a:prstGeom prst="ellipse">
            <a:avLst/>
          </a:prstGeom>
          <a:solidFill>
            <a:schemeClr val="accent3">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15" name="Oval 14">
            <a:extLst>
              <a:ext uri="{FF2B5EF4-FFF2-40B4-BE49-F238E27FC236}">
                <a16:creationId xmlns:a16="http://schemas.microsoft.com/office/drawing/2014/main" id="{822B32E0-F5B8-4A38-AF41-8FB74F827919}"/>
              </a:ext>
            </a:extLst>
          </p:cNvPr>
          <p:cNvSpPr/>
          <p:nvPr/>
        </p:nvSpPr>
        <p:spPr>
          <a:xfrm>
            <a:off x="839805" y="5098464"/>
            <a:ext cx="1097280" cy="1097280"/>
          </a:xfrm>
          <a:prstGeom prst="ellipse">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pic>
        <p:nvPicPr>
          <p:cNvPr id="9" name="Graphic 8" descr="Signature with solid fill">
            <a:extLst>
              <a:ext uri="{FF2B5EF4-FFF2-40B4-BE49-F238E27FC236}">
                <a16:creationId xmlns:a16="http://schemas.microsoft.com/office/drawing/2014/main" id="{BFD88F5B-2A1D-464E-BE85-F4E7DDFD6E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965" y="1536619"/>
            <a:ext cx="822960" cy="822960"/>
          </a:xfrm>
          <a:prstGeom prst="rect">
            <a:avLst/>
          </a:prstGeom>
        </p:spPr>
      </p:pic>
      <p:pic>
        <p:nvPicPr>
          <p:cNvPr id="16" name="Graphic 15" descr="Signature with solid fill">
            <a:extLst>
              <a:ext uri="{FF2B5EF4-FFF2-40B4-BE49-F238E27FC236}">
                <a16:creationId xmlns:a16="http://schemas.microsoft.com/office/drawing/2014/main" id="{A95304CC-7AFE-4E45-A171-436B917208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102" y="2823205"/>
            <a:ext cx="822960" cy="822960"/>
          </a:xfrm>
          <a:prstGeom prst="rect">
            <a:avLst/>
          </a:prstGeom>
        </p:spPr>
      </p:pic>
      <p:pic>
        <p:nvPicPr>
          <p:cNvPr id="17" name="Graphic 16" descr="Signature with solid fill">
            <a:extLst>
              <a:ext uri="{FF2B5EF4-FFF2-40B4-BE49-F238E27FC236}">
                <a16:creationId xmlns:a16="http://schemas.microsoft.com/office/drawing/2014/main" id="{CCDE4230-8385-4B9F-A487-CD4DECB61C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102" y="4008119"/>
            <a:ext cx="822960" cy="822960"/>
          </a:xfrm>
          <a:prstGeom prst="rect">
            <a:avLst/>
          </a:prstGeom>
        </p:spPr>
      </p:pic>
      <p:pic>
        <p:nvPicPr>
          <p:cNvPr id="18" name="Graphic 17" descr="Signature with solid fill">
            <a:extLst>
              <a:ext uri="{FF2B5EF4-FFF2-40B4-BE49-F238E27FC236}">
                <a16:creationId xmlns:a16="http://schemas.microsoft.com/office/drawing/2014/main" id="{9E115A80-23F8-4A52-A641-CB11519F9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00" y="5255084"/>
            <a:ext cx="822960" cy="822960"/>
          </a:xfrm>
          <a:prstGeom prst="rect">
            <a:avLst/>
          </a:prstGeom>
        </p:spPr>
      </p:pic>
    </p:spTree>
    <p:extLst>
      <p:ext uri="{BB962C8B-B14F-4D97-AF65-F5344CB8AC3E}">
        <p14:creationId xmlns:p14="http://schemas.microsoft.com/office/powerpoint/2010/main" val="109973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266127" y="345318"/>
            <a:ext cx="9787522"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Understanding  </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College </a:t>
              </a:r>
              <a:r>
                <a:rPr lang="en-US" sz="4000" dirty="0">
                  <a:latin typeface="Trebuchet MS" panose="020B0603020202020204" pitchFamily="34" charset="0"/>
                </a:rPr>
                <a:t>as post-high school training</a:t>
              </a:r>
              <a:endParaRPr lang="en-US" sz="5000" dirty="0">
                <a:latin typeface="Trebuchet MS" panose="020B0603020202020204" pitchFamily="34" charset="0"/>
              </a:endParaRPr>
            </a:p>
          </p:txBody>
        </p:sp>
      </p:grpSp>
      <p:sp>
        <p:nvSpPr>
          <p:cNvPr id="10" name="Oval 9">
            <a:extLst>
              <a:ext uri="{FF2B5EF4-FFF2-40B4-BE49-F238E27FC236}">
                <a16:creationId xmlns:a16="http://schemas.microsoft.com/office/drawing/2014/main" id="{43367B25-B873-4A3A-8213-4B097F000E71}"/>
              </a:ext>
            </a:extLst>
          </p:cNvPr>
          <p:cNvSpPr/>
          <p:nvPr/>
        </p:nvSpPr>
        <p:spPr>
          <a:xfrm>
            <a:off x="5135880" y="2480786"/>
            <a:ext cx="1920240" cy="1920240"/>
          </a:xfrm>
          <a:prstGeom prst="ellipse">
            <a:avLst/>
          </a:prstGeom>
          <a:solidFill>
            <a:srgbClr val="1A476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D0B7ED1E-4CD8-46E0-A373-F5A21F39F7A2}"/>
              </a:ext>
            </a:extLst>
          </p:cNvPr>
          <p:cNvSpPr/>
          <p:nvPr/>
        </p:nvSpPr>
        <p:spPr>
          <a:xfrm>
            <a:off x="4766158" y="2012761"/>
            <a:ext cx="2743200" cy="2743200"/>
          </a:xfrm>
          <a:prstGeom prst="arc">
            <a:avLst>
              <a:gd name="adj1" fmla="val 19675731"/>
              <a:gd name="adj2" fmla="val 12804032"/>
            </a:avLst>
          </a:prstGeom>
          <a:ln w="57150">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ED63F6F0-DB31-449D-A82D-5AB4FFEDFFCA}"/>
              </a:ext>
            </a:extLst>
          </p:cNvPr>
          <p:cNvSpPr/>
          <p:nvPr/>
        </p:nvSpPr>
        <p:spPr>
          <a:xfrm>
            <a:off x="4519808" y="2310713"/>
            <a:ext cx="640080" cy="640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981109F-6961-4045-8C29-099298488CDB}"/>
              </a:ext>
            </a:extLst>
          </p:cNvPr>
          <p:cNvSpPr/>
          <p:nvPr/>
        </p:nvSpPr>
        <p:spPr>
          <a:xfrm>
            <a:off x="7056120" y="2310713"/>
            <a:ext cx="640080" cy="6400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FA9F456-7174-4DBF-A454-A0C71CDF7402}"/>
              </a:ext>
            </a:extLst>
          </p:cNvPr>
          <p:cNvSpPr/>
          <p:nvPr/>
        </p:nvSpPr>
        <p:spPr>
          <a:xfrm>
            <a:off x="4983947" y="4353753"/>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086E9FD-8DB4-4DCD-A3A9-1FD314A95447}"/>
              </a:ext>
            </a:extLst>
          </p:cNvPr>
          <p:cNvSpPr/>
          <p:nvPr/>
        </p:nvSpPr>
        <p:spPr>
          <a:xfrm>
            <a:off x="4456141" y="3440906"/>
            <a:ext cx="640080" cy="6400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5226230-54DF-4F71-99F4-0928DE6700DE}"/>
              </a:ext>
            </a:extLst>
          </p:cNvPr>
          <p:cNvSpPr/>
          <p:nvPr/>
        </p:nvSpPr>
        <p:spPr>
          <a:xfrm>
            <a:off x="6416040" y="4390458"/>
            <a:ext cx="640080" cy="6400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2A387E-AAA1-4A98-8723-4724115EBD8C}"/>
              </a:ext>
            </a:extLst>
          </p:cNvPr>
          <p:cNvSpPr txBox="1"/>
          <p:nvPr/>
        </p:nvSpPr>
        <p:spPr>
          <a:xfrm>
            <a:off x="461477" y="2180911"/>
            <a:ext cx="3850610" cy="769441"/>
          </a:xfrm>
          <a:prstGeom prst="rect">
            <a:avLst/>
          </a:prstGeom>
          <a:noFill/>
        </p:spPr>
        <p:txBody>
          <a:bodyPr wrap="square" rtlCol="0">
            <a:spAutoFit/>
          </a:bodyPr>
          <a:lstStyle/>
          <a:p>
            <a:r>
              <a:rPr lang="en-US" sz="2200" b="1" dirty="0"/>
              <a:t>6 month – 2-year CTE Programs</a:t>
            </a:r>
          </a:p>
          <a:p>
            <a:r>
              <a:rPr lang="en-US" sz="2200" dirty="0"/>
              <a:t>Found at community colleges</a:t>
            </a:r>
          </a:p>
        </p:txBody>
      </p:sp>
      <p:sp>
        <p:nvSpPr>
          <p:cNvPr id="45" name="TextBox 44">
            <a:extLst>
              <a:ext uri="{FF2B5EF4-FFF2-40B4-BE49-F238E27FC236}">
                <a16:creationId xmlns:a16="http://schemas.microsoft.com/office/drawing/2014/main" id="{CF42A51A-881C-4854-9901-5BFBFCEB2860}"/>
              </a:ext>
            </a:extLst>
          </p:cNvPr>
          <p:cNvSpPr txBox="1"/>
          <p:nvPr/>
        </p:nvSpPr>
        <p:spPr>
          <a:xfrm>
            <a:off x="155982" y="3319067"/>
            <a:ext cx="4297138" cy="1446550"/>
          </a:xfrm>
          <a:prstGeom prst="rect">
            <a:avLst/>
          </a:prstGeom>
          <a:noFill/>
        </p:spPr>
        <p:txBody>
          <a:bodyPr wrap="square" rtlCol="0">
            <a:spAutoFit/>
          </a:bodyPr>
          <a:lstStyle/>
          <a:p>
            <a:r>
              <a:rPr lang="en-US" sz="2200" b="1" dirty="0"/>
              <a:t>2-year Associates Degree Program</a:t>
            </a:r>
          </a:p>
          <a:p>
            <a:r>
              <a:rPr lang="en-US" sz="2200" dirty="0"/>
              <a:t>Complete 2-year program or your transfer degree to move to a 4-year university</a:t>
            </a:r>
            <a:endParaRPr lang="en-US" sz="2000" dirty="0"/>
          </a:p>
        </p:txBody>
      </p:sp>
      <p:sp>
        <p:nvSpPr>
          <p:cNvPr id="46" name="TextBox 45">
            <a:extLst>
              <a:ext uri="{FF2B5EF4-FFF2-40B4-BE49-F238E27FC236}">
                <a16:creationId xmlns:a16="http://schemas.microsoft.com/office/drawing/2014/main" id="{CE229552-77B5-434A-96D1-65EB35D35E10}"/>
              </a:ext>
            </a:extLst>
          </p:cNvPr>
          <p:cNvSpPr txBox="1"/>
          <p:nvPr/>
        </p:nvSpPr>
        <p:spPr>
          <a:xfrm>
            <a:off x="1603353" y="5205849"/>
            <a:ext cx="4172608" cy="1107996"/>
          </a:xfrm>
          <a:prstGeom prst="rect">
            <a:avLst/>
          </a:prstGeom>
          <a:noFill/>
        </p:spPr>
        <p:txBody>
          <a:bodyPr wrap="square" rtlCol="0">
            <a:spAutoFit/>
          </a:bodyPr>
          <a:lstStyle/>
          <a:p>
            <a:r>
              <a:rPr lang="en-US" sz="2200" b="1" dirty="0"/>
              <a:t>4-Year Bachelor Degree Program</a:t>
            </a:r>
          </a:p>
          <a:p>
            <a:r>
              <a:rPr lang="en-US" sz="2200" dirty="0"/>
              <a:t>Complete this degree at a 4-year public or private college </a:t>
            </a:r>
            <a:endParaRPr lang="en-US" sz="2000" dirty="0"/>
          </a:p>
        </p:txBody>
      </p:sp>
      <p:sp>
        <p:nvSpPr>
          <p:cNvPr id="48" name="TextBox 47">
            <a:extLst>
              <a:ext uri="{FF2B5EF4-FFF2-40B4-BE49-F238E27FC236}">
                <a16:creationId xmlns:a16="http://schemas.microsoft.com/office/drawing/2014/main" id="{A5442B0B-105D-45F6-8899-5E5E5312C89B}"/>
              </a:ext>
            </a:extLst>
          </p:cNvPr>
          <p:cNvSpPr txBox="1"/>
          <p:nvPr/>
        </p:nvSpPr>
        <p:spPr>
          <a:xfrm>
            <a:off x="6416039" y="5231658"/>
            <a:ext cx="5232621" cy="1107996"/>
          </a:xfrm>
          <a:prstGeom prst="rect">
            <a:avLst/>
          </a:prstGeom>
          <a:noFill/>
        </p:spPr>
        <p:txBody>
          <a:bodyPr wrap="square" rtlCol="0">
            <a:spAutoFit/>
          </a:bodyPr>
          <a:lstStyle/>
          <a:p>
            <a:r>
              <a:rPr lang="en-US" sz="2200" b="1" dirty="0"/>
              <a:t>Military </a:t>
            </a:r>
          </a:p>
          <a:p>
            <a:r>
              <a:rPr lang="en-US" sz="2200" dirty="0"/>
              <a:t>Training and college while enlisted or as a part of a ROTC or military academy program</a:t>
            </a:r>
            <a:endParaRPr lang="en-US" sz="2000" dirty="0"/>
          </a:p>
        </p:txBody>
      </p:sp>
      <p:sp>
        <p:nvSpPr>
          <p:cNvPr id="49" name="TextBox 48">
            <a:extLst>
              <a:ext uri="{FF2B5EF4-FFF2-40B4-BE49-F238E27FC236}">
                <a16:creationId xmlns:a16="http://schemas.microsoft.com/office/drawing/2014/main" id="{534C43E8-C6AC-479B-AC13-D107992101BA}"/>
              </a:ext>
            </a:extLst>
          </p:cNvPr>
          <p:cNvSpPr txBox="1"/>
          <p:nvPr/>
        </p:nvSpPr>
        <p:spPr>
          <a:xfrm>
            <a:off x="7984352" y="2260873"/>
            <a:ext cx="3850610" cy="1046440"/>
          </a:xfrm>
          <a:prstGeom prst="rect">
            <a:avLst/>
          </a:prstGeom>
          <a:noFill/>
        </p:spPr>
        <p:txBody>
          <a:bodyPr wrap="square" rtlCol="0">
            <a:spAutoFit/>
          </a:bodyPr>
          <a:lstStyle/>
          <a:p>
            <a:r>
              <a:rPr lang="en-US" sz="2200" b="1" dirty="0"/>
              <a:t>Apprenticeships</a:t>
            </a:r>
          </a:p>
          <a:p>
            <a:r>
              <a:rPr lang="en-US" sz="2000" dirty="0"/>
              <a:t>Training while being paid to learn a trade profession</a:t>
            </a:r>
          </a:p>
        </p:txBody>
      </p:sp>
      <p:sp>
        <p:nvSpPr>
          <p:cNvPr id="50" name="Oval 49">
            <a:extLst>
              <a:ext uri="{FF2B5EF4-FFF2-40B4-BE49-F238E27FC236}">
                <a16:creationId xmlns:a16="http://schemas.microsoft.com/office/drawing/2014/main" id="{7B4D5D8C-B0C6-47F2-BFAE-3625591794DD}"/>
              </a:ext>
            </a:extLst>
          </p:cNvPr>
          <p:cNvSpPr/>
          <p:nvPr/>
        </p:nvSpPr>
        <p:spPr>
          <a:xfrm>
            <a:off x="7179295" y="3426490"/>
            <a:ext cx="640080"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1042CAAC-5B26-4B87-9424-78F6FEB7E2AB}"/>
              </a:ext>
            </a:extLst>
          </p:cNvPr>
          <p:cNvSpPr txBox="1"/>
          <p:nvPr/>
        </p:nvSpPr>
        <p:spPr>
          <a:xfrm>
            <a:off x="7942550" y="3728499"/>
            <a:ext cx="3850610" cy="1046440"/>
          </a:xfrm>
          <a:prstGeom prst="rect">
            <a:avLst/>
          </a:prstGeom>
          <a:noFill/>
        </p:spPr>
        <p:txBody>
          <a:bodyPr wrap="square" rtlCol="0">
            <a:spAutoFit/>
          </a:bodyPr>
          <a:lstStyle/>
          <a:p>
            <a:r>
              <a:rPr lang="en-US" sz="2200" b="1" dirty="0"/>
              <a:t>Trade Schools</a:t>
            </a:r>
          </a:p>
          <a:p>
            <a:r>
              <a:rPr lang="en-US" sz="2000" dirty="0"/>
              <a:t>For students with financial need attending participating programs</a:t>
            </a:r>
          </a:p>
        </p:txBody>
      </p:sp>
      <p:grpSp>
        <p:nvGrpSpPr>
          <p:cNvPr id="5" name="Group 4">
            <a:extLst>
              <a:ext uri="{FF2B5EF4-FFF2-40B4-BE49-F238E27FC236}">
                <a16:creationId xmlns:a16="http://schemas.microsoft.com/office/drawing/2014/main" id="{7443B459-DCF7-1013-27C1-00D52AF8BCB4}"/>
              </a:ext>
            </a:extLst>
          </p:cNvPr>
          <p:cNvGrpSpPr/>
          <p:nvPr/>
        </p:nvGrpSpPr>
        <p:grpSpPr>
          <a:xfrm>
            <a:off x="5624027" y="2788857"/>
            <a:ext cx="902949" cy="1036911"/>
            <a:chOff x="6878637" y="3923771"/>
            <a:chExt cx="603250" cy="566738"/>
          </a:xfrm>
          <a:solidFill>
            <a:schemeClr val="bg1"/>
          </a:solidFill>
        </p:grpSpPr>
        <p:sp>
          <p:nvSpPr>
            <p:cNvPr id="6" name="Freeform 118">
              <a:extLst>
                <a:ext uri="{FF2B5EF4-FFF2-40B4-BE49-F238E27FC236}">
                  <a16:creationId xmlns:a16="http://schemas.microsoft.com/office/drawing/2014/main" id="{786B478A-1600-638E-FD9D-4AF4C7813840}"/>
                </a:ext>
              </a:extLst>
            </p:cNvPr>
            <p:cNvSpPr>
              <a:spLocks/>
            </p:cNvSpPr>
            <p:nvPr/>
          </p:nvSpPr>
          <p:spPr bwMode="auto">
            <a:xfrm>
              <a:off x="6896100" y="4392084"/>
              <a:ext cx="571500" cy="98425"/>
            </a:xfrm>
            <a:custGeom>
              <a:avLst/>
              <a:gdLst>
                <a:gd name="T0" fmla="*/ 42 w 360"/>
                <a:gd name="T1" fmla="*/ 0 h 62"/>
                <a:gd name="T2" fmla="*/ 318 w 360"/>
                <a:gd name="T3" fmla="*/ 0 h 62"/>
                <a:gd name="T4" fmla="*/ 318 w 360"/>
                <a:gd name="T5" fmla="*/ 21 h 62"/>
                <a:gd name="T6" fmla="*/ 342 w 360"/>
                <a:gd name="T7" fmla="*/ 21 h 62"/>
                <a:gd name="T8" fmla="*/ 342 w 360"/>
                <a:gd name="T9" fmla="*/ 41 h 62"/>
                <a:gd name="T10" fmla="*/ 360 w 360"/>
                <a:gd name="T11" fmla="*/ 41 h 62"/>
                <a:gd name="T12" fmla="*/ 360 w 360"/>
                <a:gd name="T13" fmla="*/ 62 h 62"/>
                <a:gd name="T14" fmla="*/ 0 w 360"/>
                <a:gd name="T15" fmla="*/ 62 h 62"/>
                <a:gd name="T16" fmla="*/ 0 w 360"/>
                <a:gd name="T17" fmla="*/ 41 h 62"/>
                <a:gd name="T18" fmla="*/ 17 w 360"/>
                <a:gd name="T19" fmla="*/ 41 h 62"/>
                <a:gd name="T20" fmla="*/ 17 w 360"/>
                <a:gd name="T21" fmla="*/ 21 h 62"/>
                <a:gd name="T22" fmla="*/ 42 w 360"/>
                <a:gd name="T23" fmla="*/ 21 h 62"/>
                <a:gd name="T24" fmla="*/ 42 w 360"/>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62">
                  <a:moveTo>
                    <a:pt x="42" y="0"/>
                  </a:moveTo>
                  <a:lnTo>
                    <a:pt x="318" y="0"/>
                  </a:lnTo>
                  <a:lnTo>
                    <a:pt x="318" y="21"/>
                  </a:lnTo>
                  <a:lnTo>
                    <a:pt x="342" y="21"/>
                  </a:lnTo>
                  <a:lnTo>
                    <a:pt x="342" y="41"/>
                  </a:lnTo>
                  <a:lnTo>
                    <a:pt x="360" y="41"/>
                  </a:lnTo>
                  <a:lnTo>
                    <a:pt x="360" y="62"/>
                  </a:lnTo>
                  <a:lnTo>
                    <a:pt x="0" y="62"/>
                  </a:lnTo>
                  <a:lnTo>
                    <a:pt x="0" y="41"/>
                  </a:lnTo>
                  <a:lnTo>
                    <a:pt x="17" y="41"/>
                  </a:lnTo>
                  <a:lnTo>
                    <a:pt x="17" y="21"/>
                  </a:lnTo>
                  <a:lnTo>
                    <a:pt x="42" y="21"/>
                  </a:lnTo>
                  <a:lnTo>
                    <a:pt x="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 name="Freeform 119">
              <a:extLst>
                <a:ext uri="{FF2B5EF4-FFF2-40B4-BE49-F238E27FC236}">
                  <a16:creationId xmlns:a16="http://schemas.microsoft.com/office/drawing/2014/main" id="{8BDA1AE5-2A93-2A58-498F-99D287B767C9}"/>
                </a:ext>
              </a:extLst>
            </p:cNvPr>
            <p:cNvSpPr>
              <a:spLocks/>
            </p:cNvSpPr>
            <p:nvPr/>
          </p:nvSpPr>
          <p:spPr bwMode="auto">
            <a:xfrm>
              <a:off x="6943725" y="4152371"/>
              <a:ext cx="133350" cy="214313"/>
            </a:xfrm>
            <a:custGeom>
              <a:avLst/>
              <a:gdLst>
                <a:gd name="T0" fmla="*/ 16 w 84"/>
                <a:gd name="T1" fmla="*/ 0 h 135"/>
                <a:gd name="T2" fmla="*/ 68 w 84"/>
                <a:gd name="T3" fmla="*/ 0 h 135"/>
                <a:gd name="T4" fmla="*/ 74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2 w 84"/>
                <a:gd name="T19" fmla="*/ 135 h 135"/>
                <a:gd name="T20" fmla="*/ 12 w 84"/>
                <a:gd name="T21" fmla="*/ 30 h 135"/>
                <a:gd name="T22" fmla="*/ 0 w 84"/>
                <a:gd name="T23" fmla="*/ 30 h 135"/>
                <a:gd name="T24" fmla="*/ 0 w 84"/>
                <a:gd name="T25" fmla="*/ 16 h 135"/>
                <a:gd name="T26" fmla="*/ 1 w 84"/>
                <a:gd name="T27" fmla="*/ 10 h 135"/>
                <a:gd name="T28" fmla="*/ 5 w 84"/>
                <a:gd name="T29" fmla="*/ 5 h 135"/>
                <a:gd name="T30" fmla="*/ 9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4" y="2"/>
                  </a:lnTo>
                  <a:lnTo>
                    <a:pt x="79" y="5"/>
                  </a:lnTo>
                  <a:lnTo>
                    <a:pt x="82" y="10"/>
                  </a:lnTo>
                  <a:lnTo>
                    <a:pt x="84" y="16"/>
                  </a:lnTo>
                  <a:lnTo>
                    <a:pt x="84" y="30"/>
                  </a:lnTo>
                  <a:lnTo>
                    <a:pt x="71" y="30"/>
                  </a:lnTo>
                  <a:lnTo>
                    <a:pt x="71" y="135"/>
                  </a:lnTo>
                  <a:lnTo>
                    <a:pt x="12" y="135"/>
                  </a:lnTo>
                  <a:lnTo>
                    <a:pt x="12" y="30"/>
                  </a:lnTo>
                  <a:lnTo>
                    <a:pt x="0" y="30"/>
                  </a:lnTo>
                  <a:lnTo>
                    <a:pt x="0" y="16"/>
                  </a:lnTo>
                  <a:lnTo>
                    <a:pt x="1" y="10"/>
                  </a:lnTo>
                  <a:lnTo>
                    <a:pt x="5" y="5"/>
                  </a:lnTo>
                  <a:lnTo>
                    <a:pt x="9"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 name="Freeform 120">
              <a:extLst>
                <a:ext uri="{FF2B5EF4-FFF2-40B4-BE49-F238E27FC236}">
                  <a16:creationId xmlns:a16="http://schemas.microsoft.com/office/drawing/2014/main" id="{52857457-3DAC-2686-FA52-BBE036AB3A96}"/>
                </a:ext>
              </a:extLst>
            </p:cNvPr>
            <p:cNvSpPr>
              <a:spLocks/>
            </p:cNvSpPr>
            <p:nvPr/>
          </p:nvSpPr>
          <p:spPr bwMode="auto">
            <a:xfrm>
              <a:off x="7288212" y="4152371"/>
              <a:ext cx="133350" cy="214313"/>
            </a:xfrm>
            <a:custGeom>
              <a:avLst/>
              <a:gdLst>
                <a:gd name="T0" fmla="*/ 16 w 84"/>
                <a:gd name="T1" fmla="*/ 0 h 135"/>
                <a:gd name="T2" fmla="*/ 68 w 84"/>
                <a:gd name="T3" fmla="*/ 0 h 135"/>
                <a:gd name="T4" fmla="*/ 75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3 w 84"/>
                <a:gd name="T19" fmla="*/ 135 h 135"/>
                <a:gd name="T20" fmla="*/ 13 w 84"/>
                <a:gd name="T21" fmla="*/ 30 h 135"/>
                <a:gd name="T22" fmla="*/ 0 w 84"/>
                <a:gd name="T23" fmla="*/ 30 h 135"/>
                <a:gd name="T24" fmla="*/ 0 w 84"/>
                <a:gd name="T25" fmla="*/ 16 h 135"/>
                <a:gd name="T26" fmla="*/ 2 w 84"/>
                <a:gd name="T27" fmla="*/ 10 h 135"/>
                <a:gd name="T28" fmla="*/ 5 w 84"/>
                <a:gd name="T29" fmla="*/ 5 h 135"/>
                <a:gd name="T30" fmla="*/ 10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5" y="2"/>
                  </a:lnTo>
                  <a:lnTo>
                    <a:pt x="79" y="5"/>
                  </a:lnTo>
                  <a:lnTo>
                    <a:pt x="82" y="10"/>
                  </a:lnTo>
                  <a:lnTo>
                    <a:pt x="84" y="16"/>
                  </a:lnTo>
                  <a:lnTo>
                    <a:pt x="84" y="30"/>
                  </a:lnTo>
                  <a:lnTo>
                    <a:pt x="71" y="30"/>
                  </a:lnTo>
                  <a:lnTo>
                    <a:pt x="71" y="135"/>
                  </a:lnTo>
                  <a:lnTo>
                    <a:pt x="13" y="135"/>
                  </a:lnTo>
                  <a:lnTo>
                    <a:pt x="13" y="30"/>
                  </a:lnTo>
                  <a:lnTo>
                    <a:pt x="0" y="30"/>
                  </a:lnTo>
                  <a:lnTo>
                    <a:pt x="0" y="16"/>
                  </a:lnTo>
                  <a:lnTo>
                    <a:pt x="2" y="10"/>
                  </a:lnTo>
                  <a:lnTo>
                    <a:pt x="5" y="5"/>
                  </a:lnTo>
                  <a:lnTo>
                    <a:pt x="10"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21">
              <a:extLst>
                <a:ext uri="{FF2B5EF4-FFF2-40B4-BE49-F238E27FC236}">
                  <a16:creationId xmlns:a16="http://schemas.microsoft.com/office/drawing/2014/main" id="{3F0BC943-C092-ADA0-A5C6-1356140B68D3}"/>
                </a:ext>
              </a:extLst>
            </p:cNvPr>
            <p:cNvSpPr>
              <a:spLocks/>
            </p:cNvSpPr>
            <p:nvPr/>
          </p:nvSpPr>
          <p:spPr bwMode="auto">
            <a:xfrm>
              <a:off x="7116762" y="4152371"/>
              <a:ext cx="115045" cy="214313"/>
            </a:xfrm>
            <a:custGeom>
              <a:avLst/>
              <a:gdLst>
                <a:gd name="T0" fmla="*/ 14 w 83"/>
                <a:gd name="T1" fmla="*/ 0 h 135"/>
                <a:gd name="T2" fmla="*/ 68 w 83"/>
                <a:gd name="T3" fmla="*/ 0 h 135"/>
                <a:gd name="T4" fmla="*/ 73 w 83"/>
                <a:gd name="T5" fmla="*/ 2 h 135"/>
                <a:gd name="T6" fmla="*/ 78 w 83"/>
                <a:gd name="T7" fmla="*/ 5 h 135"/>
                <a:gd name="T8" fmla="*/ 81 w 83"/>
                <a:gd name="T9" fmla="*/ 10 h 135"/>
                <a:gd name="T10" fmla="*/ 83 w 83"/>
                <a:gd name="T11" fmla="*/ 16 h 135"/>
                <a:gd name="T12" fmla="*/ 83 w 83"/>
                <a:gd name="T13" fmla="*/ 30 h 135"/>
                <a:gd name="T14" fmla="*/ 70 w 83"/>
                <a:gd name="T15" fmla="*/ 30 h 135"/>
                <a:gd name="T16" fmla="*/ 70 w 83"/>
                <a:gd name="T17" fmla="*/ 135 h 135"/>
                <a:gd name="T18" fmla="*/ 11 w 83"/>
                <a:gd name="T19" fmla="*/ 135 h 135"/>
                <a:gd name="T20" fmla="*/ 11 w 83"/>
                <a:gd name="T21" fmla="*/ 30 h 135"/>
                <a:gd name="T22" fmla="*/ 0 w 83"/>
                <a:gd name="T23" fmla="*/ 30 h 135"/>
                <a:gd name="T24" fmla="*/ 0 w 83"/>
                <a:gd name="T25" fmla="*/ 16 h 135"/>
                <a:gd name="T26" fmla="*/ 0 w 83"/>
                <a:gd name="T27" fmla="*/ 11 h 135"/>
                <a:gd name="T28" fmla="*/ 2 w 83"/>
                <a:gd name="T29" fmla="*/ 7 h 135"/>
                <a:gd name="T30" fmla="*/ 5 w 83"/>
                <a:gd name="T31" fmla="*/ 3 h 135"/>
                <a:gd name="T32" fmla="*/ 10 w 83"/>
                <a:gd name="T33" fmla="*/ 2 h 135"/>
                <a:gd name="T34" fmla="*/ 14 w 83"/>
                <a:gd name="T3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35">
                  <a:moveTo>
                    <a:pt x="14" y="0"/>
                  </a:moveTo>
                  <a:lnTo>
                    <a:pt x="68" y="0"/>
                  </a:lnTo>
                  <a:lnTo>
                    <a:pt x="73" y="2"/>
                  </a:lnTo>
                  <a:lnTo>
                    <a:pt x="78" y="5"/>
                  </a:lnTo>
                  <a:lnTo>
                    <a:pt x="81" y="10"/>
                  </a:lnTo>
                  <a:lnTo>
                    <a:pt x="83" y="16"/>
                  </a:lnTo>
                  <a:lnTo>
                    <a:pt x="83" y="30"/>
                  </a:lnTo>
                  <a:lnTo>
                    <a:pt x="70" y="30"/>
                  </a:lnTo>
                  <a:lnTo>
                    <a:pt x="70" y="135"/>
                  </a:lnTo>
                  <a:lnTo>
                    <a:pt x="11" y="135"/>
                  </a:lnTo>
                  <a:lnTo>
                    <a:pt x="11" y="30"/>
                  </a:lnTo>
                  <a:lnTo>
                    <a:pt x="0" y="30"/>
                  </a:lnTo>
                  <a:lnTo>
                    <a:pt x="0" y="16"/>
                  </a:lnTo>
                  <a:lnTo>
                    <a:pt x="0" y="11"/>
                  </a:lnTo>
                  <a:lnTo>
                    <a:pt x="2" y="7"/>
                  </a:lnTo>
                  <a:lnTo>
                    <a:pt x="5" y="3"/>
                  </a:lnTo>
                  <a:lnTo>
                    <a:pt x="10" y="2"/>
                  </a:lnTo>
                  <a:lnTo>
                    <a:pt x="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22">
              <a:extLst>
                <a:ext uri="{FF2B5EF4-FFF2-40B4-BE49-F238E27FC236}">
                  <a16:creationId xmlns:a16="http://schemas.microsoft.com/office/drawing/2014/main" id="{7618378C-7529-0142-F47F-F5BC6BF817A0}"/>
                </a:ext>
              </a:extLst>
            </p:cNvPr>
            <p:cNvSpPr>
              <a:spLocks noEditPoints="1"/>
            </p:cNvSpPr>
            <p:nvPr/>
          </p:nvSpPr>
          <p:spPr bwMode="auto">
            <a:xfrm>
              <a:off x="6878637" y="3923771"/>
              <a:ext cx="603250" cy="206375"/>
            </a:xfrm>
            <a:custGeom>
              <a:avLst/>
              <a:gdLst>
                <a:gd name="T0" fmla="*/ 190 w 380"/>
                <a:gd name="T1" fmla="*/ 49 h 130"/>
                <a:gd name="T2" fmla="*/ 176 w 380"/>
                <a:gd name="T3" fmla="*/ 52 h 130"/>
                <a:gd name="T4" fmla="*/ 128 w 380"/>
                <a:gd name="T5" fmla="*/ 79 h 130"/>
                <a:gd name="T6" fmla="*/ 126 w 380"/>
                <a:gd name="T7" fmla="*/ 81 h 130"/>
                <a:gd name="T8" fmla="*/ 126 w 380"/>
                <a:gd name="T9" fmla="*/ 84 h 130"/>
                <a:gd name="T10" fmla="*/ 126 w 380"/>
                <a:gd name="T11" fmla="*/ 86 h 130"/>
                <a:gd name="T12" fmla="*/ 130 w 380"/>
                <a:gd name="T13" fmla="*/ 86 h 130"/>
                <a:gd name="T14" fmla="*/ 250 w 380"/>
                <a:gd name="T15" fmla="*/ 86 h 130"/>
                <a:gd name="T16" fmla="*/ 252 w 380"/>
                <a:gd name="T17" fmla="*/ 86 h 130"/>
                <a:gd name="T18" fmla="*/ 253 w 380"/>
                <a:gd name="T19" fmla="*/ 84 h 130"/>
                <a:gd name="T20" fmla="*/ 253 w 380"/>
                <a:gd name="T21" fmla="*/ 81 h 130"/>
                <a:gd name="T22" fmla="*/ 252 w 380"/>
                <a:gd name="T23" fmla="*/ 79 h 130"/>
                <a:gd name="T24" fmla="*/ 204 w 380"/>
                <a:gd name="T25" fmla="*/ 52 h 130"/>
                <a:gd name="T26" fmla="*/ 190 w 380"/>
                <a:gd name="T27" fmla="*/ 49 h 130"/>
                <a:gd name="T28" fmla="*/ 190 w 380"/>
                <a:gd name="T29" fmla="*/ 0 h 130"/>
                <a:gd name="T30" fmla="*/ 204 w 380"/>
                <a:gd name="T31" fmla="*/ 3 h 130"/>
                <a:gd name="T32" fmla="*/ 364 w 380"/>
                <a:gd name="T33" fmla="*/ 92 h 130"/>
                <a:gd name="T34" fmla="*/ 372 w 380"/>
                <a:gd name="T35" fmla="*/ 98 h 130"/>
                <a:gd name="T36" fmla="*/ 378 w 380"/>
                <a:gd name="T37" fmla="*/ 108 h 130"/>
                <a:gd name="T38" fmla="*/ 380 w 380"/>
                <a:gd name="T39" fmla="*/ 120 h 130"/>
                <a:gd name="T40" fmla="*/ 380 w 380"/>
                <a:gd name="T41" fmla="*/ 130 h 130"/>
                <a:gd name="T42" fmla="*/ 0 w 380"/>
                <a:gd name="T43" fmla="*/ 130 h 130"/>
                <a:gd name="T44" fmla="*/ 0 w 380"/>
                <a:gd name="T45" fmla="*/ 120 h 130"/>
                <a:gd name="T46" fmla="*/ 1 w 380"/>
                <a:gd name="T47" fmla="*/ 108 h 130"/>
                <a:gd name="T48" fmla="*/ 7 w 380"/>
                <a:gd name="T49" fmla="*/ 98 h 130"/>
                <a:gd name="T50" fmla="*/ 15 w 380"/>
                <a:gd name="T51" fmla="*/ 92 h 130"/>
                <a:gd name="T52" fmla="*/ 176 w 380"/>
                <a:gd name="T53" fmla="*/ 3 h 130"/>
                <a:gd name="T54" fmla="*/ 190 w 380"/>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130">
                  <a:moveTo>
                    <a:pt x="190" y="49"/>
                  </a:moveTo>
                  <a:lnTo>
                    <a:pt x="176" y="52"/>
                  </a:lnTo>
                  <a:lnTo>
                    <a:pt x="128" y="79"/>
                  </a:lnTo>
                  <a:lnTo>
                    <a:pt x="126" y="81"/>
                  </a:lnTo>
                  <a:lnTo>
                    <a:pt x="126" y="84"/>
                  </a:lnTo>
                  <a:lnTo>
                    <a:pt x="126" y="86"/>
                  </a:lnTo>
                  <a:lnTo>
                    <a:pt x="130" y="86"/>
                  </a:lnTo>
                  <a:lnTo>
                    <a:pt x="250" y="86"/>
                  </a:lnTo>
                  <a:lnTo>
                    <a:pt x="252" y="86"/>
                  </a:lnTo>
                  <a:lnTo>
                    <a:pt x="253" y="84"/>
                  </a:lnTo>
                  <a:lnTo>
                    <a:pt x="253" y="81"/>
                  </a:lnTo>
                  <a:lnTo>
                    <a:pt x="252" y="79"/>
                  </a:lnTo>
                  <a:lnTo>
                    <a:pt x="204" y="52"/>
                  </a:lnTo>
                  <a:lnTo>
                    <a:pt x="190" y="49"/>
                  </a:lnTo>
                  <a:close/>
                  <a:moveTo>
                    <a:pt x="190" y="0"/>
                  </a:moveTo>
                  <a:lnTo>
                    <a:pt x="204" y="3"/>
                  </a:lnTo>
                  <a:lnTo>
                    <a:pt x="364" y="92"/>
                  </a:lnTo>
                  <a:lnTo>
                    <a:pt x="372" y="98"/>
                  </a:lnTo>
                  <a:lnTo>
                    <a:pt x="378" y="108"/>
                  </a:lnTo>
                  <a:lnTo>
                    <a:pt x="380" y="120"/>
                  </a:lnTo>
                  <a:lnTo>
                    <a:pt x="380" y="130"/>
                  </a:lnTo>
                  <a:lnTo>
                    <a:pt x="0" y="130"/>
                  </a:lnTo>
                  <a:lnTo>
                    <a:pt x="0" y="120"/>
                  </a:lnTo>
                  <a:lnTo>
                    <a:pt x="1" y="108"/>
                  </a:lnTo>
                  <a:lnTo>
                    <a:pt x="7" y="98"/>
                  </a:lnTo>
                  <a:lnTo>
                    <a:pt x="15" y="92"/>
                  </a:lnTo>
                  <a:lnTo>
                    <a:pt x="176" y="3"/>
                  </a:lnTo>
                  <a:lnTo>
                    <a:pt x="1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821271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E5D083-4A4C-4A3B-B124-161F4EEE0D35}"/>
              </a:ext>
            </a:extLst>
          </p:cNvPr>
          <p:cNvGrpSpPr/>
          <p:nvPr/>
        </p:nvGrpSpPr>
        <p:grpSpPr>
          <a:xfrm>
            <a:off x="413908" y="218647"/>
            <a:ext cx="7206094" cy="935309"/>
            <a:chOff x="838200" y="339436"/>
            <a:chExt cx="4793827" cy="935309"/>
          </a:xfrm>
        </p:grpSpPr>
        <p:sp>
          <p:nvSpPr>
            <p:cNvPr id="3" name="TextBox 2">
              <a:extLst>
                <a:ext uri="{FF2B5EF4-FFF2-40B4-BE49-F238E27FC236}">
                  <a16:creationId xmlns:a16="http://schemas.microsoft.com/office/drawing/2014/main" id="{4E693E7E-0710-423B-81FB-9FA3212BAFD6}"/>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getting started with the</a:t>
              </a:r>
            </a:p>
          </p:txBody>
        </p:sp>
        <p:sp>
          <p:nvSpPr>
            <p:cNvPr id="4" name="TextBox 3">
              <a:extLst>
                <a:ext uri="{FF2B5EF4-FFF2-40B4-BE49-F238E27FC236}">
                  <a16:creationId xmlns:a16="http://schemas.microsoft.com/office/drawing/2014/main" id="{F48936E9-21E3-4A33-B26A-40B0F9C633DD}"/>
                </a:ext>
              </a:extLst>
            </p:cNvPr>
            <p:cNvSpPr txBox="1"/>
            <p:nvPr/>
          </p:nvSpPr>
          <p:spPr>
            <a:xfrm>
              <a:off x="838200" y="566859"/>
              <a:ext cx="47938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Activities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Chart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pic>
        <p:nvPicPr>
          <p:cNvPr id="6" name="Picture 5" descr="Person wearing yellow">
            <a:extLst>
              <a:ext uri="{FF2B5EF4-FFF2-40B4-BE49-F238E27FC236}">
                <a16:creationId xmlns:a16="http://schemas.microsoft.com/office/drawing/2014/main" id="{EADBD1E0-BF71-4D58-A170-FF0585E1E0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2007" y="985846"/>
            <a:ext cx="2286000" cy="2286000"/>
          </a:xfrm>
          <a:prstGeom prst="ellipse">
            <a:avLst/>
          </a:prstGeom>
          <a:effectLst>
            <a:outerShdw blurRad="50800" dist="38100" dir="5400000" algn="t" rotWithShape="0">
              <a:prstClr val="black">
                <a:alpha val="40000"/>
              </a:prstClr>
            </a:outerShdw>
          </a:effectLst>
        </p:spPr>
      </p:pic>
      <p:pic>
        <p:nvPicPr>
          <p:cNvPr id="8" name="Picture 7" descr="Young woman thinking">
            <a:extLst>
              <a:ext uri="{FF2B5EF4-FFF2-40B4-BE49-F238E27FC236}">
                <a16:creationId xmlns:a16="http://schemas.microsoft.com/office/drawing/2014/main" id="{846BF028-6E1D-4CDF-BA5B-32131F405D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439143">
            <a:off x="1978306" y="4472083"/>
            <a:ext cx="2286000" cy="2286000"/>
          </a:xfrm>
          <a:prstGeom prst="ellipse">
            <a:avLst/>
          </a:prstGeom>
          <a:effectLst>
            <a:outerShdw blurRad="50800" dist="38100" dir="5400000" algn="t" rotWithShape="0">
              <a:prstClr val="black">
                <a:alpha val="40000"/>
              </a:prstClr>
            </a:outerShdw>
          </a:effectLst>
        </p:spPr>
      </p:pic>
      <p:pic>
        <p:nvPicPr>
          <p:cNvPr id="10" name="Picture 9" descr="Man wearing white shirt and yellow sweater">
            <a:extLst>
              <a:ext uri="{FF2B5EF4-FFF2-40B4-BE49-F238E27FC236}">
                <a16:creationId xmlns:a16="http://schemas.microsoft.com/office/drawing/2014/main" id="{80C148E1-3158-47B5-9F3B-1135814E2C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869" y="3628451"/>
            <a:ext cx="2286000" cy="2286000"/>
          </a:xfrm>
          <a:prstGeom prst="ellipse">
            <a:avLst/>
          </a:prstGeom>
          <a:effectLst>
            <a:outerShdw blurRad="50800" dist="38100" dir="5400000" algn="t" rotWithShape="0">
              <a:prstClr val="black">
                <a:alpha val="40000"/>
              </a:prstClr>
            </a:outerShdw>
          </a:effectLst>
        </p:spPr>
      </p:pic>
      <p:pic>
        <p:nvPicPr>
          <p:cNvPr id="13" name="Picture 12" descr="Man wearing a yellow shirt">
            <a:extLst>
              <a:ext uri="{FF2B5EF4-FFF2-40B4-BE49-F238E27FC236}">
                <a16:creationId xmlns:a16="http://schemas.microsoft.com/office/drawing/2014/main" id="{00FD80EF-0BE8-4DFC-BDFD-84DB664288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237" y="1435529"/>
            <a:ext cx="2286000" cy="2286000"/>
          </a:xfrm>
          <a:prstGeom prst="ellipse">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C41BA000-3DAB-4979-8A21-BC23DAF2E973}"/>
              </a:ext>
            </a:extLst>
          </p:cNvPr>
          <p:cNvSpPr txBox="1"/>
          <p:nvPr/>
        </p:nvSpPr>
        <p:spPr>
          <a:xfrm>
            <a:off x="739160" y="3340884"/>
            <a:ext cx="3862137" cy="919401"/>
          </a:xfrm>
          <a:prstGeom prst="roundRect">
            <a:avLst/>
          </a:prstGeom>
          <a:solidFill>
            <a:schemeClr val="accent3">
              <a:alpha val="81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How do you spend your time outside of class?</a:t>
            </a:r>
          </a:p>
        </p:txBody>
      </p:sp>
      <p:sp>
        <p:nvSpPr>
          <p:cNvPr id="15" name="TextBox 14">
            <a:extLst>
              <a:ext uri="{FF2B5EF4-FFF2-40B4-BE49-F238E27FC236}">
                <a16:creationId xmlns:a16="http://schemas.microsoft.com/office/drawing/2014/main" id="{BE9A7778-86E8-4DE3-AA6C-0FD9FEC23A97}"/>
              </a:ext>
            </a:extLst>
          </p:cNvPr>
          <p:cNvSpPr txBox="1"/>
          <p:nvPr/>
        </p:nvSpPr>
        <p:spPr>
          <a:xfrm>
            <a:off x="5295900" y="1452947"/>
            <a:ext cx="48607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School Activities</a:t>
            </a:r>
          </a:p>
        </p:txBody>
      </p:sp>
      <p:sp>
        <p:nvSpPr>
          <p:cNvPr id="16" name="TextBox 15">
            <a:extLst>
              <a:ext uri="{FF2B5EF4-FFF2-40B4-BE49-F238E27FC236}">
                <a16:creationId xmlns:a16="http://schemas.microsoft.com/office/drawing/2014/main" id="{246A01AA-AE81-4907-A75E-514E8B37054F}"/>
              </a:ext>
            </a:extLst>
          </p:cNvPr>
          <p:cNvSpPr txBox="1"/>
          <p:nvPr/>
        </p:nvSpPr>
        <p:spPr>
          <a:xfrm>
            <a:off x="5317364" y="2528732"/>
            <a:ext cx="48607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Volunteer Activities</a:t>
            </a:r>
          </a:p>
        </p:txBody>
      </p:sp>
      <p:sp>
        <p:nvSpPr>
          <p:cNvPr id="17" name="TextBox 16">
            <a:extLst>
              <a:ext uri="{FF2B5EF4-FFF2-40B4-BE49-F238E27FC236}">
                <a16:creationId xmlns:a16="http://schemas.microsoft.com/office/drawing/2014/main" id="{3962B532-2DCF-4E25-A317-AA283F7FECA4}"/>
              </a:ext>
            </a:extLst>
          </p:cNvPr>
          <p:cNvSpPr txBox="1"/>
          <p:nvPr/>
        </p:nvSpPr>
        <p:spPr>
          <a:xfrm>
            <a:off x="5295900" y="3572464"/>
            <a:ext cx="22358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Academic Awards</a:t>
            </a:r>
          </a:p>
        </p:txBody>
      </p:sp>
      <p:sp>
        <p:nvSpPr>
          <p:cNvPr id="18" name="TextBox 17">
            <a:extLst>
              <a:ext uri="{FF2B5EF4-FFF2-40B4-BE49-F238E27FC236}">
                <a16:creationId xmlns:a16="http://schemas.microsoft.com/office/drawing/2014/main" id="{64C4A960-81CB-44A3-A271-3ED7016595E2}"/>
              </a:ext>
            </a:extLst>
          </p:cNvPr>
          <p:cNvSpPr txBox="1"/>
          <p:nvPr/>
        </p:nvSpPr>
        <p:spPr>
          <a:xfrm>
            <a:off x="5317364" y="4371341"/>
            <a:ext cx="25585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Family Responsibilities</a:t>
            </a:r>
          </a:p>
        </p:txBody>
      </p:sp>
      <p:sp>
        <p:nvSpPr>
          <p:cNvPr id="19" name="TextBox 18">
            <a:extLst>
              <a:ext uri="{FF2B5EF4-FFF2-40B4-BE49-F238E27FC236}">
                <a16:creationId xmlns:a16="http://schemas.microsoft.com/office/drawing/2014/main" id="{C7B9404E-BD13-4A6D-B9DC-B4DA1AFB5830}"/>
              </a:ext>
            </a:extLst>
          </p:cNvPr>
          <p:cNvSpPr txBox="1"/>
          <p:nvPr/>
        </p:nvSpPr>
        <p:spPr>
          <a:xfrm>
            <a:off x="5361018" y="5422471"/>
            <a:ext cx="48607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Employment</a:t>
            </a:r>
          </a:p>
        </p:txBody>
      </p:sp>
      <p:cxnSp>
        <p:nvCxnSpPr>
          <p:cNvPr id="21" name="Straight Connector 20">
            <a:extLst>
              <a:ext uri="{FF2B5EF4-FFF2-40B4-BE49-F238E27FC236}">
                <a16:creationId xmlns:a16="http://schemas.microsoft.com/office/drawing/2014/main" id="{A5967A47-455E-4D7C-BE7B-C4B2141CB20B}"/>
              </a:ext>
            </a:extLst>
          </p:cNvPr>
          <p:cNvCxnSpPr>
            <a:stCxn id="11" idx="3"/>
            <a:endCxn id="15" idx="1"/>
          </p:cNvCxnSpPr>
          <p:nvPr/>
        </p:nvCxnSpPr>
        <p:spPr>
          <a:xfrm flipV="1">
            <a:off x="4601297" y="1653002"/>
            <a:ext cx="694603" cy="21475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F3B2CB-1160-4BFC-B2E1-AFF544F9B635}"/>
              </a:ext>
            </a:extLst>
          </p:cNvPr>
          <p:cNvCxnSpPr>
            <a:cxnSpLocks/>
            <a:stCxn id="11" idx="3"/>
            <a:endCxn id="16" idx="1"/>
          </p:cNvCxnSpPr>
          <p:nvPr/>
        </p:nvCxnSpPr>
        <p:spPr>
          <a:xfrm flipV="1">
            <a:off x="4601297" y="2728787"/>
            <a:ext cx="716067" cy="107179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FE7841-E65C-4BCC-98FC-C478460F494C}"/>
              </a:ext>
            </a:extLst>
          </p:cNvPr>
          <p:cNvCxnSpPr>
            <a:cxnSpLocks/>
            <a:stCxn id="11" idx="3"/>
          </p:cNvCxnSpPr>
          <p:nvPr/>
        </p:nvCxnSpPr>
        <p:spPr>
          <a:xfrm>
            <a:off x="4601297" y="3800585"/>
            <a:ext cx="69460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C1781A-A0FF-46D7-81AC-5DF1EB2C995E}"/>
              </a:ext>
            </a:extLst>
          </p:cNvPr>
          <p:cNvCxnSpPr>
            <a:cxnSpLocks/>
            <a:stCxn id="11" idx="3"/>
            <a:endCxn id="18" idx="1"/>
          </p:cNvCxnSpPr>
          <p:nvPr/>
        </p:nvCxnSpPr>
        <p:spPr>
          <a:xfrm>
            <a:off x="4601297" y="3800585"/>
            <a:ext cx="716067" cy="77081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717DAA-A90E-4357-B6CA-563C8300D7B4}"/>
              </a:ext>
            </a:extLst>
          </p:cNvPr>
          <p:cNvCxnSpPr>
            <a:cxnSpLocks/>
            <a:stCxn id="11" idx="3"/>
            <a:endCxn id="19" idx="1"/>
          </p:cNvCxnSpPr>
          <p:nvPr/>
        </p:nvCxnSpPr>
        <p:spPr>
          <a:xfrm>
            <a:off x="4601297" y="3800585"/>
            <a:ext cx="759721" cy="182194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4BD2BDC-8502-4707-99BA-9586B3F33091}"/>
              </a:ext>
            </a:extLst>
          </p:cNvPr>
          <p:cNvSpPr txBox="1"/>
          <p:nvPr/>
        </p:nvSpPr>
        <p:spPr>
          <a:xfrm>
            <a:off x="8477440" y="2722418"/>
            <a:ext cx="3358436" cy="19389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More Tips: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JR and SR-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Build a resume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All Grades-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Maintain an activities log</a:t>
            </a:r>
          </a:p>
        </p:txBody>
      </p:sp>
    </p:spTree>
    <p:extLst>
      <p:ext uri="{BB962C8B-B14F-4D97-AF65-F5344CB8AC3E}">
        <p14:creationId xmlns:p14="http://schemas.microsoft.com/office/powerpoint/2010/main" val="71250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98E927-263D-003F-E6DD-B913CC68184A}"/>
              </a:ext>
            </a:extLst>
          </p:cNvPr>
          <p:cNvGrpSpPr/>
          <p:nvPr/>
        </p:nvGrpSpPr>
        <p:grpSpPr>
          <a:xfrm>
            <a:off x="413907" y="155368"/>
            <a:ext cx="10662022" cy="935309"/>
            <a:chOff x="838200" y="339436"/>
            <a:chExt cx="4793827" cy="935309"/>
          </a:xfrm>
        </p:grpSpPr>
        <p:sp>
          <p:nvSpPr>
            <p:cNvPr id="4" name="TextBox 3">
              <a:extLst>
                <a:ext uri="{FF2B5EF4-FFF2-40B4-BE49-F238E27FC236}">
                  <a16:creationId xmlns:a16="http://schemas.microsoft.com/office/drawing/2014/main" id="{D502F415-9A80-B151-DB34-6A5424CFB3FD}"/>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Other Important </a:t>
              </a:r>
              <a:r>
                <a:rPr lang="en-US" sz="2000" dirty="0">
                  <a:solidFill>
                    <a:schemeClr val="accent4"/>
                  </a:solidFill>
                  <a:latin typeface="Arial" panose="020B0604020202020204" pitchFamily="34" charset="0"/>
                  <a:cs typeface="Arial" panose="020B0604020202020204" pitchFamily="34" charset="0"/>
                </a:rPr>
                <a:t>S</a:t>
              </a:r>
              <a:r>
                <a:rPr kumimoji="0" lang="en-US" sz="20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Arial" panose="020B0604020202020204" pitchFamily="34" charset="0"/>
                </a:rPr>
                <a:t>teps</a:t>
              </a: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 to Prepare </a:t>
              </a:r>
            </a:p>
          </p:txBody>
        </p:sp>
        <p:sp>
          <p:nvSpPr>
            <p:cNvPr id="5" name="TextBox 4">
              <a:extLst>
                <a:ext uri="{FF2B5EF4-FFF2-40B4-BE49-F238E27FC236}">
                  <a16:creationId xmlns:a16="http://schemas.microsoft.com/office/drawing/2014/main" id="{78DAC19D-0CAA-F65A-9E75-1F8A66DF8506}"/>
                </a:ext>
              </a:extLst>
            </p:cNvPr>
            <p:cNvSpPr txBox="1"/>
            <p:nvPr/>
          </p:nvSpPr>
          <p:spPr>
            <a:xfrm>
              <a:off x="838200" y="566859"/>
              <a:ext cx="47938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Resume</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pSp>
        <p:nvGrpSpPr>
          <p:cNvPr id="32" name="Group 31">
            <a:extLst>
              <a:ext uri="{FF2B5EF4-FFF2-40B4-BE49-F238E27FC236}">
                <a16:creationId xmlns:a16="http://schemas.microsoft.com/office/drawing/2014/main" id="{0DD1642B-6946-90CB-6741-939A16EE2FAD}"/>
              </a:ext>
            </a:extLst>
          </p:cNvPr>
          <p:cNvGrpSpPr/>
          <p:nvPr/>
        </p:nvGrpSpPr>
        <p:grpSpPr>
          <a:xfrm>
            <a:off x="413907" y="1271781"/>
            <a:ext cx="6953719" cy="5203428"/>
            <a:chOff x="2810326" y="1398786"/>
            <a:chExt cx="6953719" cy="5203428"/>
          </a:xfrm>
        </p:grpSpPr>
        <p:sp>
          <p:nvSpPr>
            <p:cNvPr id="33" name="Rectangle: Rounded Corners 32">
              <a:extLst>
                <a:ext uri="{FF2B5EF4-FFF2-40B4-BE49-F238E27FC236}">
                  <a16:creationId xmlns:a16="http://schemas.microsoft.com/office/drawing/2014/main" id="{81F60247-5200-AD9B-7E9E-8C18CF4E6244}"/>
                </a:ext>
              </a:extLst>
            </p:cNvPr>
            <p:cNvSpPr/>
            <p:nvPr/>
          </p:nvSpPr>
          <p:spPr>
            <a:xfrm>
              <a:off x="2810326" y="4316214"/>
              <a:ext cx="3200400" cy="2286000"/>
            </a:xfrm>
            <a:prstGeom prst="roundRect">
              <a:avLst/>
            </a:prstGeom>
            <a:solidFill>
              <a:srgbClr val="517A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What do include on a resume?</a:t>
              </a:r>
            </a:p>
          </p:txBody>
        </p:sp>
        <p:sp>
          <p:nvSpPr>
            <p:cNvPr id="34" name="Rectangle: Rounded Corners 33">
              <a:extLst>
                <a:ext uri="{FF2B5EF4-FFF2-40B4-BE49-F238E27FC236}">
                  <a16:creationId xmlns:a16="http://schemas.microsoft.com/office/drawing/2014/main" id="{5862D5F9-9DE4-D880-F85B-15905456B127}"/>
                </a:ext>
              </a:extLst>
            </p:cNvPr>
            <p:cNvSpPr/>
            <p:nvPr/>
          </p:nvSpPr>
          <p:spPr>
            <a:xfrm>
              <a:off x="2810326" y="1398786"/>
              <a:ext cx="3200400" cy="2286000"/>
            </a:xfrm>
            <a:prstGeom prst="roundRect">
              <a:avLst/>
            </a:prstGeom>
            <a:solidFill>
              <a:srgbClr val="1A476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What do I need a resume for?</a:t>
              </a:r>
            </a:p>
          </p:txBody>
        </p:sp>
        <p:sp>
          <p:nvSpPr>
            <p:cNvPr id="35" name="Rectangle: Rounded Corners 34">
              <a:extLst>
                <a:ext uri="{FF2B5EF4-FFF2-40B4-BE49-F238E27FC236}">
                  <a16:creationId xmlns:a16="http://schemas.microsoft.com/office/drawing/2014/main" id="{5CC69FF9-943A-2A8A-5237-8F35C6BB65D9}"/>
                </a:ext>
              </a:extLst>
            </p:cNvPr>
            <p:cNvSpPr/>
            <p:nvPr/>
          </p:nvSpPr>
          <p:spPr>
            <a:xfrm>
              <a:off x="6563645" y="4316214"/>
              <a:ext cx="3200400" cy="2286000"/>
            </a:xfrm>
            <a:prstGeom prst="roundRect">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Name and contact information</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Paid employment</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Community service/ volunteer</a:t>
              </a:r>
            </a:p>
          </p:txBody>
        </p:sp>
        <p:sp>
          <p:nvSpPr>
            <p:cNvPr id="36" name="Rectangle: Rounded Corners 35">
              <a:extLst>
                <a:ext uri="{FF2B5EF4-FFF2-40B4-BE49-F238E27FC236}">
                  <a16:creationId xmlns:a16="http://schemas.microsoft.com/office/drawing/2014/main" id="{F0C15A5C-6543-D7FA-1925-BDDD9768A258}"/>
                </a:ext>
              </a:extLst>
            </p:cNvPr>
            <p:cNvSpPr/>
            <p:nvPr/>
          </p:nvSpPr>
          <p:spPr>
            <a:xfrm>
              <a:off x="6563645" y="1398786"/>
              <a:ext cx="3200400" cy="2286000"/>
            </a:xfrm>
            <a:prstGeom prst="roundRect">
              <a:avLst/>
            </a:prstGeom>
            <a:solidFill>
              <a:srgbClr val="C0E1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Workforce/ Employment</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College Applications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Scholarships</a:t>
              </a:r>
            </a:p>
          </p:txBody>
        </p:sp>
        <p:sp>
          <p:nvSpPr>
            <p:cNvPr id="38" name="Arrow: Down 37">
              <a:extLst>
                <a:ext uri="{FF2B5EF4-FFF2-40B4-BE49-F238E27FC236}">
                  <a16:creationId xmlns:a16="http://schemas.microsoft.com/office/drawing/2014/main" id="{EABEEA69-71EC-446B-0685-055AAE8EA2FC}"/>
                </a:ext>
              </a:extLst>
            </p:cNvPr>
            <p:cNvSpPr/>
            <p:nvPr/>
          </p:nvSpPr>
          <p:spPr>
            <a:xfrm rot="16200000">
              <a:off x="6106211" y="5229919"/>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Arrow: Down 39">
            <a:extLst>
              <a:ext uri="{FF2B5EF4-FFF2-40B4-BE49-F238E27FC236}">
                <a16:creationId xmlns:a16="http://schemas.microsoft.com/office/drawing/2014/main" id="{BB98EDF4-424A-0B9A-0745-1EA6E3643E64}"/>
              </a:ext>
            </a:extLst>
          </p:cNvPr>
          <p:cNvSpPr/>
          <p:nvPr/>
        </p:nvSpPr>
        <p:spPr>
          <a:xfrm rot="16200000">
            <a:off x="3709793" y="2175486"/>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52FCA8B3-581A-75E6-72D1-A2A0893FA03B}"/>
              </a:ext>
            </a:extLst>
          </p:cNvPr>
          <p:cNvSpPr/>
          <p:nvPr/>
        </p:nvSpPr>
        <p:spPr>
          <a:xfrm>
            <a:off x="8118540" y="4122097"/>
            <a:ext cx="3200400" cy="2286000"/>
          </a:xfrm>
          <a:prstGeom prst="roundRect">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tx1"/>
                </a:solidFill>
              </a:rPr>
              <a:t>Special Skills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Completed education/ awards/ honors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References (optional)</a:t>
            </a:r>
          </a:p>
        </p:txBody>
      </p:sp>
      <p:sp>
        <p:nvSpPr>
          <p:cNvPr id="42" name="Arrow: Down 41">
            <a:extLst>
              <a:ext uri="{FF2B5EF4-FFF2-40B4-BE49-F238E27FC236}">
                <a16:creationId xmlns:a16="http://schemas.microsoft.com/office/drawing/2014/main" id="{6CD12888-D2C4-AB08-408C-19D449931F02}"/>
              </a:ext>
            </a:extLst>
          </p:cNvPr>
          <p:cNvSpPr/>
          <p:nvPr/>
        </p:nvSpPr>
        <p:spPr>
          <a:xfrm rot="16200000">
            <a:off x="7562108" y="5102913"/>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A063D0F5-42F9-F5AD-2344-9FC78F4F88E1}"/>
              </a:ext>
            </a:extLst>
          </p:cNvPr>
          <p:cNvSpPr/>
          <p:nvPr/>
        </p:nvSpPr>
        <p:spPr>
          <a:xfrm>
            <a:off x="8179613" y="1318100"/>
            <a:ext cx="3200400" cy="2286000"/>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latin typeface="Arial Black" panose="020B0A04020102020204" pitchFamily="34" charset="0"/>
              </a:rPr>
              <a:t>Tips!</a:t>
            </a:r>
          </a:p>
          <a:p>
            <a:pPr marL="342900" indent="-342900">
              <a:buFont typeface="Arial" panose="020B0604020202020204" pitchFamily="34" charset="0"/>
              <a:buChar char="•"/>
            </a:pPr>
            <a:r>
              <a:rPr lang="en-US" sz="2000" dirty="0">
                <a:solidFill>
                  <a:schemeClr val="bg1"/>
                </a:solidFill>
              </a:rPr>
              <a:t>Spacing and formatting should be consistent</a:t>
            </a:r>
          </a:p>
          <a:p>
            <a:pPr marL="342900" indent="-342900">
              <a:buFont typeface="Arial" panose="020B0604020202020204" pitchFamily="34" charset="0"/>
              <a:buChar char="•"/>
            </a:pPr>
            <a:r>
              <a:rPr lang="en-US" sz="2000" dirty="0">
                <a:solidFill>
                  <a:schemeClr val="bg1"/>
                </a:solidFill>
              </a:rPr>
              <a:t>Online Application: Attach a resume as a PDF</a:t>
            </a:r>
          </a:p>
          <a:p>
            <a:pPr marL="342900" indent="-342900">
              <a:buFont typeface="Arial" panose="020B0604020202020204" pitchFamily="34" charset="0"/>
              <a:buChar char="•"/>
            </a:pPr>
            <a:r>
              <a:rPr lang="en-US" sz="2000" dirty="0">
                <a:solidFill>
                  <a:schemeClr val="bg1"/>
                </a:solidFill>
              </a:rPr>
              <a:t>Use Action Words </a:t>
            </a:r>
          </a:p>
        </p:txBody>
      </p:sp>
    </p:spTree>
    <p:extLst>
      <p:ext uri="{BB962C8B-B14F-4D97-AF65-F5344CB8AC3E}">
        <p14:creationId xmlns:p14="http://schemas.microsoft.com/office/powerpoint/2010/main" val="193244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98E927-263D-003F-E6DD-B913CC68184A}"/>
              </a:ext>
            </a:extLst>
          </p:cNvPr>
          <p:cNvGrpSpPr/>
          <p:nvPr/>
        </p:nvGrpSpPr>
        <p:grpSpPr>
          <a:xfrm>
            <a:off x="413907" y="155368"/>
            <a:ext cx="10662022" cy="935309"/>
            <a:chOff x="838200" y="339436"/>
            <a:chExt cx="4793827" cy="935309"/>
          </a:xfrm>
        </p:grpSpPr>
        <p:sp>
          <p:nvSpPr>
            <p:cNvPr id="4" name="TextBox 3">
              <a:extLst>
                <a:ext uri="{FF2B5EF4-FFF2-40B4-BE49-F238E27FC236}">
                  <a16:creationId xmlns:a16="http://schemas.microsoft.com/office/drawing/2014/main" id="{D502F415-9A80-B151-DB34-6A5424CFB3FD}"/>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Other Important </a:t>
              </a:r>
              <a:r>
                <a:rPr lang="en-US" sz="2000" dirty="0">
                  <a:solidFill>
                    <a:schemeClr val="accent4"/>
                  </a:solidFill>
                  <a:latin typeface="Arial" panose="020B0604020202020204" pitchFamily="34" charset="0"/>
                  <a:cs typeface="Arial" panose="020B0604020202020204" pitchFamily="34" charset="0"/>
                </a:rPr>
                <a:t>S</a:t>
              </a:r>
              <a:r>
                <a:rPr kumimoji="0" lang="en-US" sz="20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Arial" panose="020B0604020202020204" pitchFamily="34" charset="0"/>
                </a:rPr>
                <a:t>teps</a:t>
              </a: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 to Prepare </a:t>
              </a:r>
            </a:p>
          </p:txBody>
        </p:sp>
        <p:sp>
          <p:nvSpPr>
            <p:cNvPr id="5" name="TextBox 4">
              <a:extLst>
                <a:ext uri="{FF2B5EF4-FFF2-40B4-BE49-F238E27FC236}">
                  <a16:creationId xmlns:a16="http://schemas.microsoft.com/office/drawing/2014/main" id="{78DAC19D-0CAA-F65A-9E75-1F8A66DF8506}"/>
                </a:ext>
              </a:extLst>
            </p:cNvPr>
            <p:cNvSpPr txBox="1"/>
            <p:nvPr/>
          </p:nvSpPr>
          <p:spPr>
            <a:xfrm>
              <a:off x="838200" y="566859"/>
              <a:ext cx="47938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Letter of Recommendation</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11" name="Rectangle 10">
            <a:extLst>
              <a:ext uri="{FF2B5EF4-FFF2-40B4-BE49-F238E27FC236}">
                <a16:creationId xmlns:a16="http://schemas.microsoft.com/office/drawing/2014/main" id="{51D9D53F-87BB-F50C-ECA2-9FE3D3719134}"/>
              </a:ext>
            </a:extLst>
          </p:cNvPr>
          <p:cNvSpPr/>
          <p:nvPr/>
        </p:nvSpPr>
        <p:spPr>
          <a:xfrm>
            <a:off x="2142841" y="4754880"/>
            <a:ext cx="3338852" cy="914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College Applications</a:t>
            </a:r>
          </a:p>
        </p:txBody>
      </p:sp>
      <p:sp>
        <p:nvSpPr>
          <p:cNvPr id="12" name="Rectangle 11">
            <a:extLst>
              <a:ext uri="{FF2B5EF4-FFF2-40B4-BE49-F238E27FC236}">
                <a16:creationId xmlns:a16="http://schemas.microsoft.com/office/drawing/2014/main" id="{A4F8AC23-01B1-793F-950E-DC3F7DB3ECB7}"/>
              </a:ext>
            </a:extLst>
          </p:cNvPr>
          <p:cNvSpPr/>
          <p:nvPr/>
        </p:nvSpPr>
        <p:spPr>
          <a:xfrm>
            <a:off x="946408" y="2430530"/>
            <a:ext cx="3338852" cy="914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Scholarships</a:t>
            </a:r>
          </a:p>
        </p:txBody>
      </p:sp>
      <p:sp>
        <p:nvSpPr>
          <p:cNvPr id="13" name="Rectangle 12">
            <a:extLst>
              <a:ext uri="{FF2B5EF4-FFF2-40B4-BE49-F238E27FC236}">
                <a16:creationId xmlns:a16="http://schemas.microsoft.com/office/drawing/2014/main" id="{DA6250BD-A16A-1590-F5B1-13C2E713DCDC}"/>
              </a:ext>
            </a:extLst>
          </p:cNvPr>
          <p:cNvSpPr/>
          <p:nvPr/>
        </p:nvSpPr>
        <p:spPr>
          <a:xfrm>
            <a:off x="7908032" y="2403840"/>
            <a:ext cx="3337560" cy="914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Apprenticeship Applications</a:t>
            </a:r>
          </a:p>
        </p:txBody>
      </p:sp>
      <p:sp>
        <p:nvSpPr>
          <p:cNvPr id="14" name="Rectangle 13">
            <a:extLst>
              <a:ext uri="{FF2B5EF4-FFF2-40B4-BE49-F238E27FC236}">
                <a16:creationId xmlns:a16="http://schemas.microsoft.com/office/drawing/2014/main" id="{F1E2C439-F0F5-F62A-612D-B1922A452C41}"/>
              </a:ext>
            </a:extLst>
          </p:cNvPr>
          <p:cNvSpPr/>
          <p:nvPr/>
        </p:nvSpPr>
        <p:spPr>
          <a:xfrm>
            <a:off x="6710306" y="4717988"/>
            <a:ext cx="3337560" cy="914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Employers </a:t>
            </a:r>
            <a:r>
              <a:rPr lang="en-US" sz="2000" dirty="0">
                <a:solidFill>
                  <a:schemeClr val="tx1"/>
                </a:solidFill>
              </a:rPr>
              <a:t>(occasionally)</a:t>
            </a:r>
            <a:endParaRPr lang="en-US" sz="2400" dirty="0">
              <a:solidFill>
                <a:schemeClr val="tx1"/>
              </a:solidFill>
            </a:endParaRPr>
          </a:p>
        </p:txBody>
      </p:sp>
      <p:sp>
        <p:nvSpPr>
          <p:cNvPr id="15" name="Oval 14">
            <a:extLst>
              <a:ext uri="{FF2B5EF4-FFF2-40B4-BE49-F238E27FC236}">
                <a16:creationId xmlns:a16="http://schemas.microsoft.com/office/drawing/2014/main" id="{4A0A2089-F285-845D-BEA1-835929E705D5}"/>
              </a:ext>
            </a:extLst>
          </p:cNvPr>
          <p:cNvSpPr/>
          <p:nvPr/>
        </p:nvSpPr>
        <p:spPr>
          <a:xfrm>
            <a:off x="4907280" y="2240280"/>
            <a:ext cx="2377440" cy="2377440"/>
          </a:xfrm>
          <a:prstGeom prst="ellipse">
            <a:avLst/>
          </a:prstGeom>
          <a:blipFill>
            <a:blip r:embed="rId3" cstate="screen">
              <a:extLst>
                <a:ext uri="{28A0092B-C50C-407E-A947-70E740481C1C}">
                  <a14:useLocalDpi xmlns:a14="http://schemas.microsoft.com/office/drawing/2010/main"/>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516BD36-E75C-F0B0-E4A8-A58937FEC501}"/>
              </a:ext>
            </a:extLst>
          </p:cNvPr>
          <p:cNvSpPr txBox="1"/>
          <p:nvPr/>
        </p:nvSpPr>
        <p:spPr>
          <a:xfrm>
            <a:off x="556440" y="1602749"/>
            <a:ext cx="11079119" cy="523220"/>
          </a:xfrm>
          <a:prstGeom prst="rect">
            <a:avLst/>
          </a:prstGeom>
          <a:noFill/>
        </p:spPr>
        <p:txBody>
          <a:bodyPr wrap="square" rtlCol="0">
            <a:spAutoFit/>
          </a:bodyPr>
          <a:lstStyle/>
          <a:p>
            <a:pPr algn="ctr"/>
            <a:r>
              <a:rPr lang="en-US" sz="2800" dirty="0">
                <a:latin typeface="Arial Black" panose="020B0A04020102020204" pitchFamily="34" charset="0"/>
              </a:rPr>
              <a:t>When do you need a letter of recommendation?</a:t>
            </a:r>
          </a:p>
        </p:txBody>
      </p:sp>
      <p:sp>
        <p:nvSpPr>
          <p:cNvPr id="17" name="Arc 16">
            <a:extLst>
              <a:ext uri="{FF2B5EF4-FFF2-40B4-BE49-F238E27FC236}">
                <a16:creationId xmlns:a16="http://schemas.microsoft.com/office/drawing/2014/main" id="{26948E8C-2FE7-804B-5E33-589F6ED5ED9E}"/>
              </a:ext>
            </a:extLst>
          </p:cNvPr>
          <p:cNvSpPr/>
          <p:nvPr/>
        </p:nvSpPr>
        <p:spPr>
          <a:xfrm>
            <a:off x="4770120" y="2103120"/>
            <a:ext cx="2651760" cy="2651760"/>
          </a:xfrm>
          <a:prstGeom prst="arc">
            <a:avLst>
              <a:gd name="adj1" fmla="val 19197478"/>
              <a:gd name="adj2" fmla="val 12889252"/>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16353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98E927-263D-003F-E6DD-B913CC68184A}"/>
              </a:ext>
            </a:extLst>
          </p:cNvPr>
          <p:cNvGrpSpPr/>
          <p:nvPr/>
        </p:nvGrpSpPr>
        <p:grpSpPr>
          <a:xfrm>
            <a:off x="413907" y="155368"/>
            <a:ext cx="10662022" cy="935309"/>
            <a:chOff x="838200" y="339436"/>
            <a:chExt cx="4793827" cy="935309"/>
          </a:xfrm>
        </p:grpSpPr>
        <p:sp>
          <p:nvSpPr>
            <p:cNvPr id="4" name="TextBox 3">
              <a:extLst>
                <a:ext uri="{FF2B5EF4-FFF2-40B4-BE49-F238E27FC236}">
                  <a16:creationId xmlns:a16="http://schemas.microsoft.com/office/drawing/2014/main" id="{D502F415-9A80-B151-DB34-6A5424CFB3FD}"/>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Other Important </a:t>
              </a:r>
              <a:r>
                <a:rPr lang="en-US" sz="2000" dirty="0">
                  <a:solidFill>
                    <a:schemeClr val="accent4"/>
                  </a:solidFill>
                  <a:latin typeface="Arial" panose="020B0604020202020204" pitchFamily="34" charset="0"/>
                  <a:cs typeface="Arial" panose="020B0604020202020204" pitchFamily="34" charset="0"/>
                </a:rPr>
                <a:t>S</a:t>
              </a:r>
              <a:r>
                <a:rPr kumimoji="0" lang="en-US" sz="20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Arial" panose="020B0604020202020204" pitchFamily="34" charset="0"/>
                </a:rPr>
                <a:t>teps</a:t>
              </a: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 to Prepare </a:t>
              </a:r>
            </a:p>
          </p:txBody>
        </p:sp>
        <p:sp>
          <p:nvSpPr>
            <p:cNvPr id="5" name="TextBox 4">
              <a:extLst>
                <a:ext uri="{FF2B5EF4-FFF2-40B4-BE49-F238E27FC236}">
                  <a16:creationId xmlns:a16="http://schemas.microsoft.com/office/drawing/2014/main" id="{78DAC19D-0CAA-F65A-9E75-1F8A66DF8506}"/>
                </a:ext>
              </a:extLst>
            </p:cNvPr>
            <p:cNvSpPr txBox="1"/>
            <p:nvPr/>
          </p:nvSpPr>
          <p:spPr>
            <a:xfrm>
              <a:off x="838200" y="566859"/>
              <a:ext cx="47938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Letter of Recommendation</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42" name="Arrow: Down 41">
            <a:extLst>
              <a:ext uri="{FF2B5EF4-FFF2-40B4-BE49-F238E27FC236}">
                <a16:creationId xmlns:a16="http://schemas.microsoft.com/office/drawing/2014/main" id="{6CD12888-D2C4-AB08-408C-19D449931F02}"/>
              </a:ext>
            </a:extLst>
          </p:cNvPr>
          <p:cNvSpPr/>
          <p:nvPr/>
        </p:nvSpPr>
        <p:spPr>
          <a:xfrm rot="16200000">
            <a:off x="7562108" y="5102913"/>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DD50542-0E24-9D0D-EC0C-96F4B15F865A}"/>
              </a:ext>
            </a:extLst>
          </p:cNvPr>
          <p:cNvGrpSpPr/>
          <p:nvPr/>
        </p:nvGrpSpPr>
        <p:grpSpPr>
          <a:xfrm>
            <a:off x="1303717" y="1261191"/>
            <a:ext cx="4006514" cy="5167542"/>
            <a:chOff x="489985" y="1307667"/>
            <a:chExt cx="4006514" cy="5167542"/>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8D4968B5-4DE2-83CC-A5B9-39B2BFE78A7C}"/>
                </a:ext>
              </a:extLst>
            </p:cNvPr>
            <p:cNvSpPr/>
            <p:nvPr/>
          </p:nvSpPr>
          <p:spPr>
            <a:xfrm>
              <a:off x="489986" y="1979802"/>
              <a:ext cx="4006513" cy="4495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Personally request letter from recommender 2-3 weeks before it is needed</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Be specific on what you need</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Give recommender your resume/personal statement to help them write a stronger letter</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Provide directions to complete by email, physical envelope (with stamp), etc. </a:t>
              </a:r>
            </a:p>
          </p:txBody>
        </p:sp>
        <p:sp>
          <p:nvSpPr>
            <p:cNvPr id="9" name="Rectangle: Diagonal Corners Rounded 8">
              <a:extLst>
                <a:ext uri="{FF2B5EF4-FFF2-40B4-BE49-F238E27FC236}">
                  <a16:creationId xmlns:a16="http://schemas.microsoft.com/office/drawing/2014/main" id="{1160BB06-CEF7-C152-D4BF-A8DF00EA0FF1}"/>
                </a:ext>
              </a:extLst>
            </p:cNvPr>
            <p:cNvSpPr/>
            <p:nvPr/>
          </p:nvSpPr>
          <p:spPr>
            <a:xfrm>
              <a:off x="489985" y="1307667"/>
              <a:ext cx="4006513" cy="795926"/>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Black" panose="020B0A04020102020204" pitchFamily="34" charset="0"/>
                </a:rPr>
                <a:t>How do I ask for a letter?</a:t>
              </a:r>
            </a:p>
          </p:txBody>
        </p:sp>
      </p:grpSp>
      <p:grpSp>
        <p:nvGrpSpPr>
          <p:cNvPr id="12" name="Group 11">
            <a:extLst>
              <a:ext uri="{FF2B5EF4-FFF2-40B4-BE49-F238E27FC236}">
                <a16:creationId xmlns:a16="http://schemas.microsoft.com/office/drawing/2014/main" id="{FB795788-2061-AF71-9C3E-8F8A66A1E761}"/>
              </a:ext>
            </a:extLst>
          </p:cNvPr>
          <p:cNvGrpSpPr/>
          <p:nvPr/>
        </p:nvGrpSpPr>
        <p:grpSpPr>
          <a:xfrm>
            <a:off x="6942518" y="1261191"/>
            <a:ext cx="4006513" cy="5214018"/>
            <a:chOff x="4853660" y="1264076"/>
            <a:chExt cx="4006513" cy="4866091"/>
          </a:xfrm>
        </p:grpSpPr>
        <p:sp>
          <p:nvSpPr>
            <p:cNvPr id="10" name="Rectangle 9">
              <a:extLst>
                <a:ext uri="{FF2B5EF4-FFF2-40B4-BE49-F238E27FC236}">
                  <a16:creationId xmlns:a16="http://schemas.microsoft.com/office/drawing/2014/main" id="{FB6ECBE0-C82B-86EB-75FE-AF04F6AEC3C7}"/>
                </a:ext>
              </a:extLst>
            </p:cNvPr>
            <p:cNvSpPr/>
            <p:nvPr/>
          </p:nvSpPr>
          <p:spPr>
            <a:xfrm>
              <a:off x="4853660" y="1979802"/>
              <a:ext cx="4006513" cy="41503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Who knows you best and can speak to your character, strengths, leadership, involvement, etc.?</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Teachers, coaches, counselors, youth group leaders, civic and community leaders</a:t>
              </a:r>
            </a:p>
          </p:txBody>
        </p:sp>
        <p:sp>
          <p:nvSpPr>
            <p:cNvPr id="11" name="Rectangle: Diagonal Corners Rounded 10">
              <a:extLst>
                <a:ext uri="{FF2B5EF4-FFF2-40B4-BE49-F238E27FC236}">
                  <a16:creationId xmlns:a16="http://schemas.microsoft.com/office/drawing/2014/main" id="{4AAF752B-A385-734C-20D3-B767E5B84132}"/>
                </a:ext>
              </a:extLst>
            </p:cNvPr>
            <p:cNvSpPr/>
            <p:nvPr/>
          </p:nvSpPr>
          <p:spPr>
            <a:xfrm>
              <a:off x="4853660" y="1264076"/>
              <a:ext cx="4006513" cy="795926"/>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Black" panose="020B0A04020102020204" pitchFamily="34" charset="0"/>
                </a:rPr>
                <a:t>Who should I ask?</a:t>
              </a:r>
            </a:p>
          </p:txBody>
        </p:sp>
      </p:grpSp>
    </p:spTree>
    <p:extLst>
      <p:ext uri="{BB962C8B-B14F-4D97-AF65-F5344CB8AC3E}">
        <p14:creationId xmlns:p14="http://schemas.microsoft.com/office/powerpoint/2010/main" val="1291764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392D6F-AEBF-444A-8627-FDC88BBB9093}"/>
              </a:ext>
            </a:extLst>
          </p:cNvPr>
          <p:cNvGrpSpPr/>
          <p:nvPr/>
        </p:nvGrpSpPr>
        <p:grpSpPr>
          <a:xfrm>
            <a:off x="413908" y="218647"/>
            <a:ext cx="8676304" cy="935309"/>
            <a:chOff x="838200" y="339436"/>
            <a:chExt cx="5771879" cy="935309"/>
          </a:xfrm>
        </p:grpSpPr>
        <p:sp>
          <p:nvSpPr>
            <p:cNvPr id="3" name="TextBox 2">
              <a:extLst>
                <a:ext uri="{FF2B5EF4-FFF2-40B4-BE49-F238E27FC236}">
                  <a16:creationId xmlns:a16="http://schemas.microsoft.com/office/drawing/2014/main" id="{BB5ACBE2-5275-4E76-969C-E686F22EE534}"/>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scholarship</a:t>
              </a:r>
            </a:p>
          </p:txBody>
        </p:sp>
        <p:sp>
          <p:nvSpPr>
            <p:cNvPr id="4" name="TextBox 3">
              <a:extLst>
                <a:ext uri="{FF2B5EF4-FFF2-40B4-BE49-F238E27FC236}">
                  <a16:creationId xmlns:a16="http://schemas.microsoft.com/office/drawing/2014/main" id="{62B1E669-A629-4C29-A764-032620EE287B}"/>
                </a:ext>
              </a:extLst>
            </p:cNvPr>
            <p:cNvSpPr txBox="1"/>
            <p:nvPr/>
          </p:nvSpPr>
          <p:spPr>
            <a:xfrm>
              <a:off x="838200" y="566859"/>
              <a:ext cx="5771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Search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Tips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pSp>
        <p:nvGrpSpPr>
          <p:cNvPr id="14" name="Group 13">
            <a:extLst>
              <a:ext uri="{FF2B5EF4-FFF2-40B4-BE49-F238E27FC236}">
                <a16:creationId xmlns:a16="http://schemas.microsoft.com/office/drawing/2014/main" id="{BC949260-EAE1-47D4-836C-3D8BCF3277C0}"/>
              </a:ext>
            </a:extLst>
          </p:cNvPr>
          <p:cNvGrpSpPr/>
          <p:nvPr/>
        </p:nvGrpSpPr>
        <p:grpSpPr>
          <a:xfrm>
            <a:off x="4998720" y="2331720"/>
            <a:ext cx="2194560" cy="2194560"/>
            <a:chOff x="4998720" y="2331720"/>
            <a:chExt cx="2194560" cy="2194560"/>
          </a:xfrm>
          <a:effectLst>
            <a:outerShdw blurRad="50800" dist="38100" dir="2700000" algn="tl" rotWithShape="0">
              <a:prstClr val="black">
                <a:alpha val="40000"/>
              </a:prstClr>
            </a:outerShdw>
          </a:effectLst>
        </p:grpSpPr>
        <p:pic>
          <p:nvPicPr>
            <p:cNvPr id="8" name="Picture 7" descr="Lots of googly eyes on yellow background">
              <a:extLst>
                <a:ext uri="{FF2B5EF4-FFF2-40B4-BE49-F238E27FC236}">
                  <a16:creationId xmlns:a16="http://schemas.microsoft.com/office/drawing/2014/main" id="{A884C922-CA8C-4ED0-83BC-4FFC0F91D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7320" y="2560320"/>
              <a:ext cx="1737360" cy="1737360"/>
            </a:xfrm>
            <a:prstGeom prst="ellipse">
              <a:avLst/>
            </a:prstGeom>
          </p:spPr>
        </p:pic>
        <p:sp>
          <p:nvSpPr>
            <p:cNvPr id="9" name="Arc 8">
              <a:extLst>
                <a:ext uri="{FF2B5EF4-FFF2-40B4-BE49-F238E27FC236}">
                  <a16:creationId xmlns:a16="http://schemas.microsoft.com/office/drawing/2014/main" id="{97AF05D8-8F8F-47FD-8268-EBB2063F08F7}"/>
                </a:ext>
              </a:extLst>
            </p:cNvPr>
            <p:cNvSpPr/>
            <p:nvPr/>
          </p:nvSpPr>
          <p:spPr>
            <a:xfrm>
              <a:off x="4998720" y="2331720"/>
              <a:ext cx="2194560" cy="2194560"/>
            </a:xfrm>
            <a:prstGeom prst="arc">
              <a:avLst>
                <a:gd name="adj1" fmla="val 18404534"/>
                <a:gd name="adj2" fmla="val 14005741"/>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3D7D9EC9-7AA8-4248-A996-A42CBA7F5E27}"/>
              </a:ext>
            </a:extLst>
          </p:cNvPr>
          <p:cNvSpPr/>
          <p:nvPr/>
        </p:nvSpPr>
        <p:spPr>
          <a:xfrm>
            <a:off x="4495800" y="2560320"/>
            <a:ext cx="731520" cy="73152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EB9D2E3-BDF0-4A5A-819A-BA3CD6D450C5}"/>
              </a:ext>
            </a:extLst>
          </p:cNvPr>
          <p:cNvSpPr/>
          <p:nvPr/>
        </p:nvSpPr>
        <p:spPr>
          <a:xfrm>
            <a:off x="5730240" y="4456460"/>
            <a:ext cx="731520" cy="73152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0FD15916-AC18-4FFA-9835-61B331074F81}"/>
              </a:ext>
            </a:extLst>
          </p:cNvPr>
          <p:cNvSpPr/>
          <p:nvPr/>
        </p:nvSpPr>
        <p:spPr>
          <a:xfrm>
            <a:off x="6964680" y="2567940"/>
            <a:ext cx="731520" cy="73152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5B31920-6E69-4673-BC41-1226A0B04A63}"/>
              </a:ext>
            </a:extLst>
          </p:cNvPr>
          <p:cNvSpPr/>
          <p:nvPr/>
        </p:nvSpPr>
        <p:spPr>
          <a:xfrm>
            <a:off x="4548963" y="3703320"/>
            <a:ext cx="731520" cy="73152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92993E5-14D1-48F2-913D-C6878C1CBA0E}"/>
              </a:ext>
            </a:extLst>
          </p:cNvPr>
          <p:cNvSpPr/>
          <p:nvPr/>
        </p:nvSpPr>
        <p:spPr>
          <a:xfrm>
            <a:off x="6923390" y="3748574"/>
            <a:ext cx="731520" cy="73152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00AF9E8-FBDC-49FC-833F-7ADB5DAFC03D}"/>
              </a:ext>
            </a:extLst>
          </p:cNvPr>
          <p:cNvSpPr txBox="1"/>
          <p:nvPr/>
        </p:nvSpPr>
        <p:spPr>
          <a:xfrm>
            <a:off x="950728" y="2560320"/>
            <a:ext cx="3430772"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your </a:t>
            </a:r>
            <a:r>
              <a:rPr kumimoji="0" lang="en-US" sz="2000" b="1" i="0" u="none" strike="noStrike" kern="1200" cap="none" spc="0" normalizeH="0" baseline="0" noProof="0" dirty="0">
                <a:ln>
                  <a:noFill/>
                </a:ln>
                <a:solidFill>
                  <a:srgbClr val="E57200"/>
                </a:solidFill>
                <a:effectLst/>
                <a:uLnTx/>
                <a:uFillTx/>
                <a:latin typeface="Calibri" panose="020F0502020204030204"/>
                <a:ea typeface="+mn-ea"/>
                <a:cs typeface="+mn-cs"/>
              </a:rPr>
              <a:t>HS college/career center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or </a:t>
            </a:r>
            <a:r>
              <a:rPr kumimoji="0" lang="en-US" sz="2000" b="1" i="0" u="none" strike="noStrike" kern="1200" cap="none" spc="0" normalizeH="0" baseline="0" noProof="0" dirty="0">
                <a:ln>
                  <a:noFill/>
                </a:ln>
                <a:solidFill>
                  <a:srgbClr val="E57200"/>
                </a:solidFill>
                <a:effectLst/>
                <a:uLnTx/>
                <a:uFillTx/>
                <a:latin typeface="Calibri" panose="020F0502020204030204"/>
                <a:ea typeface="+mn-ea"/>
                <a:cs typeface="+mn-cs"/>
              </a:rPr>
              <a:t>ASPIRE center</a:t>
            </a:r>
          </a:p>
        </p:txBody>
      </p:sp>
      <p:sp>
        <p:nvSpPr>
          <p:cNvPr id="16" name="TextBox 15">
            <a:extLst>
              <a:ext uri="{FF2B5EF4-FFF2-40B4-BE49-F238E27FC236}">
                <a16:creationId xmlns:a16="http://schemas.microsoft.com/office/drawing/2014/main" id="{C2B0F052-9FCA-483C-9A29-4D39BF9A5C80}"/>
              </a:ext>
            </a:extLst>
          </p:cNvPr>
          <p:cNvSpPr txBox="1"/>
          <p:nvPr/>
        </p:nvSpPr>
        <p:spPr>
          <a:xfrm>
            <a:off x="976424" y="3748574"/>
            <a:ext cx="3430772"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Local </a:t>
            </a:r>
            <a:r>
              <a:rPr kumimoji="0" lang="en-US" sz="2000" b="1" i="0" u="none" strike="noStrike" kern="1200" cap="none" spc="0" normalizeH="0" baseline="0" noProof="0" dirty="0">
                <a:ln>
                  <a:noFill/>
                </a:ln>
                <a:solidFill>
                  <a:srgbClr val="E57200"/>
                </a:solidFill>
                <a:effectLst/>
                <a:uLnTx/>
                <a:uFillTx/>
                <a:latin typeface="Calibri" panose="020F0502020204030204"/>
                <a:ea typeface="+mn-ea"/>
                <a:cs typeface="+mn-cs"/>
              </a:rPr>
              <a:t>community service groups</a:t>
            </a:r>
          </a:p>
        </p:txBody>
      </p:sp>
      <p:sp>
        <p:nvSpPr>
          <p:cNvPr id="17" name="TextBox 16">
            <a:extLst>
              <a:ext uri="{FF2B5EF4-FFF2-40B4-BE49-F238E27FC236}">
                <a16:creationId xmlns:a16="http://schemas.microsoft.com/office/drawing/2014/main" id="{FD8BC8F2-2C01-4851-A37B-35CDB369B1A1}"/>
              </a:ext>
            </a:extLst>
          </p:cNvPr>
          <p:cNvSpPr txBox="1"/>
          <p:nvPr/>
        </p:nvSpPr>
        <p:spPr>
          <a:xfrm>
            <a:off x="4380614" y="5383917"/>
            <a:ext cx="343077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Education-based </a:t>
            </a:r>
            <a:r>
              <a:rPr kumimoji="0" lang="en-US" sz="2000" b="1" i="0" u="none" strike="noStrike" kern="1200" cap="none" spc="0" normalizeH="0" baseline="0" noProof="0" dirty="0">
                <a:ln>
                  <a:noFill/>
                </a:ln>
                <a:solidFill>
                  <a:srgbClr val="E57200"/>
                </a:solidFill>
                <a:effectLst/>
                <a:uLnTx/>
                <a:uFillTx/>
                <a:latin typeface="Calibri" panose="020F0502020204030204"/>
                <a:ea typeface="+mn-ea"/>
                <a:cs typeface="+mn-cs"/>
              </a:rPr>
              <a:t>non-profits</a:t>
            </a:r>
          </a:p>
        </p:txBody>
      </p:sp>
      <p:sp>
        <p:nvSpPr>
          <p:cNvPr id="18" name="TextBox 17">
            <a:extLst>
              <a:ext uri="{FF2B5EF4-FFF2-40B4-BE49-F238E27FC236}">
                <a16:creationId xmlns:a16="http://schemas.microsoft.com/office/drawing/2014/main" id="{B505D7E9-EB86-4A16-A0F3-9D8ECE7D027F}"/>
              </a:ext>
            </a:extLst>
          </p:cNvPr>
          <p:cNvSpPr txBox="1"/>
          <p:nvPr/>
        </p:nvSpPr>
        <p:spPr>
          <a:xfrm>
            <a:off x="7811386" y="3772208"/>
            <a:ext cx="34307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57200"/>
                </a:solidFill>
                <a:effectLst/>
                <a:uLnTx/>
                <a:uFillTx/>
                <a:latin typeface="Calibri" panose="020F0502020204030204"/>
                <a:ea typeface="+mn-ea"/>
                <a:cs typeface="+mn-cs"/>
              </a:rPr>
              <a:t>The college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 plan on attending</a:t>
            </a:r>
          </a:p>
        </p:txBody>
      </p:sp>
      <p:sp>
        <p:nvSpPr>
          <p:cNvPr id="19" name="TextBox 18">
            <a:extLst>
              <a:ext uri="{FF2B5EF4-FFF2-40B4-BE49-F238E27FC236}">
                <a16:creationId xmlns:a16="http://schemas.microsoft.com/office/drawing/2014/main" id="{3B627001-9DF0-4519-88F8-5F158C432C42}"/>
              </a:ext>
            </a:extLst>
          </p:cNvPr>
          <p:cNvSpPr txBox="1"/>
          <p:nvPr/>
        </p:nvSpPr>
        <p:spPr>
          <a:xfrm>
            <a:off x="7811386" y="2413337"/>
            <a:ext cx="34307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57200"/>
                </a:solidFill>
                <a:effectLst/>
                <a:uLnTx/>
                <a:uFillTx/>
                <a:latin typeface="Calibri" panose="020F0502020204030204"/>
                <a:ea typeface="+mn-ea"/>
                <a:cs typeface="+mn-cs"/>
              </a:rPr>
              <a:t>Employers or organizations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where you and your family members are members</a:t>
            </a:r>
          </a:p>
        </p:txBody>
      </p:sp>
      <p:sp>
        <p:nvSpPr>
          <p:cNvPr id="20" name="TextBox 19">
            <a:extLst>
              <a:ext uri="{FF2B5EF4-FFF2-40B4-BE49-F238E27FC236}">
                <a16:creationId xmlns:a16="http://schemas.microsoft.com/office/drawing/2014/main" id="{98A84130-3C01-4AA4-A4BA-357D378B26DB}"/>
              </a:ext>
            </a:extLst>
          </p:cNvPr>
          <p:cNvSpPr txBox="1"/>
          <p:nvPr/>
        </p:nvSpPr>
        <p:spPr>
          <a:xfrm>
            <a:off x="1417537" y="1502735"/>
            <a:ext cx="97679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When looking for other scholarships, it pays to look local</a:t>
            </a:r>
          </a:p>
        </p:txBody>
      </p:sp>
    </p:spTree>
    <p:extLst>
      <p:ext uri="{BB962C8B-B14F-4D97-AF65-F5344CB8AC3E}">
        <p14:creationId xmlns:p14="http://schemas.microsoft.com/office/powerpoint/2010/main" val="242615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2C58BB9-FAD9-4AB1-ACCF-016DC2C9E1E4}"/>
              </a:ext>
            </a:extLst>
          </p:cNvPr>
          <p:cNvGrpSpPr/>
          <p:nvPr/>
        </p:nvGrpSpPr>
        <p:grpSpPr>
          <a:xfrm>
            <a:off x="413907" y="155368"/>
            <a:ext cx="10662022" cy="935309"/>
            <a:chOff x="838200" y="339436"/>
            <a:chExt cx="4793827" cy="935309"/>
          </a:xfrm>
        </p:grpSpPr>
        <p:sp>
          <p:nvSpPr>
            <p:cNvPr id="29" name="TextBox 28">
              <a:extLst>
                <a:ext uri="{FF2B5EF4-FFF2-40B4-BE49-F238E27FC236}">
                  <a16:creationId xmlns:a16="http://schemas.microsoft.com/office/drawing/2014/main" id="{3B217A16-7144-4433-9CFB-C5ED53F57716}"/>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5"/>
                  </a:solidFill>
                  <a:latin typeface="Arial" panose="020B0604020202020204" pitchFamily="34" charset="0"/>
                  <a:cs typeface="Arial" panose="020B0604020202020204" pitchFamily="34" charset="0"/>
                </a:rPr>
                <a:t>Learning and Exploration through</a:t>
              </a:r>
              <a:endParaRPr kumimoji="0" lang="en-US" sz="2000" b="0"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2D9EF312-42E3-4245-96CB-F22CA02B087A}"/>
                </a:ext>
              </a:extLst>
            </p:cNvPr>
            <p:cNvSpPr txBox="1"/>
            <p:nvPr/>
          </p:nvSpPr>
          <p:spPr>
            <a:xfrm>
              <a:off x="838200" y="566859"/>
              <a:ext cx="47938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Summer Programs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31" name="TextBox 30">
            <a:extLst>
              <a:ext uri="{FF2B5EF4-FFF2-40B4-BE49-F238E27FC236}">
                <a16:creationId xmlns:a16="http://schemas.microsoft.com/office/drawing/2014/main" id="{CE4EB199-541A-4259-BF96-D2FD1AF9875C}"/>
              </a:ext>
            </a:extLst>
          </p:cNvPr>
          <p:cNvSpPr txBox="1"/>
          <p:nvPr/>
        </p:nvSpPr>
        <p:spPr>
          <a:xfrm>
            <a:off x="408813" y="3333359"/>
            <a:ext cx="60083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Black" panose="020B0A04020102020204" pitchFamily="34" charset="0"/>
              </a:rPr>
              <a:t>Build Resume</a:t>
            </a: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3" name="TextBox 32">
            <a:extLst>
              <a:ext uri="{FF2B5EF4-FFF2-40B4-BE49-F238E27FC236}">
                <a16:creationId xmlns:a16="http://schemas.microsoft.com/office/drawing/2014/main" id="{03C162C9-96C1-47F3-B1B2-59E4BA147B12}"/>
              </a:ext>
            </a:extLst>
          </p:cNvPr>
          <p:cNvSpPr txBox="1"/>
          <p:nvPr/>
        </p:nvSpPr>
        <p:spPr>
          <a:xfrm>
            <a:off x="414948" y="3970647"/>
            <a:ext cx="599608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Explore career interests</a:t>
            </a:r>
          </a:p>
        </p:txBody>
      </p:sp>
      <p:sp>
        <p:nvSpPr>
          <p:cNvPr id="35" name="TextBox 34">
            <a:extLst>
              <a:ext uri="{FF2B5EF4-FFF2-40B4-BE49-F238E27FC236}">
                <a16:creationId xmlns:a16="http://schemas.microsoft.com/office/drawing/2014/main" id="{5DCEAB2F-AC3A-432B-A9BD-332827C21943}"/>
              </a:ext>
            </a:extLst>
          </p:cNvPr>
          <p:cNvSpPr txBox="1"/>
          <p:nvPr/>
        </p:nvSpPr>
        <p:spPr>
          <a:xfrm>
            <a:off x="408813" y="4607935"/>
            <a:ext cx="55652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Check out colleges/universities of interest </a:t>
            </a:r>
          </a:p>
        </p:txBody>
      </p:sp>
      <p:sp>
        <p:nvSpPr>
          <p:cNvPr id="37" name="TextBox 36">
            <a:extLst>
              <a:ext uri="{FF2B5EF4-FFF2-40B4-BE49-F238E27FC236}">
                <a16:creationId xmlns:a16="http://schemas.microsoft.com/office/drawing/2014/main" id="{A38CEF33-B4F4-4300-98BC-27C4FDD36EC9}"/>
              </a:ext>
            </a:extLst>
          </p:cNvPr>
          <p:cNvSpPr txBox="1"/>
          <p:nvPr/>
        </p:nvSpPr>
        <p:spPr>
          <a:xfrm>
            <a:off x="6341212" y="3328471"/>
            <a:ext cx="5565227"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Something for Everyone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College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Apprenticeship/trades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Career Exploration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Leadership</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3A2429E-6258-C77A-B64D-1EDC2795C37D}"/>
              </a:ext>
            </a:extLst>
          </p:cNvPr>
          <p:cNvSpPr txBox="1"/>
          <p:nvPr/>
        </p:nvSpPr>
        <p:spPr>
          <a:xfrm>
            <a:off x="2545186" y="6037706"/>
            <a:ext cx="7101628"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1A476E"/>
                </a:solidFill>
                <a:effectLst/>
                <a:uLnTx/>
                <a:uFillTx/>
                <a:latin typeface="Arial Black" panose="020B0A04020102020204" pitchFamily="34" charset="0"/>
                <a:ea typeface="+mn-ea"/>
                <a:cs typeface="+mn-cs"/>
              </a:rPr>
              <a:t>https://oregongoestocollege.org/explore/summer</a:t>
            </a:r>
          </a:p>
        </p:txBody>
      </p:sp>
      <p:grpSp>
        <p:nvGrpSpPr>
          <p:cNvPr id="4" name="Group 3">
            <a:extLst>
              <a:ext uri="{FF2B5EF4-FFF2-40B4-BE49-F238E27FC236}">
                <a16:creationId xmlns:a16="http://schemas.microsoft.com/office/drawing/2014/main" id="{73094CBA-02FC-6AF3-90F8-35D06D2A702E}"/>
              </a:ext>
            </a:extLst>
          </p:cNvPr>
          <p:cNvGrpSpPr/>
          <p:nvPr/>
        </p:nvGrpSpPr>
        <p:grpSpPr>
          <a:xfrm>
            <a:off x="2429446" y="1353299"/>
            <a:ext cx="7333107" cy="1713854"/>
            <a:chOff x="408813" y="1385079"/>
            <a:chExt cx="7333107" cy="1713854"/>
          </a:xfrm>
        </p:grpSpPr>
        <p:pic>
          <p:nvPicPr>
            <p:cNvPr id="1026" name="Picture 2" descr="High School Pre-College Summer Programs | Boston University Summer Term">
              <a:extLst>
                <a:ext uri="{FF2B5EF4-FFF2-40B4-BE49-F238E27FC236}">
                  <a16:creationId xmlns:a16="http://schemas.microsoft.com/office/drawing/2014/main" id="{A94F1AA6-630C-74E1-56F1-A60B66E5941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8813" y="1385079"/>
              <a:ext cx="1645920" cy="16459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arlson College of Veterinary Medicine | | Oregon State University">
              <a:extLst>
                <a:ext uri="{FF2B5EF4-FFF2-40B4-BE49-F238E27FC236}">
                  <a16:creationId xmlns:a16="http://schemas.microsoft.com/office/drawing/2014/main" id="{B5A2B7AF-18DF-3ADA-589D-5C7FB2F8AE3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35600" y="1400126"/>
              <a:ext cx="1645920" cy="16459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6" descr="Student Experiences - Summer Camps | Oregon Coast STEM Hub | Oregon State  University">
              <a:extLst>
                <a:ext uri="{FF2B5EF4-FFF2-40B4-BE49-F238E27FC236}">
                  <a16:creationId xmlns:a16="http://schemas.microsoft.com/office/drawing/2014/main" id="{D0807280-FECC-07C6-534F-40BFF6548DB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271"/>
            <a:stretch/>
          </p:blipFill>
          <p:spPr bwMode="auto">
            <a:xfrm>
              <a:off x="4262387" y="1391424"/>
              <a:ext cx="1645920" cy="16459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Summer Camps Introduce High School Students to Construction Management –  College of Architecture, Design and Construction">
              <a:extLst>
                <a:ext uri="{FF2B5EF4-FFF2-40B4-BE49-F238E27FC236}">
                  <a16:creationId xmlns:a16="http://schemas.microsoft.com/office/drawing/2014/main" id="{45A68FFB-9D7C-0818-E3C0-ADCCC25C49B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96"/>
            <a:stretch/>
          </p:blipFill>
          <p:spPr bwMode="auto">
            <a:xfrm>
              <a:off x="6096000" y="1453013"/>
              <a:ext cx="1645920" cy="16459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4309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2A7D23B-9A37-44DC-B3E0-195E2B2C363F}"/>
              </a:ext>
            </a:extLst>
          </p:cNvPr>
          <p:cNvSpPr txBox="1"/>
          <p:nvPr/>
        </p:nvSpPr>
        <p:spPr>
          <a:xfrm>
            <a:off x="4812494" y="814378"/>
            <a:ext cx="6096000" cy="1323439"/>
          </a:xfrm>
          <a:prstGeom prst="rect">
            <a:avLst/>
          </a:prstGeom>
          <a:noFill/>
        </p:spPr>
        <p:txBody>
          <a:bodyPr wrap="square" rtlCol="0">
            <a:spAutoFit/>
          </a:bodyPr>
          <a:lstStyle/>
          <a:p>
            <a:r>
              <a:rPr lang="en-US" sz="4000" dirty="0">
                <a:latin typeface="Arial Black" panose="020B0A04020102020204" pitchFamily="34" charset="0"/>
              </a:rPr>
              <a:t>What does your digital footprint say? </a:t>
            </a:r>
          </a:p>
        </p:txBody>
      </p:sp>
      <p:sp>
        <p:nvSpPr>
          <p:cNvPr id="14" name="TextBox 13">
            <a:extLst>
              <a:ext uri="{FF2B5EF4-FFF2-40B4-BE49-F238E27FC236}">
                <a16:creationId xmlns:a16="http://schemas.microsoft.com/office/drawing/2014/main" id="{A89ABBFE-0FA3-5DB8-7BC2-0A0D9BC4E7F8}"/>
              </a:ext>
            </a:extLst>
          </p:cNvPr>
          <p:cNvSpPr txBox="1"/>
          <p:nvPr/>
        </p:nvSpPr>
        <p:spPr>
          <a:xfrm>
            <a:off x="4914899" y="4593733"/>
            <a:ext cx="5023983" cy="1384995"/>
          </a:xfrm>
          <a:prstGeom prst="rect">
            <a:avLst/>
          </a:prstGeom>
          <a:noFill/>
        </p:spPr>
        <p:txBody>
          <a:bodyPr wrap="square" rtlCol="0">
            <a:spAutoFit/>
          </a:bodyPr>
          <a:lstStyle/>
          <a:p>
            <a:r>
              <a:rPr lang="en-US" sz="2400" dirty="0">
                <a:solidFill>
                  <a:schemeClr val="accent5"/>
                </a:solidFill>
                <a:latin typeface="Arial Black" panose="020B0A04020102020204" pitchFamily="34" charset="0"/>
              </a:rPr>
              <a:t>Be smart about: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sites you visit</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Emails you open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Links you click</a:t>
            </a:r>
          </a:p>
        </p:txBody>
      </p:sp>
      <p:grpSp>
        <p:nvGrpSpPr>
          <p:cNvPr id="11" name="Group 10">
            <a:extLst>
              <a:ext uri="{FF2B5EF4-FFF2-40B4-BE49-F238E27FC236}">
                <a16:creationId xmlns:a16="http://schemas.microsoft.com/office/drawing/2014/main" id="{6CF95723-BA57-4ACD-D03A-B96D7502B8B7}"/>
              </a:ext>
            </a:extLst>
          </p:cNvPr>
          <p:cNvGrpSpPr/>
          <p:nvPr/>
        </p:nvGrpSpPr>
        <p:grpSpPr>
          <a:xfrm>
            <a:off x="372307" y="185852"/>
            <a:ext cx="5699510" cy="935309"/>
            <a:chOff x="838200" y="339436"/>
            <a:chExt cx="4793827" cy="935309"/>
          </a:xfrm>
        </p:grpSpPr>
        <p:sp>
          <p:nvSpPr>
            <p:cNvPr id="12" name="TextBox 11">
              <a:extLst>
                <a:ext uri="{FF2B5EF4-FFF2-40B4-BE49-F238E27FC236}">
                  <a16:creationId xmlns:a16="http://schemas.microsoft.com/office/drawing/2014/main" id="{E067FE52-312C-420D-99F3-5B5053E9F735}"/>
                </a:ext>
              </a:extLst>
            </p:cNvPr>
            <p:cNvSpPr txBox="1"/>
            <p:nvPr/>
          </p:nvSpPr>
          <p:spPr>
            <a:xfrm>
              <a:off x="838200" y="339436"/>
              <a:ext cx="3997036"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5"/>
                  </a:solidFill>
                  <a:latin typeface="Arial" panose="020B0604020202020204" pitchFamily="34" charset="0"/>
                  <a:cs typeface="Arial" panose="020B0604020202020204" pitchFamily="34" charset="0"/>
                </a:rPr>
                <a:t>Social Media</a:t>
              </a:r>
              <a:endParaRPr kumimoji="0" lang="en-US" sz="2000" b="0"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35B3556B-BF46-F578-863E-53DDA55A7FBE}"/>
                </a:ext>
              </a:extLst>
            </p:cNvPr>
            <p:cNvSpPr txBox="1"/>
            <p:nvPr/>
          </p:nvSpPr>
          <p:spPr>
            <a:xfrm>
              <a:off x="838200" y="566859"/>
              <a:ext cx="4793827"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Footprint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pSp>
        <p:nvGrpSpPr>
          <p:cNvPr id="36" name="Group 35">
            <a:extLst>
              <a:ext uri="{FF2B5EF4-FFF2-40B4-BE49-F238E27FC236}">
                <a16:creationId xmlns:a16="http://schemas.microsoft.com/office/drawing/2014/main" id="{59549C3B-72A4-C53E-3CF6-68694CC09451}"/>
              </a:ext>
            </a:extLst>
          </p:cNvPr>
          <p:cNvGrpSpPr/>
          <p:nvPr/>
        </p:nvGrpSpPr>
        <p:grpSpPr>
          <a:xfrm>
            <a:off x="469756" y="1680617"/>
            <a:ext cx="3277293" cy="4313735"/>
            <a:chOff x="469755" y="1231610"/>
            <a:chExt cx="3277293" cy="4313735"/>
          </a:xfrm>
        </p:grpSpPr>
        <p:pic>
          <p:nvPicPr>
            <p:cNvPr id="2" name="Google Shape;254;p41">
              <a:extLst>
                <a:ext uri="{FF2B5EF4-FFF2-40B4-BE49-F238E27FC236}">
                  <a16:creationId xmlns:a16="http://schemas.microsoft.com/office/drawing/2014/main" id="{E37D7861-6ECB-9B06-91B3-131EE21A60B3}"/>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9755" y="3499768"/>
              <a:ext cx="914400" cy="914400"/>
            </a:xfrm>
            <a:prstGeom prst="rect">
              <a:avLst/>
            </a:prstGeom>
            <a:noFill/>
            <a:ln>
              <a:noFill/>
            </a:ln>
            <a:effectLst>
              <a:outerShdw blurRad="50800" dist="38100" dir="2700000" algn="tl" rotWithShape="0">
                <a:prstClr val="black">
                  <a:alpha val="40000"/>
                </a:prstClr>
              </a:outerShdw>
            </a:effectLst>
          </p:spPr>
        </p:pic>
        <p:pic>
          <p:nvPicPr>
            <p:cNvPr id="3" name="Google Shape;253;p41" descr="a0b30b7b751b30961fd4667b9c68b2ac.jpg">
              <a:extLst>
                <a:ext uri="{FF2B5EF4-FFF2-40B4-BE49-F238E27FC236}">
                  <a16:creationId xmlns:a16="http://schemas.microsoft.com/office/drawing/2014/main" id="{3C62514F-E9D1-2E95-4D21-E6FEB6D03508}"/>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672776" y="4615321"/>
              <a:ext cx="914400" cy="914400"/>
            </a:xfrm>
            <a:prstGeom prst="rect">
              <a:avLst/>
            </a:prstGeom>
            <a:noFill/>
            <a:ln>
              <a:noFill/>
            </a:ln>
            <a:effectLst>
              <a:outerShdw blurRad="50800" dist="38100" dir="2700000" algn="tl" rotWithShape="0">
                <a:prstClr val="black">
                  <a:alpha val="40000"/>
                </a:prstClr>
              </a:outerShdw>
            </a:effectLst>
          </p:spPr>
        </p:pic>
        <p:pic>
          <p:nvPicPr>
            <p:cNvPr id="4" name="Google Shape;252;p41" descr="Twitter-Logo.png">
              <a:extLst>
                <a:ext uri="{FF2B5EF4-FFF2-40B4-BE49-F238E27FC236}">
                  <a16:creationId xmlns:a16="http://schemas.microsoft.com/office/drawing/2014/main" id="{462EB76F-5174-393B-EE15-49450D60F059}"/>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772582" y="1231610"/>
              <a:ext cx="914400" cy="914400"/>
            </a:xfrm>
            <a:prstGeom prst="rect">
              <a:avLst/>
            </a:prstGeom>
            <a:noFill/>
            <a:ln>
              <a:noFill/>
            </a:ln>
            <a:effectLst>
              <a:outerShdw blurRad="50800" dist="38100" dir="2700000" algn="tl" rotWithShape="0">
                <a:prstClr val="black">
                  <a:alpha val="40000"/>
                </a:prstClr>
              </a:outerShdw>
            </a:effectLst>
          </p:spPr>
        </p:pic>
        <p:pic>
          <p:nvPicPr>
            <p:cNvPr id="3082" name="Picture 10" descr="Youtube PNG images free download | Pngimg.com">
              <a:extLst>
                <a:ext uri="{FF2B5EF4-FFF2-40B4-BE49-F238E27FC236}">
                  <a16:creationId xmlns:a16="http://schemas.microsoft.com/office/drawing/2014/main" id="{0E1D1CB1-3C6D-C567-9D6E-D2A1A4E581E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32600" y="3499768"/>
              <a:ext cx="914448" cy="9144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4" name="Picture 12" descr="Bringing more context to content on TikTok | TikTok Newsroom">
              <a:extLst>
                <a:ext uri="{FF2B5EF4-FFF2-40B4-BE49-F238E27FC236}">
                  <a16:creationId xmlns:a16="http://schemas.microsoft.com/office/drawing/2014/main" id="{82723284-B1F9-18B4-658A-103F33235E1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9755" y="1237414"/>
              <a:ext cx="914400" cy="914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20DF8C56-1001-B8E5-2316-15F4D8B8512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72776" y="2368591"/>
              <a:ext cx="914400" cy="91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Graphic 29" descr="Footprints with solid fill">
              <a:extLst>
                <a:ext uri="{FF2B5EF4-FFF2-40B4-BE49-F238E27FC236}">
                  <a16:creationId xmlns:a16="http://schemas.microsoft.com/office/drawing/2014/main" id="{6314D220-CCAC-ECE9-4B42-EE3F9395CC12}"/>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660000" flipH="1">
              <a:off x="1672776" y="1231610"/>
              <a:ext cx="914400" cy="914400"/>
            </a:xfrm>
            <a:prstGeom prst="rect">
              <a:avLst/>
            </a:prstGeom>
            <a:effectLst>
              <a:outerShdw blurRad="50800" dist="38100" dir="2700000" algn="tl" rotWithShape="0">
                <a:prstClr val="black">
                  <a:alpha val="40000"/>
                </a:prstClr>
              </a:outerShdw>
            </a:effectLst>
          </p:spPr>
        </p:pic>
        <p:pic>
          <p:nvPicPr>
            <p:cNvPr id="31" name="Graphic 30" descr="Footprints with solid fill">
              <a:extLst>
                <a:ext uri="{FF2B5EF4-FFF2-40B4-BE49-F238E27FC236}">
                  <a16:creationId xmlns:a16="http://schemas.microsoft.com/office/drawing/2014/main" id="{4B7DB25A-EEF4-4ECB-4C6E-03401EC1388C}"/>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rot="540000" flipH="1" flipV="1">
              <a:off x="469755" y="2368591"/>
              <a:ext cx="914400" cy="914400"/>
            </a:xfrm>
            <a:prstGeom prst="rect">
              <a:avLst/>
            </a:prstGeom>
            <a:effectLst>
              <a:outerShdw blurRad="50800" dist="38100" dir="2700000" algn="tl" rotWithShape="0">
                <a:prstClr val="black">
                  <a:alpha val="40000"/>
                </a:prstClr>
              </a:outerShdw>
            </a:effectLst>
          </p:spPr>
        </p:pic>
        <p:pic>
          <p:nvPicPr>
            <p:cNvPr id="32" name="Graphic 31" descr="Footprints with solid fill">
              <a:extLst>
                <a:ext uri="{FF2B5EF4-FFF2-40B4-BE49-F238E27FC236}">
                  <a16:creationId xmlns:a16="http://schemas.microsoft.com/office/drawing/2014/main" id="{9A2D604B-EB30-97B4-9905-4C972C614071}"/>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18840000" flipH="1">
              <a:off x="2771580" y="2483980"/>
              <a:ext cx="914400" cy="914400"/>
            </a:xfrm>
            <a:prstGeom prst="rect">
              <a:avLst/>
            </a:prstGeom>
            <a:effectLst>
              <a:outerShdw blurRad="50800" dist="38100" dir="2700000" algn="tl" rotWithShape="0">
                <a:prstClr val="black">
                  <a:alpha val="40000"/>
                </a:prstClr>
              </a:outerShdw>
            </a:effectLst>
          </p:spPr>
        </p:pic>
        <p:pic>
          <p:nvPicPr>
            <p:cNvPr id="33" name="Graphic 32" descr="Footprints with solid fill">
              <a:extLst>
                <a:ext uri="{FF2B5EF4-FFF2-40B4-BE49-F238E27FC236}">
                  <a16:creationId xmlns:a16="http://schemas.microsoft.com/office/drawing/2014/main" id="{BE470A58-AC89-14F1-3ACB-AE2ED55F9A72}"/>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6600000" flipH="1">
              <a:off x="1672776" y="3554069"/>
              <a:ext cx="914400" cy="914400"/>
            </a:xfrm>
            <a:prstGeom prst="rect">
              <a:avLst/>
            </a:prstGeom>
            <a:effectLst>
              <a:outerShdw blurRad="50800" dist="38100" dir="2700000" algn="tl" rotWithShape="0">
                <a:prstClr val="black">
                  <a:alpha val="40000"/>
                </a:prstClr>
              </a:outerShdw>
            </a:effectLst>
          </p:spPr>
        </p:pic>
        <p:pic>
          <p:nvPicPr>
            <p:cNvPr id="34" name="Graphic 33" descr="Footprints with solid fill">
              <a:extLst>
                <a:ext uri="{FF2B5EF4-FFF2-40B4-BE49-F238E27FC236}">
                  <a16:creationId xmlns:a16="http://schemas.microsoft.com/office/drawing/2014/main" id="{FC73F9B5-0FF2-4CAC-EC27-3E754154F456}"/>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rot="7560000" flipH="1">
              <a:off x="553725" y="4630945"/>
              <a:ext cx="914400" cy="914400"/>
            </a:xfrm>
            <a:prstGeom prst="rect">
              <a:avLst/>
            </a:prstGeom>
            <a:effectLst>
              <a:outerShdw blurRad="50800" dist="38100" dir="2700000" algn="tl" rotWithShape="0">
                <a:prstClr val="black">
                  <a:alpha val="40000"/>
                </a:prstClr>
              </a:outerShdw>
            </a:effectLst>
          </p:spPr>
        </p:pic>
        <p:pic>
          <p:nvPicPr>
            <p:cNvPr id="35" name="Graphic 34" descr="Footprints with solid fill">
              <a:extLst>
                <a:ext uri="{FF2B5EF4-FFF2-40B4-BE49-F238E27FC236}">
                  <a16:creationId xmlns:a16="http://schemas.microsoft.com/office/drawing/2014/main" id="{23800938-0134-19A2-110E-5000540F3FE1}"/>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rot="2760000" flipH="1">
              <a:off x="2832648" y="4615321"/>
              <a:ext cx="914400" cy="914400"/>
            </a:xfrm>
            <a:prstGeom prst="rect">
              <a:avLst/>
            </a:prstGeom>
            <a:effectLst>
              <a:outerShdw blurRad="50800" dist="38100" dir="2700000" algn="tl" rotWithShape="0">
                <a:prstClr val="black">
                  <a:alpha val="40000"/>
                </a:prstClr>
              </a:outerShdw>
            </a:effectLst>
          </p:spPr>
        </p:pic>
      </p:grpSp>
      <p:sp>
        <p:nvSpPr>
          <p:cNvPr id="37" name="TextBox 36">
            <a:extLst>
              <a:ext uri="{FF2B5EF4-FFF2-40B4-BE49-F238E27FC236}">
                <a16:creationId xmlns:a16="http://schemas.microsoft.com/office/drawing/2014/main" id="{33F5DE0F-7515-8FAD-29EC-2261199DDBEF}"/>
              </a:ext>
            </a:extLst>
          </p:cNvPr>
          <p:cNvSpPr txBox="1"/>
          <p:nvPr/>
        </p:nvSpPr>
        <p:spPr>
          <a:xfrm>
            <a:off x="4914900" y="2582614"/>
            <a:ext cx="5023983" cy="1692771"/>
          </a:xfrm>
          <a:prstGeom prst="rect">
            <a:avLst/>
          </a:prstGeom>
          <a:noFill/>
        </p:spPr>
        <p:txBody>
          <a:bodyPr wrap="square" rtlCol="0">
            <a:spAutoFit/>
          </a:bodyPr>
          <a:lstStyle/>
          <a:p>
            <a:r>
              <a:rPr lang="en-US" sz="2400" dirty="0">
                <a:solidFill>
                  <a:schemeClr val="accent5"/>
                </a:solidFill>
                <a:latin typeface="Arial Black" panose="020B0A04020102020204" pitchFamily="34" charset="0"/>
              </a:rPr>
              <a:t>Be careful about: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you share – think first</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Where you share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With whom you share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you follow/like </a:t>
            </a:r>
          </a:p>
        </p:txBody>
      </p:sp>
    </p:spTree>
    <p:extLst>
      <p:ext uri="{BB962C8B-B14F-4D97-AF65-F5344CB8AC3E}">
        <p14:creationId xmlns:p14="http://schemas.microsoft.com/office/powerpoint/2010/main" val="288552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E4E6F5-C43A-2361-4573-6D9C1B28B525}"/>
              </a:ext>
            </a:extLst>
          </p:cNvPr>
          <p:cNvGrpSpPr/>
          <p:nvPr/>
        </p:nvGrpSpPr>
        <p:grpSpPr>
          <a:xfrm>
            <a:off x="3838903" y="1781598"/>
            <a:ext cx="4741679" cy="1259646"/>
            <a:chOff x="3838903" y="1781598"/>
            <a:chExt cx="4741679" cy="1259646"/>
          </a:xfrm>
        </p:grpSpPr>
        <p:sp>
          <p:nvSpPr>
            <p:cNvPr id="18" name="TextBox 17">
              <a:extLst>
                <a:ext uri="{FF2B5EF4-FFF2-40B4-BE49-F238E27FC236}">
                  <a16:creationId xmlns:a16="http://schemas.microsoft.com/office/drawing/2014/main" id="{CBFE6B36-7E73-8B19-A75F-EDAB8F3E5258}"/>
                </a:ext>
              </a:extLst>
            </p:cNvPr>
            <p:cNvSpPr txBox="1"/>
            <p:nvPr/>
          </p:nvSpPr>
          <p:spPr>
            <a:xfrm>
              <a:off x="3838903" y="1781598"/>
              <a:ext cx="4741679" cy="830997"/>
            </a:xfrm>
            <a:prstGeom prst="rect">
              <a:avLst/>
            </a:prstGeom>
            <a:noFill/>
          </p:spPr>
          <p:txBody>
            <a:bodyPr wrap="square">
              <a:spAutoFit/>
            </a:bodyPr>
            <a:lstStyle/>
            <a:p>
              <a:r>
                <a:rPr lang="en-US" sz="4800" b="1" dirty="0">
                  <a:solidFill>
                    <a:srgbClr val="E57200"/>
                  </a:solidFill>
                  <a:latin typeface="Arial Black" panose="020B0A04020102020204" pitchFamily="34" charset="0"/>
                </a:rPr>
                <a:t>Be Yourself…</a:t>
              </a:r>
              <a:endParaRPr lang="en-US" sz="4800" dirty="0">
                <a:latin typeface="Arial Black" panose="020B0A04020102020204" pitchFamily="34" charset="0"/>
              </a:endParaRPr>
            </a:p>
          </p:txBody>
        </p:sp>
        <p:sp>
          <p:nvSpPr>
            <p:cNvPr id="20" name="TextBox 19">
              <a:extLst>
                <a:ext uri="{FF2B5EF4-FFF2-40B4-BE49-F238E27FC236}">
                  <a16:creationId xmlns:a16="http://schemas.microsoft.com/office/drawing/2014/main" id="{1647DF9A-1C78-41F5-E886-CA362B3D4DF5}"/>
                </a:ext>
              </a:extLst>
            </p:cNvPr>
            <p:cNvSpPr txBox="1"/>
            <p:nvPr/>
          </p:nvSpPr>
          <p:spPr>
            <a:xfrm>
              <a:off x="3838903" y="2456469"/>
              <a:ext cx="4575424" cy="584775"/>
            </a:xfrm>
            <a:prstGeom prst="rect">
              <a:avLst/>
            </a:prstGeom>
            <a:noFill/>
          </p:spPr>
          <p:txBody>
            <a:bodyPr wrap="square">
              <a:spAutoFit/>
            </a:bodyPr>
            <a:lstStyle/>
            <a:p>
              <a:pPr algn="ctr"/>
              <a:r>
                <a:rPr lang="en-US" sz="3200" dirty="0">
                  <a:solidFill>
                    <a:srgbClr val="1A476E"/>
                  </a:solidFill>
                  <a:latin typeface="Arial" panose="020B0604020202020204" pitchFamily="34" charset="0"/>
                  <a:cs typeface="Arial" panose="020B0604020202020204" pitchFamily="34" charset="0"/>
                </a:rPr>
                <a:t>but be your best self.</a:t>
              </a:r>
              <a:endParaRPr lang="en-US" sz="3200" dirty="0">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834346FA-E91D-BC0C-5E20-A7822C646999}"/>
              </a:ext>
            </a:extLst>
          </p:cNvPr>
          <p:cNvSpPr txBox="1"/>
          <p:nvPr/>
        </p:nvSpPr>
        <p:spPr>
          <a:xfrm>
            <a:off x="2772582" y="3467100"/>
            <a:ext cx="6934836" cy="2062103"/>
          </a:xfrm>
          <a:prstGeom prst="rect">
            <a:avLst/>
          </a:prstGeom>
          <a:noFill/>
        </p:spPr>
        <p:txBody>
          <a:bodyPr wrap="square" rtlCol="0">
            <a:spAutoFit/>
          </a:bodyPr>
          <a:lstStyle/>
          <a:p>
            <a:pPr algn="ctr"/>
            <a:r>
              <a:rPr lang="en-US" sz="3200" i="1" dirty="0">
                <a:latin typeface="Arial" panose="020B0604020202020204" pitchFamily="34" charset="0"/>
                <a:cs typeface="Arial" panose="020B0604020202020204" pitchFamily="34" charset="0"/>
              </a:rPr>
              <a:t>Remember that in today’s world, your first impression isn’t made with a firm handshake or an email, it’s made with a Google search</a:t>
            </a:r>
            <a:r>
              <a:rPr lang="en-US" sz="28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30244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81381A-B572-4262-81BE-93F37D5E1FA2}"/>
              </a:ext>
            </a:extLst>
          </p:cNvPr>
          <p:cNvGrpSpPr/>
          <p:nvPr/>
        </p:nvGrpSpPr>
        <p:grpSpPr>
          <a:xfrm>
            <a:off x="413908" y="123367"/>
            <a:ext cx="8676304" cy="935309"/>
            <a:chOff x="838200" y="339436"/>
            <a:chExt cx="5771879" cy="935309"/>
          </a:xfrm>
        </p:grpSpPr>
        <p:sp>
          <p:nvSpPr>
            <p:cNvPr id="3" name="TextBox 2">
              <a:extLst>
                <a:ext uri="{FF2B5EF4-FFF2-40B4-BE49-F238E27FC236}">
                  <a16:creationId xmlns:a16="http://schemas.microsoft.com/office/drawing/2014/main" id="{9184E106-76E2-4752-A4B1-99692511D3B7}"/>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Arial" panose="020B0604020202020204" pitchFamily="34" charset="0"/>
                  <a:cs typeface="Arial" panose="020B0604020202020204" pitchFamily="34" charset="0"/>
                </a:rPr>
                <a:t>follow us on</a:t>
              </a:r>
              <a:endPar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3CBE8D0-3F9E-4017-8AF3-A9A5AF65781F}"/>
                </a:ext>
              </a:extLst>
            </p:cNvPr>
            <p:cNvSpPr txBox="1"/>
            <p:nvPr/>
          </p:nvSpPr>
          <p:spPr>
            <a:xfrm>
              <a:off x="838200" y="566859"/>
              <a:ext cx="5771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Arial Black" panose="020B0A04020102020204" pitchFamily="34" charset="0"/>
                </a:rPr>
                <a:t>Social</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Media</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pSp>
        <p:nvGrpSpPr>
          <p:cNvPr id="14" name="Group 13">
            <a:extLst>
              <a:ext uri="{FF2B5EF4-FFF2-40B4-BE49-F238E27FC236}">
                <a16:creationId xmlns:a16="http://schemas.microsoft.com/office/drawing/2014/main" id="{7D8D9072-1797-4874-AB42-504934829FB2}"/>
              </a:ext>
            </a:extLst>
          </p:cNvPr>
          <p:cNvGrpSpPr/>
          <p:nvPr/>
        </p:nvGrpSpPr>
        <p:grpSpPr>
          <a:xfrm>
            <a:off x="3198799" y="1286099"/>
            <a:ext cx="2695031" cy="1964565"/>
            <a:chOff x="812215" y="1386336"/>
            <a:chExt cx="2695031" cy="1964565"/>
          </a:xfrm>
        </p:grpSpPr>
        <p:pic>
          <p:nvPicPr>
            <p:cNvPr id="5" name="Picture 12">
              <a:extLst>
                <a:ext uri="{FF2B5EF4-FFF2-40B4-BE49-F238E27FC236}">
                  <a16:creationId xmlns:a16="http://schemas.microsoft.com/office/drawing/2014/main" id="{4691263E-A681-43F0-9872-A5A1B1A818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270261" y="1386336"/>
              <a:ext cx="1648356" cy="1648356"/>
            </a:xfrm>
            <a:prstGeom prst="rect">
              <a:avLst/>
            </a:prstGeom>
          </p:spPr>
        </p:pic>
        <p:sp>
          <p:nvSpPr>
            <p:cNvPr id="6" name="TextBox 5">
              <a:extLst>
                <a:ext uri="{FF2B5EF4-FFF2-40B4-BE49-F238E27FC236}">
                  <a16:creationId xmlns:a16="http://schemas.microsoft.com/office/drawing/2014/main" id="{22054AF5-DE0C-4337-BE25-1E43B35B82ED}"/>
                </a:ext>
              </a:extLst>
            </p:cNvPr>
            <p:cNvSpPr txBox="1"/>
            <p:nvPr/>
          </p:nvSpPr>
          <p:spPr>
            <a:xfrm>
              <a:off x="812215" y="2901956"/>
              <a:ext cx="2695031" cy="448945"/>
            </a:xfrm>
            <a:prstGeom prst="rect">
              <a:avLst/>
            </a:prstGeom>
          </p:spPr>
          <p:txBody>
            <a:bodyPr lIns="0" tIns="0" rIns="0" bIns="0" rtlCol="0" anchor="t">
              <a:spAutoFit/>
            </a:bodyPr>
            <a:lstStyle/>
            <a:p>
              <a:pPr algn="l">
                <a:lnSpc>
                  <a:spcPts val="3410"/>
                </a:lnSpc>
              </a:pP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 Oregon</a:t>
              </a:r>
            </a:p>
          </p:txBody>
        </p:sp>
      </p:grpSp>
      <p:grpSp>
        <p:nvGrpSpPr>
          <p:cNvPr id="13" name="Group 12">
            <a:extLst>
              <a:ext uri="{FF2B5EF4-FFF2-40B4-BE49-F238E27FC236}">
                <a16:creationId xmlns:a16="http://schemas.microsoft.com/office/drawing/2014/main" id="{36AFDB67-2E47-4623-B445-0DE01C09857F}"/>
              </a:ext>
            </a:extLst>
          </p:cNvPr>
          <p:cNvGrpSpPr/>
          <p:nvPr/>
        </p:nvGrpSpPr>
        <p:grpSpPr>
          <a:xfrm>
            <a:off x="6384643" y="1489751"/>
            <a:ext cx="2705569" cy="1849547"/>
            <a:chOff x="3965292" y="1579453"/>
            <a:chExt cx="2705569" cy="1849547"/>
          </a:xfrm>
        </p:grpSpPr>
        <p:pic>
          <p:nvPicPr>
            <p:cNvPr id="7" name="Picture 6">
              <a:extLst>
                <a:ext uri="{FF2B5EF4-FFF2-40B4-BE49-F238E27FC236}">
                  <a16:creationId xmlns:a16="http://schemas.microsoft.com/office/drawing/2014/main" id="{783A0A95-9406-4A90-A5C8-C80A02C07E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060" y="1579453"/>
              <a:ext cx="1280160" cy="1280160"/>
            </a:xfrm>
            <a:prstGeom prst="rect">
              <a:avLst/>
            </a:prstGeom>
          </p:spPr>
        </p:pic>
        <p:sp>
          <p:nvSpPr>
            <p:cNvPr id="8" name="TextBox 7">
              <a:extLst>
                <a:ext uri="{FF2B5EF4-FFF2-40B4-BE49-F238E27FC236}">
                  <a16:creationId xmlns:a16="http://schemas.microsoft.com/office/drawing/2014/main" id="{BA13B653-D111-4F17-BEE0-9B8391C47985}"/>
                </a:ext>
              </a:extLst>
            </p:cNvPr>
            <p:cNvSpPr txBox="1"/>
            <p:nvPr/>
          </p:nvSpPr>
          <p:spPr>
            <a:xfrm>
              <a:off x="3965292" y="2859613"/>
              <a:ext cx="2705569" cy="569387"/>
            </a:xfrm>
            <a:prstGeom prst="rect">
              <a:avLst/>
            </a:prstGeom>
            <a:noFill/>
          </p:spPr>
          <p:txBody>
            <a:bodyPr wrap="square" rtlCol="0">
              <a:spAutoFit/>
            </a:bodyPr>
            <a:lstStyle/>
            <a:p>
              <a:pPr algn="ct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OSACOregon</a:t>
              </a:r>
            </a:p>
          </p:txBody>
        </p:sp>
      </p:grpSp>
      <p:grpSp>
        <p:nvGrpSpPr>
          <p:cNvPr id="15" name="Group 14">
            <a:extLst>
              <a:ext uri="{FF2B5EF4-FFF2-40B4-BE49-F238E27FC236}">
                <a16:creationId xmlns:a16="http://schemas.microsoft.com/office/drawing/2014/main" id="{8A2E5AA4-B7C5-4E2D-A2C3-4D2F7AC9F419}"/>
              </a:ext>
            </a:extLst>
          </p:cNvPr>
          <p:cNvGrpSpPr/>
          <p:nvPr/>
        </p:nvGrpSpPr>
        <p:grpSpPr>
          <a:xfrm>
            <a:off x="2755767" y="3934165"/>
            <a:ext cx="3581093" cy="1818274"/>
            <a:chOff x="303892" y="3934165"/>
            <a:chExt cx="3581093" cy="1818274"/>
          </a:xfrm>
        </p:grpSpPr>
        <p:pic>
          <p:nvPicPr>
            <p:cNvPr id="9" name="Picture 11">
              <a:extLst>
                <a:ext uri="{FF2B5EF4-FFF2-40B4-BE49-F238E27FC236}">
                  <a16:creationId xmlns:a16="http://schemas.microsoft.com/office/drawing/2014/main" id="{612E1D7F-FC37-4364-906F-8810F3BB43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452980" y="3934165"/>
              <a:ext cx="1282918" cy="1282918"/>
            </a:xfrm>
            <a:prstGeom prst="rect">
              <a:avLst/>
            </a:prstGeom>
          </p:spPr>
        </p:pic>
        <p:sp>
          <p:nvSpPr>
            <p:cNvPr id="11" name="TextBox 16">
              <a:extLst>
                <a:ext uri="{FF2B5EF4-FFF2-40B4-BE49-F238E27FC236}">
                  <a16:creationId xmlns:a16="http://schemas.microsoft.com/office/drawing/2014/main" id="{AEE94228-BD9F-4DFE-A18A-F7B054F299F0}"/>
                </a:ext>
              </a:extLst>
            </p:cNvPr>
            <p:cNvSpPr txBox="1"/>
            <p:nvPr/>
          </p:nvSpPr>
          <p:spPr>
            <a:xfrm>
              <a:off x="303892" y="5303494"/>
              <a:ext cx="3581093" cy="448945"/>
            </a:xfrm>
            <a:prstGeom prst="rect">
              <a:avLst/>
            </a:prstGeom>
          </p:spPr>
          <p:txBody>
            <a:bodyPr lIns="0" tIns="0" rIns="0" bIns="0" rtlCol="0" anchor="t">
              <a:spAutoFit/>
            </a:bodyPr>
            <a:lstStyle/>
            <a:p>
              <a:pPr algn="l">
                <a:lnSpc>
                  <a:spcPts val="3410"/>
                </a:lnSpc>
              </a:pPr>
              <a:r>
                <a:rPr lang="en-US" sz="3100" b="1" spc="-155" dirty="0" err="1">
                  <a:solidFill>
                    <a:srgbClr val="000000"/>
                  </a:solidFill>
                  <a:latin typeface="Tahoma" panose="020B0604030504040204" pitchFamily="34" charset="0"/>
                  <a:ea typeface="Tahoma" panose="020B0604030504040204" pitchFamily="34" charset="0"/>
                  <a:cs typeface="Tahoma" panose="020B0604030504040204" pitchFamily="34" charset="0"/>
                </a:rPr>
                <a:t>OregonStudentAid</a:t>
              </a:r>
              <a:endPar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0A66F78-876A-465F-ACF6-CBC08A122BC6}"/>
              </a:ext>
            </a:extLst>
          </p:cNvPr>
          <p:cNvGrpSpPr/>
          <p:nvPr/>
        </p:nvGrpSpPr>
        <p:grpSpPr>
          <a:xfrm>
            <a:off x="6908068" y="3945235"/>
            <a:ext cx="1658717" cy="1807204"/>
            <a:chOff x="7717536" y="1621796"/>
            <a:chExt cx="1658717" cy="1807204"/>
          </a:xfrm>
        </p:grpSpPr>
        <p:pic>
          <p:nvPicPr>
            <p:cNvPr id="10" name="Picture 9">
              <a:extLst>
                <a:ext uri="{FF2B5EF4-FFF2-40B4-BE49-F238E27FC236}">
                  <a16:creationId xmlns:a16="http://schemas.microsoft.com/office/drawing/2014/main" id="{EECC7B8D-7492-43AD-8571-C51BBF9FF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1976" y="1621796"/>
              <a:ext cx="1280160" cy="1280160"/>
            </a:xfrm>
            <a:prstGeom prst="rect">
              <a:avLst/>
            </a:prstGeom>
          </p:spPr>
        </p:pic>
        <p:sp>
          <p:nvSpPr>
            <p:cNvPr id="12" name="TextBox 11">
              <a:extLst>
                <a:ext uri="{FF2B5EF4-FFF2-40B4-BE49-F238E27FC236}">
                  <a16:creationId xmlns:a16="http://schemas.microsoft.com/office/drawing/2014/main" id="{AE0B1D95-BF8D-427B-9829-3A46564EE17D}"/>
                </a:ext>
              </a:extLst>
            </p:cNvPr>
            <p:cNvSpPr txBox="1"/>
            <p:nvPr/>
          </p:nvSpPr>
          <p:spPr>
            <a:xfrm>
              <a:off x="7717536" y="2782669"/>
              <a:ext cx="1658717" cy="646331"/>
            </a:xfrm>
            <a:prstGeom prst="rect">
              <a:avLst/>
            </a:prstGeom>
            <a:noFill/>
          </p:spPr>
          <p:txBody>
            <a:bodyPr wrap="square" rtlCol="0">
              <a:spAutoFit/>
            </a:bodyPr>
            <a:lstStyle/>
            <a:p>
              <a:pPr algn="ctr"/>
              <a:r>
                <a:rPr lang="en-US" sz="3600" b="1" dirty="0"/>
                <a:t>@</a:t>
              </a: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a:t>
              </a:r>
            </a:p>
          </p:txBody>
        </p:sp>
      </p:grpSp>
    </p:spTree>
    <p:extLst>
      <p:ext uri="{BB962C8B-B14F-4D97-AF65-F5344CB8AC3E}">
        <p14:creationId xmlns:p14="http://schemas.microsoft.com/office/powerpoint/2010/main" val="3621796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81EBBB-A05D-41AB-A97F-C1E83FF12792}"/>
              </a:ext>
            </a:extLst>
          </p:cNvPr>
          <p:cNvGrpSpPr/>
          <p:nvPr/>
        </p:nvGrpSpPr>
        <p:grpSpPr>
          <a:xfrm>
            <a:off x="463977" y="1616149"/>
            <a:ext cx="11264046" cy="4029740"/>
            <a:chOff x="293545" y="1903228"/>
            <a:chExt cx="11264046" cy="4029740"/>
          </a:xfrm>
        </p:grpSpPr>
        <p:sp>
          <p:nvSpPr>
            <p:cNvPr id="11" name="Rectangle: Diagonal Corners Rounded 10">
              <a:extLst>
                <a:ext uri="{FF2B5EF4-FFF2-40B4-BE49-F238E27FC236}">
                  <a16:creationId xmlns:a16="http://schemas.microsoft.com/office/drawing/2014/main" id="{800CA5CD-FF54-4638-B4B5-6784A47239A7}"/>
                </a:ext>
              </a:extLst>
            </p:cNvPr>
            <p:cNvSpPr/>
            <p:nvPr/>
          </p:nvSpPr>
          <p:spPr>
            <a:xfrm>
              <a:off x="293545" y="1903228"/>
              <a:ext cx="11264046" cy="4029740"/>
            </a:xfrm>
            <a:prstGeom prst="round2DiagRect">
              <a:avLst/>
            </a:prstGeom>
            <a:gradFill>
              <a:gsLst>
                <a:gs pos="80000">
                  <a:schemeClr val="bg1"/>
                </a:gs>
                <a:gs pos="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A98EB52-ED5E-4105-9FB4-D1EF35E2A5E3}"/>
                </a:ext>
              </a:extLst>
            </p:cNvPr>
            <p:cNvGrpSpPr/>
            <p:nvPr/>
          </p:nvGrpSpPr>
          <p:grpSpPr>
            <a:xfrm>
              <a:off x="1233066" y="2221936"/>
              <a:ext cx="7240910" cy="1200328"/>
              <a:chOff x="1139766" y="-52021"/>
              <a:chExt cx="7240910" cy="1200328"/>
            </a:xfrm>
          </p:grpSpPr>
          <p:sp>
            <p:nvSpPr>
              <p:cNvPr id="5" name="TextBox 4">
                <a:extLst>
                  <a:ext uri="{FF2B5EF4-FFF2-40B4-BE49-F238E27FC236}">
                    <a16:creationId xmlns:a16="http://schemas.microsoft.com/office/drawing/2014/main" id="{5536D112-58F2-45E3-9235-A63A5153A8F5}"/>
                  </a:ext>
                </a:extLst>
              </p:cNvPr>
              <p:cNvSpPr txBox="1"/>
              <p:nvPr/>
            </p:nvSpPr>
            <p:spPr>
              <a:xfrm>
                <a:off x="1139766" y="-52021"/>
                <a:ext cx="4816185" cy="769441"/>
              </a:xfrm>
              <a:prstGeom prst="rect">
                <a:avLst/>
              </a:prstGeom>
              <a:noFill/>
            </p:spPr>
            <p:txBody>
              <a:bodyPr wrap="square" rtlCol="0">
                <a:spAutoFit/>
              </a:bodyPr>
              <a:lstStyle/>
              <a:p>
                <a:r>
                  <a:rPr lang="en-US" sz="4400" dirty="0">
                    <a:latin typeface="Arial Black" panose="020B0A04020102020204" pitchFamily="34" charset="0"/>
                  </a:rPr>
                  <a:t>Contact</a:t>
                </a:r>
              </a:p>
            </p:txBody>
          </p:sp>
          <p:sp>
            <p:nvSpPr>
              <p:cNvPr id="6" name="TextBox 5">
                <a:extLst>
                  <a:ext uri="{FF2B5EF4-FFF2-40B4-BE49-F238E27FC236}">
                    <a16:creationId xmlns:a16="http://schemas.microsoft.com/office/drawing/2014/main" id="{2DB0E9FB-32BE-49D2-947A-96E654DE8C3A}"/>
                  </a:ext>
                </a:extLst>
              </p:cNvPr>
              <p:cNvSpPr txBox="1"/>
              <p:nvPr/>
            </p:nvSpPr>
            <p:spPr>
              <a:xfrm>
                <a:off x="3356673" y="286533"/>
                <a:ext cx="5024003" cy="861774"/>
              </a:xfrm>
              <a:prstGeom prst="rect">
                <a:avLst/>
              </a:prstGeom>
              <a:noFill/>
            </p:spPr>
            <p:txBody>
              <a:bodyPr wrap="square" rtlCol="0">
                <a:spAutoFit/>
              </a:bodyPr>
              <a:lstStyle/>
              <a:p>
                <a:r>
                  <a:rPr lang="en-US" sz="5000" dirty="0">
                    <a:latin typeface="Trebuchet MS" panose="020B0603020202020204" pitchFamily="34" charset="0"/>
                  </a:rPr>
                  <a:t>Information</a:t>
                </a:r>
              </a:p>
            </p:txBody>
          </p:sp>
        </p:grpSp>
      </p:grpSp>
      <p:sp>
        <p:nvSpPr>
          <p:cNvPr id="7" name="TextBox 6">
            <a:extLst>
              <a:ext uri="{FF2B5EF4-FFF2-40B4-BE49-F238E27FC236}">
                <a16:creationId xmlns:a16="http://schemas.microsoft.com/office/drawing/2014/main" id="{D1632851-31DC-4439-A1A7-25C920B419AE}"/>
              </a:ext>
            </a:extLst>
          </p:cNvPr>
          <p:cNvSpPr txBox="1"/>
          <p:nvPr/>
        </p:nvSpPr>
        <p:spPr>
          <a:xfrm>
            <a:off x="1403498" y="3461206"/>
            <a:ext cx="8952614" cy="523220"/>
          </a:xfrm>
          <a:prstGeom prst="rect">
            <a:avLst/>
          </a:prstGeom>
          <a:noFill/>
        </p:spPr>
        <p:txBody>
          <a:bodyPr wrap="square" rtlCol="0">
            <a:spAutoFit/>
          </a:bodyPr>
          <a:lstStyle/>
          <a:p>
            <a:r>
              <a:rPr lang="en-US" sz="2800" dirty="0"/>
              <a:t>Name:</a:t>
            </a:r>
          </a:p>
        </p:txBody>
      </p:sp>
      <p:sp>
        <p:nvSpPr>
          <p:cNvPr id="18" name="TextBox 17">
            <a:extLst>
              <a:ext uri="{FF2B5EF4-FFF2-40B4-BE49-F238E27FC236}">
                <a16:creationId xmlns:a16="http://schemas.microsoft.com/office/drawing/2014/main" id="{E5BDD433-3822-4564-BF41-EB09766CFA75}"/>
              </a:ext>
            </a:extLst>
          </p:cNvPr>
          <p:cNvSpPr txBox="1"/>
          <p:nvPr/>
        </p:nvSpPr>
        <p:spPr>
          <a:xfrm>
            <a:off x="1403498" y="4048837"/>
            <a:ext cx="8952614" cy="523220"/>
          </a:xfrm>
          <a:prstGeom prst="rect">
            <a:avLst/>
          </a:prstGeom>
          <a:noFill/>
        </p:spPr>
        <p:txBody>
          <a:bodyPr wrap="square" rtlCol="0">
            <a:spAutoFit/>
          </a:bodyPr>
          <a:lstStyle/>
          <a:p>
            <a:r>
              <a:rPr lang="en-US" sz="2800" dirty="0"/>
              <a:t>Email:</a:t>
            </a:r>
          </a:p>
        </p:txBody>
      </p:sp>
      <p:sp>
        <p:nvSpPr>
          <p:cNvPr id="21" name="TextBox 20">
            <a:extLst>
              <a:ext uri="{FF2B5EF4-FFF2-40B4-BE49-F238E27FC236}">
                <a16:creationId xmlns:a16="http://schemas.microsoft.com/office/drawing/2014/main" id="{518C71DF-34D1-4838-BBDB-5662D968F237}"/>
              </a:ext>
            </a:extLst>
          </p:cNvPr>
          <p:cNvSpPr txBox="1"/>
          <p:nvPr/>
        </p:nvSpPr>
        <p:spPr>
          <a:xfrm>
            <a:off x="1403498" y="5024070"/>
            <a:ext cx="8952614" cy="523220"/>
          </a:xfrm>
          <a:prstGeom prst="rect">
            <a:avLst/>
          </a:prstGeom>
          <a:noFill/>
        </p:spPr>
        <p:txBody>
          <a:bodyPr wrap="square" rtlCol="0">
            <a:spAutoFit/>
          </a:bodyPr>
          <a:lstStyle/>
          <a:p>
            <a:pPr algn="ctr"/>
            <a:r>
              <a:rPr lang="en-US" sz="2800" i="1" dirty="0"/>
              <a:t>More information at: </a:t>
            </a:r>
            <a:r>
              <a:rPr lang="en-US" sz="2800" i="1" dirty="0" err="1"/>
              <a:t>OregonStudentAid.Gov</a:t>
            </a:r>
            <a:endParaRPr lang="en-US" sz="2800" i="1" dirty="0"/>
          </a:p>
        </p:txBody>
      </p:sp>
      <p:pic>
        <p:nvPicPr>
          <p:cNvPr id="10" name="Picture 9" descr="Qr code&#10;&#10;Description automatically generated">
            <a:extLst>
              <a:ext uri="{FF2B5EF4-FFF2-40B4-BE49-F238E27FC236}">
                <a16:creationId xmlns:a16="http://schemas.microsoft.com/office/drawing/2014/main" id="{80B541D7-DC0B-47F4-9585-5B57B7923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529" y="4572057"/>
            <a:ext cx="1065692" cy="1065692"/>
          </a:xfrm>
          <a:prstGeom prst="rect">
            <a:avLst/>
          </a:prstGeom>
        </p:spPr>
      </p:pic>
    </p:spTree>
    <p:extLst>
      <p:ext uri="{BB962C8B-B14F-4D97-AF65-F5344CB8AC3E}">
        <p14:creationId xmlns:p14="http://schemas.microsoft.com/office/powerpoint/2010/main" val="321662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D93D81-9B3F-4AED-8802-4509C5EF6BB8}"/>
              </a:ext>
            </a:extLst>
          </p:cNvPr>
          <p:cNvGrpSpPr/>
          <p:nvPr/>
        </p:nvGrpSpPr>
        <p:grpSpPr>
          <a:xfrm>
            <a:off x="413906" y="346363"/>
            <a:ext cx="6291694" cy="996864"/>
            <a:chOff x="838200" y="339436"/>
            <a:chExt cx="4185526" cy="996864"/>
          </a:xfrm>
        </p:grpSpPr>
        <p:sp>
          <p:nvSpPr>
            <p:cNvPr id="3" name="TextBox 2">
              <a:extLst>
                <a:ext uri="{FF2B5EF4-FFF2-40B4-BE49-F238E27FC236}">
                  <a16:creationId xmlns:a16="http://schemas.microsoft.com/office/drawing/2014/main" id="{B5657CE3-EE4D-4F92-AF42-B8D9EBF9474F}"/>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quick tips for</a:t>
              </a:r>
            </a:p>
          </p:txBody>
        </p:sp>
        <p:sp>
          <p:nvSpPr>
            <p:cNvPr id="4" name="TextBox 3">
              <a:extLst>
                <a:ext uri="{FF2B5EF4-FFF2-40B4-BE49-F238E27FC236}">
                  <a16:creationId xmlns:a16="http://schemas.microsoft.com/office/drawing/2014/main" id="{3D61B802-54BA-447A-9402-047FE4A4DFFE}"/>
                </a:ext>
              </a:extLst>
            </p:cNvPr>
            <p:cNvSpPr txBox="1"/>
            <p:nvPr/>
          </p:nvSpPr>
          <p:spPr>
            <a:xfrm>
              <a:off x="838200" y="566859"/>
              <a:ext cx="4185526" cy="769441"/>
            </a:xfrm>
            <a:prstGeom prst="rect">
              <a:avLst/>
            </a:prstGeom>
            <a:noFill/>
          </p:spPr>
          <p:txBody>
            <a:bodyPr wrap="square" rtlCol="0">
              <a:spAutoFit/>
            </a:bodyPr>
            <a:lstStyle/>
            <a:p>
              <a:r>
                <a:rPr lang="en-US" sz="4000" dirty="0">
                  <a:latin typeface="Arial Black" panose="020B0A04020102020204" pitchFamily="34" charset="0"/>
                </a:rPr>
                <a:t>Future </a:t>
              </a:r>
              <a:r>
                <a:rPr lang="en-US" sz="4400" dirty="0">
                  <a:latin typeface="Trebuchet MS" panose="020B0603020202020204" pitchFamily="34" charset="0"/>
                </a:rPr>
                <a:t>Success</a:t>
              </a:r>
              <a:endParaRPr lang="en-US" sz="5000" dirty="0">
                <a:latin typeface="Trebuchet MS" panose="020B0603020202020204" pitchFamily="34" charset="0"/>
              </a:endParaRPr>
            </a:p>
          </p:txBody>
        </p:sp>
      </p:grpSp>
      <p:sp>
        <p:nvSpPr>
          <p:cNvPr id="10" name="Rectangle: Diagonal Corners Rounded 9">
            <a:extLst>
              <a:ext uri="{FF2B5EF4-FFF2-40B4-BE49-F238E27FC236}">
                <a16:creationId xmlns:a16="http://schemas.microsoft.com/office/drawing/2014/main" id="{C607974A-E46F-4CA5-A47C-579493CCE322}"/>
              </a:ext>
            </a:extLst>
          </p:cNvPr>
          <p:cNvSpPr/>
          <p:nvPr/>
        </p:nvSpPr>
        <p:spPr>
          <a:xfrm>
            <a:off x="656131" y="4908884"/>
            <a:ext cx="2903621" cy="1375330"/>
          </a:xfrm>
          <a:prstGeom prst="round2DiagRect">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files">
            <a:extLst>
              <a:ext uri="{FF2B5EF4-FFF2-40B4-BE49-F238E27FC236}">
                <a16:creationId xmlns:a16="http://schemas.microsoft.com/office/drawing/2014/main" id="{403D8EAF-B694-4FB8-BDFB-E38DB5502F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132" y="2059299"/>
            <a:ext cx="2903621" cy="3262369"/>
          </a:xfrm>
          <a:prstGeom prst="round2Diag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00B61F5-09C2-4411-A79F-13EAB7523C5E}"/>
              </a:ext>
            </a:extLst>
          </p:cNvPr>
          <p:cNvSpPr txBox="1"/>
          <p:nvPr/>
        </p:nvSpPr>
        <p:spPr>
          <a:xfrm>
            <a:off x="656132" y="2057260"/>
            <a:ext cx="2903621" cy="461665"/>
          </a:xfrm>
          <a:prstGeom prst="rect">
            <a:avLst/>
          </a:prstGeom>
          <a:solidFill>
            <a:schemeClr val="bg1">
              <a:alpha val="60000"/>
            </a:schemeClr>
          </a:solidFill>
        </p:spPr>
        <p:txBody>
          <a:bodyPr wrap="square" rtlCol="0">
            <a:spAutoFit/>
          </a:bodyPr>
          <a:lstStyle/>
          <a:p>
            <a:pPr algn="ctr"/>
            <a:r>
              <a:rPr lang="en-US" sz="2400" dirty="0">
                <a:latin typeface="Arial Black" panose="020B0A04020102020204" pitchFamily="34" charset="0"/>
              </a:rPr>
              <a:t>Stay Organized</a:t>
            </a:r>
          </a:p>
        </p:txBody>
      </p:sp>
      <p:sp>
        <p:nvSpPr>
          <p:cNvPr id="18" name="TextBox 17">
            <a:extLst>
              <a:ext uri="{FF2B5EF4-FFF2-40B4-BE49-F238E27FC236}">
                <a16:creationId xmlns:a16="http://schemas.microsoft.com/office/drawing/2014/main" id="{37A7EC30-D4A8-449D-B69D-CC49D7234ED0}"/>
              </a:ext>
            </a:extLst>
          </p:cNvPr>
          <p:cNvSpPr txBox="1"/>
          <p:nvPr/>
        </p:nvSpPr>
        <p:spPr>
          <a:xfrm>
            <a:off x="656131" y="5321667"/>
            <a:ext cx="2903621" cy="830997"/>
          </a:xfrm>
          <a:prstGeom prst="rect">
            <a:avLst/>
          </a:prstGeom>
          <a:noFill/>
          <a:effectLst/>
        </p:spPr>
        <p:txBody>
          <a:bodyPr wrap="square" rtlCol="0">
            <a:spAutoFit/>
          </a:bodyPr>
          <a:lstStyle/>
          <a:p>
            <a:pPr algn="ctr"/>
            <a:r>
              <a:rPr lang="en-US" sz="2400" dirty="0">
                <a:solidFill>
                  <a:schemeClr val="bg1"/>
                </a:solidFill>
              </a:rPr>
              <a:t>Store usernames, passwords, deadlines</a:t>
            </a:r>
          </a:p>
        </p:txBody>
      </p:sp>
      <p:grpSp>
        <p:nvGrpSpPr>
          <p:cNvPr id="24" name="Group 23">
            <a:extLst>
              <a:ext uri="{FF2B5EF4-FFF2-40B4-BE49-F238E27FC236}">
                <a16:creationId xmlns:a16="http://schemas.microsoft.com/office/drawing/2014/main" id="{AD71107D-0DFC-4733-B927-1001A81B70A7}"/>
              </a:ext>
            </a:extLst>
          </p:cNvPr>
          <p:cNvGrpSpPr/>
          <p:nvPr/>
        </p:nvGrpSpPr>
        <p:grpSpPr>
          <a:xfrm>
            <a:off x="8575724" y="2017498"/>
            <a:ext cx="2903624" cy="4192802"/>
            <a:chOff x="8930245" y="2017498"/>
            <a:chExt cx="2903624" cy="4192802"/>
          </a:xfrm>
        </p:grpSpPr>
        <p:sp>
          <p:nvSpPr>
            <p:cNvPr id="17" name="Rectangle: Diagonal Corners Rounded 16">
              <a:extLst>
                <a:ext uri="{FF2B5EF4-FFF2-40B4-BE49-F238E27FC236}">
                  <a16:creationId xmlns:a16="http://schemas.microsoft.com/office/drawing/2014/main" id="{CC5FC9AB-D854-4C1B-B5D0-F8F712175B18}"/>
                </a:ext>
              </a:extLst>
            </p:cNvPr>
            <p:cNvSpPr/>
            <p:nvPr/>
          </p:nvSpPr>
          <p:spPr>
            <a:xfrm>
              <a:off x="8930247" y="4834970"/>
              <a:ext cx="2903621" cy="1375330"/>
            </a:xfrm>
            <a:prstGeom prst="round2DiagRect">
              <a:avLst/>
            </a:prstGeom>
            <a:solidFill>
              <a:srgbClr val="8B0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ooks and laptop">
              <a:extLst>
                <a:ext uri="{FF2B5EF4-FFF2-40B4-BE49-F238E27FC236}">
                  <a16:creationId xmlns:a16="http://schemas.microsoft.com/office/drawing/2014/main" id="{33683799-6557-4D9D-9C8B-15BF0E68A8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30248" y="2057260"/>
              <a:ext cx="2903621" cy="3235177"/>
            </a:xfrm>
            <a:prstGeom prst="round2Diag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39E57257-EBCC-4244-B033-6AFF6EC74AE5}"/>
                </a:ext>
              </a:extLst>
            </p:cNvPr>
            <p:cNvSpPr txBox="1"/>
            <p:nvPr/>
          </p:nvSpPr>
          <p:spPr>
            <a:xfrm>
              <a:off x="8930245" y="5332199"/>
              <a:ext cx="2903621" cy="830997"/>
            </a:xfrm>
            <a:prstGeom prst="rect">
              <a:avLst/>
            </a:prstGeom>
            <a:noFill/>
            <a:effectLst/>
          </p:spPr>
          <p:txBody>
            <a:bodyPr wrap="square" rtlCol="0">
              <a:spAutoFit/>
            </a:bodyPr>
            <a:lstStyle/>
            <a:p>
              <a:pPr algn="ctr"/>
              <a:r>
                <a:rPr lang="en-US" sz="2400" dirty="0">
                  <a:solidFill>
                    <a:schemeClr val="bg1"/>
                  </a:solidFill>
                </a:rPr>
                <a:t>Use professional email and check it</a:t>
              </a:r>
            </a:p>
          </p:txBody>
        </p:sp>
        <p:sp>
          <p:nvSpPr>
            <p:cNvPr id="20" name="TextBox 19">
              <a:extLst>
                <a:ext uri="{FF2B5EF4-FFF2-40B4-BE49-F238E27FC236}">
                  <a16:creationId xmlns:a16="http://schemas.microsoft.com/office/drawing/2014/main" id="{C65E8A05-C5C6-416B-8453-0D61F3E83D70}"/>
                </a:ext>
              </a:extLst>
            </p:cNvPr>
            <p:cNvSpPr txBox="1"/>
            <p:nvPr/>
          </p:nvSpPr>
          <p:spPr>
            <a:xfrm>
              <a:off x="8930247" y="2017498"/>
              <a:ext cx="2903621" cy="461665"/>
            </a:xfrm>
            <a:prstGeom prst="rect">
              <a:avLst/>
            </a:prstGeom>
            <a:solidFill>
              <a:schemeClr val="bg1">
                <a:alpha val="60000"/>
              </a:schemeClr>
            </a:solidFill>
          </p:spPr>
          <p:txBody>
            <a:bodyPr wrap="square" rtlCol="0">
              <a:spAutoFit/>
            </a:bodyPr>
            <a:lstStyle/>
            <a:p>
              <a:pPr algn="ctr"/>
              <a:r>
                <a:rPr lang="en-US" sz="2400" dirty="0">
                  <a:latin typeface="Arial Black" panose="020B0A04020102020204" pitchFamily="34" charset="0"/>
                </a:rPr>
                <a:t>Email</a:t>
              </a:r>
            </a:p>
          </p:txBody>
        </p:sp>
      </p:grpSp>
      <p:grpSp>
        <p:nvGrpSpPr>
          <p:cNvPr id="23" name="Group 22">
            <a:extLst>
              <a:ext uri="{FF2B5EF4-FFF2-40B4-BE49-F238E27FC236}">
                <a16:creationId xmlns:a16="http://schemas.microsoft.com/office/drawing/2014/main" id="{EC879A18-5DE6-4427-832A-CF6D72853B34}"/>
              </a:ext>
            </a:extLst>
          </p:cNvPr>
          <p:cNvGrpSpPr/>
          <p:nvPr/>
        </p:nvGrpSpPr>
        <p:grpSpPr>
          <a:xfrm>
            <a:off x="4615927" y="2017498"/>
            <a:ext cx="2903622" cy="4266716"/>
            <a:chOff x="4970450" y="2017499"/>
            <a:chExt cx="2903622" cy="4266716"/>
          </a:xfrm>
        </p:grpSpPr>
        <p:sp>
          <p:nvSpPr>
            <p:cNvPr id="14" name="Rectangle: Diagonal Corners Rounded 13">
              <a:extLst>
                <a:ext uri="{FF2B5EF4-FFF2-40B4-BE49-F238E27FC236}">
                  <a16:creationId xmlns:a16="http://schemas.microsoft.com/office/drawing/2014/main" id="{F4FB8CCE-7522-4E06-A998-0F6AE1922420}"/>
                </a:ext>
              </a:extLst>
            </p:cNvPr>
            <p:cNvSpPr/>
            <p:nvPr/>
          </p:nvSpPr>
          <p:spPr>
            <a:xfrm>
              <a:off x="4970451" y="4908885"/>
              <a:ext cx="2903621" cy="1375330"/>
            </a:xfrm>
            <a:prstGeom prst="round2DiagRect">
              <a:avLst/>
            </a:prstGeom>
            <a:solidFill>
              <a:srgbClr val="8B0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lasses on top of a book">
              <a:extLst>
                <a:ext uri="{FF2B5EF4-FFF2-40B4-BE49-F238E27FC236}">
                  <a16:creationId xmlns:a16="http://schemas.microsoft.com/office/drawing/2014/main" id="{9B0EF6B3-B4BC-4AE5-98B9-C7ADF8AE7F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a:stretch/>
          </p:blipFill>
          <p:spPr>
            <a:xfrm>
              <a:off x="4970450" y="2057260"/>
              <a:ext cx="2903622" cy="3264408"/>
            </a:xfrm>
            <a:prstGeom prst="round2Diag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C0BABB9E-029D-45CD-A05A-DE09970D80AF}"/>
                </a:ext>
              </a:extLst>
            </p:cNvPr>
            <p:cNvSpPr txBox="1"/>
            <p:nvPr/>
          </p:nvSpPr>
          <p:spPr>
            <a:xfrm>
              <a:off x="4970451" y="2017499"/>
              <a:ext cx="2903621" cy="461665"/>
            </a:xfrm>
            <a:prstGeom prst="rect">
              <a:avLst/>
            </a:prstGeom>
            <a:solidFill>
              <a:schemeClr val="bg1">
                <a:alpha val="60000"/>
              </a:schemeClr>
            </a:solidFill>
          </p:spPr>
          <p:txBody>
            <a:bodyPr wrap="square" rtlCol="0">
              <a:spAutoFit/>
            </a:bodyPr>
            <a:lstStyle/>
            <a:p>
              <a:pPr algn="ctr"/>
              <a:r>
                <a:rPr lang="en-US" sz="2400" dirty="0">
                  <a:latin typeface="Arial Black" panose="020B0A04020102020204" pitchFamily="34" charset="0"/>
                </a:rPr>
                <a:t>Legal Name</a:t>
              </a:r>
            </a:p>
          </p:txBody>
        </p:sp>
        <p:sp>
          <p:nvSpPr>
            <p:cNvPr id="21" name="TextBox 20">
              <a:extLst>
                <a:ext uri="{FF2B5EF4-FFF2-40B4-BE49-F238E27FC236}">
                  <a16:creationId xmlns:a16="http://schemas.microsoft.com/office/drawing/2014/main" id="{211A16A3-56BA-435B-B4C7-7003C4204CED}"/>
                </a:ext>
              </a:extLst>
            </p:cNvPr>
            <p:cNvSpPr txBox="1"/>
            <p:nvPr/>
          </p:nvSpPr>
          <p:spPr>
            <a:xfrm>
              <a:off x="4970451" y="5321668"/>
              <a:ext cx="2903621" cy="830997"/>
            </a:xfrm>
            <a:prstGeom prst="rect">
              <a:avLst/>
            </a:prstGeom>
            <a:noFill/>
            <a:effectLst/>
          </p:spPr>
          <p:txBody>
            <a:bodyPr wrap="square" rtlCol="0">
              <a:spAutoFit/>
            </a:bodyPr>
            <a:lstStyle/>
            <a:p>
              <a:pPr algn="ctr"/>
              <a:r>
                <a:rPr lang="en-US" sz="2400" dirty="0">
                  <a:solidFill>
                    <a:schemeClr val="bg1"/>
                  </a:solidFill>
                </a:rPr>
                <a:t>Use your legal name on all applications</a:t>
              </a:r>
            </a:p>
          </p:txBody>
        </p:sp>
      </p:grpSp>
    </p:spTree>
    <p:extLst>
      <p:ext uri="{BB962C8B-B14F-4D97-AF65-F5344CB8AC3E}">
        <p14:creationId xmlns:p14="http://schemas.microsoft.com/office/powerpoint/2010/main" val="374567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0CA799-BE4B-49B9-91FF-37FC26493614}"/>
              </a:ext>
            </a:extLst>
          </p:cNvPr>
          <p:cNvGrpSpPr/>
          <p:nvPr/>
        </p:nvGrpSpPr>
        <p:grpSpPr>
          <a:xfrm>
            <a:off x="413908" y="218647"/>
            <a:ext cx="7206094" cy="935309"/>
            <a:chOff x="838200" y="339436"/>
            <a:chExt cx="4793827" cy="935309"/>
          </a:xfrm>
        </p:grpSpPr>
        <p:sp>
          <p:nvSpPr>
            <p:cNvPr id="3" name="TextBox 2">
              <a:extLst>
                <a:ext uri="{FF2B5EF4-FFF2-40B4-BE49-F238E27FC236}">
                  <a16:creationId xmlns:a16="http://schemas.microsoft.com/office/drawing/2014/main" id="{14BD7A6A-84FE-44C6-B321-33A0165A42B3}"/>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Partner Resources:</a:t>
              </a:r>
            </a:p>
          </p:txBody>
        </p:sp>
        <p:sp>
          <p:nvSpPr>
            <p:cNvPr id="4" name="TextBox 3">
              <a:extLst>
                <a:ext uri="{FF2B5EF4-FFF2-40B4-BE49-F238E27FC236}">
                  <a16:creationId xmlns:a16="http://schemas.microsoft.com/office/drawing/2014/main" id="{7FE78A8E-EEB5-44A9-A84B-E634D8308250}"/>
                </a:ext>
              </a:extLst>
            </p:cNvPr>
            <p:cNvSpPr txBox="1"/>
            <p:nvPr/>
          </p:nvSpPr>
          <p:spPr>
            <a:xfrm>
              <a:off x="838200" y="566859"/>
              <a:ext cx="47938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Tools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to Prepare</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36" name="TextBox 35">
            <a:extLst>
              <a:ext uri="{FF2B5EF4-FFF2-40B4-BE49-F238E27FC236}">
                <a16:creationId xmlns:a16="http://schemas.microsoft.com/office/drawing/2014/main" id="{A483E0FF-2DEC-4CF8-A50F-F50C5F0A3223}"/>
              </a:ext>
            </a:extLst>
          </p:cNvPr>
          <p:cNvSpPr txBox="1"/>
          <p:nvPr/>
        </p:nvSpPr>
        <p:spPr>
          <a:xfrm>
            <a:off x="1053439" y="4945823"/>
            <a:ext cx="29036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Highlight any community service you’ve done</a:t>
            </a:r>
          </a:p>
        </p:txBody>
      </p:sp>
      <p:sp>
        <p:nvSpPr>
          <p:cNvPr id="37" name="TextBox 36">
            <a:extLst>
              <a:ext uri="{FF2B5EF4-FFF2-40B4-BE49-F238E27FC236}">
                <a16:creationId xmlns:a16="http://schemas.microsoft.com/office/drawing/2014/main" id="{E469D9E3-93AC-4441-A3FF-AACC97B39632}"/>
              </a:ext>
            </a:extLst>
          </p:cNvPr>
          <p:cNvSpPr txBox="1"/>
          <p:nvPr/>
        </p:nvSpPr>
        <p:spPr>
          <a:xfrm>
            <a:off x="4617750" y="4959722"/>
            <a:ext cx="29036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Feature sports, clubs, &amp; activities you engage in</a:t>
            </a:r>
          </a:p>
        </p:txBody>
      </p:sp>
      <p:sp>
        <p:nvSpPr>
          <p:cNvPr id="38" name="TextBox 37">
            <a:extLst>
              <a:ext uri="{FF2B5EF4-FFF2-40B4-BE49-F238E27FC236}">
                <a16:creationId xmlns:a16="http://schemas.microsoft.com/office/drawing/2014/main" id="{268F242D-99D3-43DA-95B2-EFD85152A5E1}"/>
              </a:ext>
            </a:extLst>
          </p:cNvPr>
          <p:cNvSpPr txBox="1"/>
          <p:nvPr/>
        </p:nvSpPr>
        <p:spPr>
          <a:xfrm>
            <a:off x="8254248" y="4959722"/>
            <a:ext cx="29036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Share your unique skills or accomplishments </a:t>
            </a:r>
          </a:p>
        </p:txBody>
      </p:sp>
      <p:pic>
        <p:nvPicPr>
          <p:cNvPr id="6" name="Picture 5">
            <a:extLst>
              <a:ext uri="{FF2B5EF4-FFF2-40B4-BE49-F238E27FC236}">
                <a16:creationId xmlns:a16="http://schemas.microsoft.com/office/drawing/2014/main" id="{4F96A0A2-6EB0-4DB9-8FDB-B565B0B14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316" y="901472"/>
            <a:ext cx="5556609" cy="5510458"/>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B1E8E1FB-E659-4A5F-B076-1AF93757F12C}"/>
              </a:ext>
            </a:extLst>
          </p:cNvPr>
          <p:cNvSpPr txBox="1"/>
          <p:nvPr/>
        </p:nvSpPr>
        <p:spPr>
          <a:xfrm>
            <a:off x="413908" y="1791415"/>
            <a:ext cx="521138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Oregon Goes to College Workbook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 found on ASPIRE Website: College Toolkit/Search and Selection/Get Organized </a:t>
            </a:r>
          </a:p>
        </p:txBody>
      </p:sp>
    </p:spTree>
    <p:extLst>
      <p:ext uri="{BB962C8B-B14F-4D97-AF65-F5344CB8AC3E}">
        <p14:creationId xmlns:p14="http://schemas.microsoft.com/office/powerpoint/2010/main" val="250994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72AD84-52EA-4A68-9D5D-82ECEEB2D0D9}"/>
              </a:ext>
            </a:extLst>
          </p:cNvPr>
          <p:cNvGrpSpPr/>
          <p:nvPr/>
        </p:nvGrpSpPr>
        <p:grpSpPr>
          <a:xfrm>
            <a:off x="3598462" y="2114950"/>
            <a:ext cx="2106923" cy="3848443"/>
            <a:chOff x="3543598" y="2718454"/>
            <a:chExt cx="2106923" cy="3848443"/>
          </a:xfrm>
          <a:effectLst>
            <a:outerShdw blurRad="50800" dist="38100" dir="2700000" algn="tl" rotWithShape="0">
              <a:prstClr val="black">
                <a:alpha val="40000"/>
              </a:prstClr>
            </a:outerShdw>
          </a:effectLst>
        </p:grpSpPr>
        <p:sp>
          <p:nvSpPr>
            <p:cNvPr id="27" name="Rectangle: Rounded Corners 26">
              <a:extLst>
                <a:ext uri="{FF2B5EF4-FFF2-40B4-BE49-F238E27FC236}">
                  <a16:creationId xmlns:a16="http://schemas.microsoft.com/office/drawing/2014/main" id="{F7BB4853-81CF-4C7A-9F46-18BE6C78BDD1}"/>
                </a:ext>
              </a:extLst>
            </p:cNvPr>
            <p:cNvSpPr/>
            <p:nvPr/>
          </p:nvSpPr>
          <p:spPr>
            <a:xfrm>
              <a:off x="3543598" y="3570308"/>
              <a:ext cx="2103120" cy="2996589"/>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E9EB9B2E-B194-4FB7-B8FF-031F23D704E9}"/>
                </a:ext>
              </a:extLst>
            </p:cNvPr>
            <p:cNvSpPr/>
            <p:nvPr/>
          </p:nvSpPr>
          <p:spPr>
            <a:xfrm>
              <a:off x="3548344" y="2718454"/>
              <a:ext cx="2102177" cy="10558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61273860-3D1B-4A2B-9073-9F7EB12A0B13}"/>
                </a:ext>
              </a:extLst>
            </p:cNvPr>
            <p:cNvSpPr/>
            <p:nvPr/>
          </p:nvSpPr>
          <p:spPr>
            <a:xfrm>
              <a:off x="3548343" y="3253425"/>
              <a:ext cx="2102177" cy="886120"/>
            </a:xfrm>
            <a:prstGeom prst="wedgeRoundRectCallout">
              <a:avLst>
                <a:gd name="adj1" fmla="val -10519"/>
                <a:gd name="adj2" fmla="val 7952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Scholarships</a:t>
              </a:r>
            </a:p>
          </p:txBody>
        </p:sp>
      </p:grpSp>
      <p:grpSp>
        <p:nvGrpSpPr>
          <p:cNvPr id="7" name="Group 6">
            <a:extLst>
              <a:ext uri="{FF2B5EF4-FFF2-40B4-BE49-F238E27FC236}">
                <a16:creationId xmlns:a16="http://schemas.microsoft.com/office/drawing/2014/main" id="{27ABBF8A-31AC-4FB1-98DC-E6D553D3A661}"/>
              </a:ext>
            </a:extLst>
          </p:cNvPr>
          <p:cNvGrpSpPr/>
          <p:nvPr/>
        </p:nvGrpSpPr>
        <p:grpSpPr>
          <a:xfrm>
            <a:off x="6584371" y="2113772"/>
            <a:ext cx="2111664" cy="3849620"/>
            <a:chOff x="6529507" y="2717276"/>
            <a:chExt cx="2111664" cy="3849620"/>
          </a:xfrm>
          <a:effectLst>
            <a:outerShdw blurRad="50800" dist="38100" dir="8100000" algn="tr" rotWithShape="0">
              <a:prstClr val="black">
                <a:alpha val="40000"/>
              </a:prstClr>
            </a:outerShdw>
          </a:effectLst>
        </p:grpSpPr>
        <p:sp>
          <p:nvSpPr>
            <p:cNvPr id="31" name="Rectangle: Rounded Corners 30">
              <a:extLst>
                <a:ext uri="{FF2B5EF4-FFF2-40B4-BE49-F238E27FC236}">
                  <a16:creationId xmlns:a16="http://schemas.microsoft.com/office/drawing/2014/main" id="{510BBF66-154E-48F7-80FA-E79FD58EE120}"/>
                </a:ext>
              </a:extLst>
            </p:cNvPr>
            <p:cNvSpPr/>
            <p:nvPr/>
          </p:nvSpPr>
          <p:spPr>
            <a:xfrm>
              <a:off x="6529507" y="3570307"/>
              <a:ext cx="2103120" cy="2996589"/>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2893A5C6-1747-41A9-83F1-93F9502FB273}"/>
                </a:ext>
              </a:extLst>
            </p:cNvPr>
            <p:cNvSpPr/>
            <p:nvPr/>
          </p:nvSpPr>
          <p:spPr>
            <a:xfrm>
              <a:off x="6538994" y="2717276"/>
              <a:ext cx="2102177" cy="10558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peech Bubble: Rectangle with Corners Rounded 12">
              <a:extLst>
                <a:ext uri="{FF2B5EF4-FFF2-40B4-BE49-F238E27FC236}">
                  <a16:creationId xmlns:a16="http://schemas.microsoft.com/office/drawing/2014/main" id="{BF72B8CE-E958-4C81-B1D3-B2C6341820EA}"/>
                </a:ext>
              </a:extLst>
            </p:cNvPr>
            <p:cNvSpPr/>
            <p:nvPr/>
          </p:nvSpPr>
          <p:spPr>
            <a:xfrm>
              <a:off x="6538993" y="3252247"/>
              <a:ext cx="2102177" cy="886120"/>
            </a:xfrm>
            <a:prstGeom prst="wedgeRoundRectCallout">
              <a:avLst>
                <a:gd name="adj1" fmla="val -32044"/>
                <a:gd name="adj2" fmla="val 82712"/>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Work Study</a:t>
              </a:r>
            </a:p>
          </p:txBody>
        </p:sp>
      </p:grpSp>
      <p:grpSp>
        <p:nvGrpSpPr>
          <p:cNvPr id="14" name="Group 13">
            <a:extLst>
              <a:ext uri="{FF2B5EF4-FFF2-40B4-BE49-F238E27FC236}">
                <a16:creationId xmlns:a16="http://schemas.microsoft.com/office/drawing/2014/main" id="{AE4CDD23-1C8E-483E-9559-D883AF44BED5}"/>
              </a:ext>
            </a:extLst>
          </p:cNvPr>
          <p:cNvGrpSpPr/>
          <p:nvPr/>
        </p:nvGrpSpPr>
        <p:grpSpPr>
          <a:xfrm>
            <a:off x="9583566" y="2113772"/>
            <a:ext cx="2103121" cy="3859171"/>
            <a:chOff x="9528702" y="2717276"/>
            <a:chExt cx="2103121" cy="3859171"/>
          </a:xfrm>
          <a:effectLst>
            <a:outerShdw blurRad="50800" dist="38100" dir="8100000" algn="tr" rotWithShape="0">
              <a:prstClr val="black">
                <a:alpha val="40000"/>
              </a:prstClr>
            </a:outerShdw>
          </a:effectLst>
        </p:grpSpPr>
        <p:sp>
          <p:nvSpPr>
            <p:cNvPr id="32" name="Rectangle: Rounded Corners 31">
              <a:extLst>
                <a:ext uri="{FF2B5EF4-FFF2-40B4-BE49-F238E27FC236}">
                  <a16:creationId xmlns:a16="http://schemas.microsoft.com/office/drawing/2014/main" id="{24C94849-DB20-46A6-B1DB-52F5D6DAEAC1}"/>
                </a:ext>
              </a:extLst>
            </p:cNvPr>
            <p:cNvSpPr/>
            <p:nvPr/>
          </p:nvSpPr>
          <p:spPr>
            <a:xfrm>
              <a:off x="9528702" y="3579858"/>
              <a:ext cx="2103120" cy="2996589"/>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AB4AC529-9AC4-443B-B856-106934128F0E}"/>
                </a:ext>
              </a:extLst>
            </p:cNvPr>
            <p:cNvSpPr/>
            <p:nvPr/>
          </p:nvSpPr>
          <p:spPr>
            <a:xfrm>
              <a:off x="9529646" y="2717276"/>
              <a:ext cx="2102177" cy="10558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peech Bubble: Rectangle with Corners Rounded 18">
              <a:extLst>
                <a:ext uri="{FF2B5EF4-FFF2-40B4-BE49-F238E27FC236}">
                  <a16:creationId xmlns:a16="http://schemas.microsoft.com/office/drawing/2014/main" id="{527E117F-EA15-4D9B-A30A-159F220BE4B2}"/>
                </a:ext>
              </a:extLst>
            </p:cNvPr>
            <p:cNvSpPr/>
            <p:nvPr/>
          </p:nvSpPr>
          <p:spPr>
            <a:xfrm>
              <a:off x="9529645" y="3252247"/>
              <a:ext cx="2102177" cy="886120"/>
            </a:xfrm>
            <a:prstGeom prst="wedgeRoundRectCallout">
              <a:avLst>
                <a:gd name="adj1" fmla="val -32044"/>
                <a:gd name="adj2" fmla="val 82712"/>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Loans</a:t>
              </a:r>
            </a:p>
          </p:txBody>
        </p:sp>
      </p:grpSp>
      <p:grpSp>
        <p:nvGrpSpPr>
          <p:cNvPr id="5" name="Group 4">
            <a:extLst>
              <a:ext uri="{FF2B5EF4-FFF2-40B4-BE49-F238E27FC236}">
                <a16:creationId xmlns:a16="http://schemas.microsoft.com/office/drawing/2014/main" id="{F9A14248-9A84-49BB-B293-6EFDFFBCBD90}"/>
              </a:ext>
            </a:extLst>
          </p:cNvPr>
          <p:cNvGrpSpPr/>
          <p:nvPr/>
        </p:nvGrpSpPr>
        <p:grpSpPr>
          <a:xfrm>
            <a:off x="612553" y="2113772"/>
            <a:ext cx="2103120" cy="3849621"/>
            <a:chOff x="557689" y="2717276"/>
            <a:chExt cx="2103120" cy="3849621"/>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a16="http://schemas.microsoft.com/office/drawing/2014/main" id="{46D465D9-36F4-4703-81C1-80C7770D6106}"/>
                </a:ext>
              </a:extLst>
            </p:cNvPr>
            <p:cNvSpPr/>
            <p:nvPr/>
          </p:nvSpPr>
          <p:spPr>
            <a:xfrm>
              <a:off x="557689" y="3570308"/>
              <a:ext cx="2103120" cy="2996589"/>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EB32FDA6-BA9C-45C5-A474-002D5B84CCF4}"/>
                </a:ext>
              </a:extLst>
            </p:cNvPr>
            <p:cNvSpPr/>
            <p:nvPr/>
          </p:nvSpPr>
          <p:spPr>
            <a:xfrm>
              <a:off x="557691" y="2717276"/>
              <a:ext cx="2102177" cy="10558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peech Bubble: Rectangle with Corners Rounded 21">
              <a:extLst>
                <a:ext uri="{FF2B5EF4-FFF2-40B4-BE49-F238E27FC236}">
                  <a16:creationId xmlns:a16="http://schemas.microsoft.com/office/drawing/2014/main" id="{E9AAA83B-88E7-42E1-8101-7EDB1DF4AA76}"/>
                </a:ext>
              </a:extLst>
            </p:cNvPr>
            <p:cNvSpPr/>
            <p:nvPr/>
          </p:nvSpPr>
          <p:spPr>
            <a:xfrm>
              <a:off x="557690" y="3252247"/>
              <a:ext cx="2102177" cy="886120"/>
            </a:xfrm>
            <a:prstGeom prst="wedgeRoundRectCallout">
              <a:avLst>
                <a:gd name="adj1" fmla="val -10519"/>
                <a:gd name="adj2" fmla="val 79521"/>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Grants</a:t>
              </a:r>
            </a:p>
          </p:txBody>
        </p:sp>
      </p:grpSp>
      <p:grpSp>
        <p:nvGrpSpPr>
          <p:cNvPr id="28" name="Group 27">
            <a:extLst>
              <a:ext uri="{FF2B5EF4-FFF2-40B4-BE49-F238E27FC236}">
                <a16:creationId xmlns:a16="http://schemas.microsoft.com/office/drawing/2014/main" id="{F9307A3B-5690-48F1-924C-C3ED7EBDD9F5}"/>
              </a:ext>
            </a:extLst>
          </p:cNvPr>
          <p:cNvGrpSpPr/>
          <p:nvPr/>
        </p:nvGrpSpPr>
        <p:grpSpPr>
          <a:xfrm>
            <a:off x="557690" y="291103"/>
            <a:ext cx="6291694" cy="996864"/>
            <a:chOff x="838200" y="339436"/>
            <a:chExt cx="4185526" cy="996864"/>
          </a:xfrm>
        </p:grpSpPr>
        <p:sp>
          <p:nvSpPr>
            <p:cNvPr id="29" name="TextBox 28">
              <a:extLst>
                <a:ext uri="{FF2B5EF4-FFF2-40B4-BE49-F238E27FC236}">
                  <a16:creationId xmlns:a16="http://schemas.microsoft.com/office/drawing/2014/main" id="{C2BBA5B9-F871-4333-855E-9BE276E18369}"/>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get to know different ways to</a:t>
              </a:r>
            </a:p>
          </p:txBody>
        </p:sp>
        <p:sp>
          <p:nvSpPr>
            <p:cNvPr id="30" name="TextBox 29">
              <a:extLst>
                <a:ext uri="{FF2B5EF4-FFF2-40B4-BE49-F238E27FC236}">
                  <a16:creationId xmlns:a16="http://schemas.microsoft.com/office/drawing/2014/main" id="{165FFD33-C20E-4DAD-A8C7-8D969053240B}"/>
                </a:ext>
              </a:extLst>
            </p:cNvPr>
            <p:cNvSpPr txBox="1"/>
            <p:nvPr/>
          </p:nvSpPr>
          <p:spPr>
            <a:xfrm>
              <a:off x="838200" y="566859"/>
              <a:ext cx="4185526" cy="769441"/>
            </a:xfrm>
            <a:prstGeom prst="rect">
              <a:avLst/>
            </a:prstGeom>
            <a:noFill/>
          </p:spPr>
          <p:txBody>
            <a:bodyPr wrap="square" rtlCol="0">
              <a:spAutoFit/>
            </a:bodyPr>
            <a:lstStyle/>
            <a:p>
              <a:r>
                <a:rPr lang="en-US" sz="4000" dirty="0">
                  <a:latin typeface="Arial Black" panose="020B0A04020102020204" pitchFamily="34" charset="0"/>
                </a:rPr>
                <a:t>Pay for </a:t>
              </a:r>
              <a:r>
                <a:rPr lang="en-US" sz="4000" dirty="0">
                  <a:latin typeface="Trebuchet MS" panose="020B0603020202020204" pitchFamily="34" charset="0"/>
                </a:rPr>
                <a:t>‘</a:t>
              </a:r>
              <a:r>
                <a:rPr lang="en-US" sz="4400" dirty="0">
                  <a:latin typeface="Trebuchet MS" panose="020B0603020202020204" pitchFamily="34" charset="0"/>
                </a:rPr>
                <a:t>College’</a:t>
              </a:r>
              <a:endParaRPr lang="en-US" sz="5000" dirty="0">
                <a:latin typeface="Trebuchet MS" panose="020B0603020202020204" pitchFamily="34" charset="0"/>
              </a:endParaRPr>
            </a:p>
          </p:txBody>
        </p:sp>
      </p:grpSp>
      <p:sp>
        <p:nvSpPr>
          <p:cNvPr id="3" name="TextBox 2">
            <a:extLst>
              <a:ext uri="{FF2B5EF4-FFF2-40B4-BE49-F238E27FC236}">
                <a16:creationId xmlns:a16="http://schemas.microsoft.com/office/drawing/2014/main" id="{A3783828-03FB-4421-B0AF-E53DE76DF072}"/>
              </a:ext>
            </a:extLst>
          </p:cNvPr>
          <p:cNvSpPr txBox="1"/>
          <p:nvPr/>
        </p:nvSpPr>
        <p:spPr>
          <a:xfrm>
            <a:off x="596775" y="3776940"/>
            <a:ext cx="2102177" cy="2246769"/>
          </a:xfrm>
          <a:prstGeom prst="rect">
            <a:avLst/>
          </a:prstGeom>
          <a:noFill/>
        </p:spPr>
        <p:txBody>
          <a:bodyPr wrap="square" rtlCol="0">
            <a:spAutoFit/>
          </a:bodyPr>
          <a:lstStyle/>
          <a:p>
            <a:r>
              <a:rPr lang="en-US" sz="2000" b="1" dirty="0"/>
              <a:t>Funding Source:</a:t>
            </a:r>
          </a:p>
          <a:p>
            <a:pPr marL="109538" indent="-109538">
              <a:buFont typeface="Arial" panose="020B0604020202020204" pitchFamily="34" charset="0"/>
              <a:buChar char="•"/>
            </a:pPr>
            <a:r>
              <a:rPr lang="en-US" sz="2000" dirty="0"/>
              <a:t>Federal, State and Institutional </a:t>
            </a:r>
          </a:p>
          <a:p>
            <a:endParaRPr lang="en-US" sz="2000" dirty="0"/>
          </a:p>
          <a:p>
            <a:r>
              <a:rPr lang="en-US" sz="2000" b="1" dirty="0"/>
              <a:t>Details:</a:t>
            </a:r>
          </a:p>
          <a:p>
            <a:pPr marL="109538" indent="-109538">
              <a:buFont typeface="Arial" panose="020B0604020202020204" pitchFamily="34" charset="0"/>
              <a:buChar char="•"/>
            </a:pPr>
            <a:r>
              <a:rPr lang="en-US" sz="2000" dirty="0"/>
              <a:t>Need-based</a:t>
            </a:r>
          </a:p>
          <a:p>
            <a:pPr marL="109538" indent="-109538">
              <a:buFont typeface="Arial" panose="020B0604020202020204" pitchFamily="34" charset="0"/>
              <a:buChar char="•"/>
            </a:pPr>
            <a:r>
              <a:rPr lang="en-US" sz="2000" dirty="0"/>
              <a:t>No repayment</a:t>
            </a:r>
          </a:p>
        </p:txBody>
      </p:sp>
      <p:sp>
        <p:nvSpPr>
          <p:cNvPr id="23" name="TextBox 22">
            <a:extLst>
              <a:ext uri="{FF2B5EF4-FFF2-40B4-BE49-F238E27FC236}">
                <a16:creationId xmlns:a16="http://schemas.microsoft.com/office/drawing/2014/main" id="{22CE2350-BFF2-4CFC-B410-F637A733A060}"/>
              </a:ext>
            </a:extLst>
          </p:cNvPr>
          <p:cNvSpPr txBox="1"/>
          <p:nvPr/>
        </p:nvSpPr>
        <p:spPr>
          <a:xfrm>
            <a:off x="3652327" y="3726174"/>
            <a:ext cx="2102177" cy="2246769"/>
          </a:xfrm>
          <a:prstGeom prst="rect">
            <a:avLst/>
          </a:prstGeom>
          <a:noFill/>
        </p:spPr>
        <p:txBody>
          <a:bodyPr wrap="square" rtlCol="0">
            <a:spAutoFit/>
          </a:bodyPr>
          <a:lstStyle/>
          <a:p>
            <a:r>
              <a:rPr lang="en-US" sz="2000" b="1" dirty="0"/>
              <a:t>Funding Source:</a:t>
            </a:r>
          </a:p>
          <a:p>
            <a:pPr marL="109538" indent="-109538">
              <a:buFont typeface="Arial" panose="020B0604020202020204" pitchFamily="34" charset="0"/>
              <a:buChar char="•"/>
            </a:pPr>
            <a:r>
              <a:rPr lang="en-US" sz="2000" dirty="0"/>
              <a:t>Privately funded</a:t>
            </a:r>
          </a:p>
          <a:p>
            <a:pPr marL="109538" indent="-109538">
              <a:buFont typeface="Arial" panose="020B0604020202020204" pitchFamily="34" charset="0"/>
              <a:buChar char="•"/>
            </a:pPr>
            <a:endParaRPr lang="en-US" sz="2000" dirty="0"/>
          </a:p>
          <a:p>
            <a:r>
              <a:rPr lang="en-US" sz="2000" b="1" dirty="0"/>
              <a:t>Details:</a:t>
            </a:r>
          </a:p>
          <a:p>
            <a:pPr marL="109538" indent="-109538">
              <a:buFont typeface="Arial" panose="020B0604020202020204" pitchFamily="34" charset="0"/>
              <a:buChar char="•"/>
            </a:pPr>
            <a:r>
              <a:rPr lang="en-US" sz="2000" dirty="0"/>
              <a:t>No repayment</a:t>
            </a:r>
          </a:p>
          <a:p>
            <a:pPr marL="109538" indent="-109538">
              <a:buFont typeface="Arial" panose="020B0604020202020204" pitchFamily="34" charset="0"/>
              <a:buChar char="•"/>
            </a:pPr>
            <a:r>
              <a:rPr lang="en-US" sz="2000" dirty="0"/>
              <a:t>OSAC, local, national</a:t>
            </a:r>
          </a:p>
        </p:txBody>
      </p:sp>
      <p:sp>
        <p:nvSpPr>
          <p:cNvPr id="24" name="TextBox 23">
            <a:extLst>
              <a:ext uri="{FF2B5EF4-FFF2-40B4-BE49-F238E27FC236}">
                <a16:creationId xmlns:a16="http://schemas.microsoft.com/office/drawing/2014/main" id="{06A41204-F71F-4AB1-AFA3-092AEA8FA536}"/>
              </a:ext>
            </a:extLst>
          </p:cNvPr>
          <p:cNvSpPr txBox="1"/>
          <p:nvPr/>
        </p:nvSpPr>
        <p:spPr>
          <a:xfrm>
            <a:off x="6620909" y="3748878"/>
            <a:ext cx="2102177" cy="1938992"/>
          </a:xfrm>
          <a:prstGeom prst="rect">
            <a:avLst/>
          </a:prstGeom>
          <a:noFill/>
        </p:spPr>
        <p:txBody>
          <a:bodyPr wrap="square" rtlCol="0">
            <a:spAutoFit/>
          </a:bodyPr>
          <a:lstStyle/>
          <a:p>
            <a:r>
              <a:rPr lang="en-US" sz="2000" b="1" dirty="0"/>
              <a:t>Funding Source:</a:t>
            </a:r>
            <a:r>
              <a:rPr lang="en-US" sz="2000" dirty="0"/>
              <a:t> </a:t>
            </a:r>
          </a:p>
          <a:p>
            <a:pPr marL="109538" indent="-109538">
              <a:buFont typeface="Arial" panose="020B0604020202020204" pitchFamily="34" charset="0"/>
              <a:buChar char="•"/>
            </a:pPr>
            <a:r>
              <a:rPr lang="en-US" sz="2000" dirty="0"/>
              <a:t>Federal</a:t>
            </a:r>
          </a:p>
          <a:p>
            <a:endParaRPr lang="en-US" sz="2000" dirty="0"/>
          </a:p>
          <a:p>
            <a:r>
              <a:rPr lang="en-US" sz="2000" b="1" dirty="0"/>
              <a:t>Details:</a:t>
            </a:r>
          </a:p>
          <a:p>
            <a:pPr marL="109538" indent="-109538">
              <a:buFont typeface="Arial" panose="020B0604020202020204" pitchFamily="34" charset="0"/>
              <a:buChar char="•"/>
            </a:pPr>
            <a:r>
              <a:rPr lang="en-US" sz="2000" dirty="0"/>
              <a:t>On &amp;off campus employment</a:t>
            </a:r>
          </a:p>
        </p:txBody>
      </p:sp>
      <p:sp>
        <p:nvSpPr>
          <p:cNvPr id="25" name="TextBox 24">
            <a:extLst>
              <a:ext uri="{FF2B5EF4-FFF2-40B4-BE49-F238E27FC236}">
                <a16:creationId xmlns:a16="http://schemas.microsoft.com/office/drawing/2014/main" id="{090CF9B8-3DAE-45BD-92FC-A1D74293EB54}"/>
              </a:ext>
            </a:extLst>
          </p:cNvPr>
          <p:cNvSpPr txBox="1"/>
          <p:nvPr/>
        </p:nvSpPr>
        <p:spPr>
          <a:xfrm>
            <a:off x="9610617" y="3786391"/>
            <a:ext cx="2102177" cy="1938992"/>
          </a:xfrm>
          <a:prstGeom prst="rect">
            <a:avLst/>
          </a:prstGeom>
          <a:noFill/>
        </p:spPr>
        <p:txBody>
          <a:bodyPr wrap="square" rtlCol="0">
            <a:spAutoFit/>
          </a:bodyPr>
          <a:lstStyle/>
          <a:p>
            <a:r>
              <a:rPr lang="en-US" sz="2000" b="1" dirty="0"/>
              <a:t>Funding Source:</a:t>
            </a:r>
          </a:p>
          <a:p>
            <a:pPr marL="109538" indent="-109538">
              <a:buFont typeface="Arial" panose="020B0604020202020204" pitchFamily="34" charset="0"/>
              <a:buChar char="•"/>
            </a:pPr>
            <a:r>
              <a:rPr lang="en-US" sz="2000" dirty="0"/>
              <a:t>Federal &amp; Private</a:t>
            </a:r>
          </a:p>
          <a:p>
            <a:pPr marL="109538" indent="-109538">
              <a:buFont typeface="Arial" panose="020B0604020202020204" pitchFamily="34" charset="0"/>
              <a:buChar char="•"/>
            </a:pPr>
            <a:endParaRPr lang="en-US" sz="2000" dirty="0"/>
          </a:p>
          <a:p>
            <a:r>
              <a:rPr lang="en-US" sz="2000" b="1" dirty="0"/>
              <a:t>Details:</a:t>
            </a:r>
          </a:p>
          <a:p>
            <a:pPr marL="109538" indent="-109538">
              <a:buFont typeface="Arial" panose="020B0604020202020204" pitchFamily="34" charset="0"/>
              <a:buChar char="•"/>
            </a:pPr>
            <a:r>
              <a:rPr lang="en-US" sz="2000" dirty="0"/>
              <a:t>Must be repaid with interest</a:t>
            </a:r>
          </a:p>
        </p:txBody>
      </p:sp>
    </p:spTree>
    <p:extLst>
      <p:ext uri="{BB962C8B-B14F-4D97-AF65-F5344CB8AC3E}">
        <p14:creationId xmlns:p14="http://schemas.microsoft.com/office/powerpoint/2010/main" val="398292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822682-CDED-4FA7-9C24-73C25B131D0A}"/>
              </a:ext>
            </a:extLst>
          </p:cNvPr>
          <p:cNvGrpSpPr/>
          <p:nvPr/>
        </p:nvGrpSpPr>
        <p:grpSpPr>
          <a:xfrm>
            <a:off x="413906" y="397030"/>
            <a:ext cx="4185526" cy="1155844"/>
            <a:chOff x="838200" y="390103"/>
            <a:chExt cx="4185526" cy="1155844"/>
          </a:xfrm>
        </p:grpSpPr>
        <p:sp>
          <p:nvSpPr>
            <p:cNvPr id="3" name="TextBox 2">
              <a:extLst>
                <a:ext uri="{FF2B5EF4-FFF2-40B4-BE49-F238E27FC236}">
                  <a16:creationId xmlns:a16="http://schemas.microsoft.com/office/drawing/2014/main" id="{68E9D93E-B316-4558-9903-D25C277B8CF5}"/>
                </a:ext>
              </a:extLst>
            </p:cNvPr>
            <p:cNvSpPr txBox="1"/>
            <p:nvPr/>
          </p:nvSpPr>
          <p:spPr>
            <a:xfrm>
              <a:off x="838200" y="390103"/>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Overview</a:t>
              </a:r>
            </a:p>
          </p:txBody>
        </p:sp>
        <p:sp>
          <p:nvSpPr>
            <p:cNvPr id="4" name="TextBox 3">
              <a:extLst>
                <a:ext uri="{FF2B5EF4-FFF2-40B4-BE49-F238E27FC236}">
                  <a16:creationId xmlns:a16="http://schemas.microsoft.com/office/drawing/2014/main" id="{6CBBF568-45F1-4C09-A82D-FD0A0C6676DF}"/>
                </a:ext>
              </a:extLst>
            </p:cNvPr>
            <p:cNvSpPr txBox="1"/>
            <p:nvPr/>
          </p:nvSpPr>
          <p:spPr>
            <a:xfrm>
              <a:off x="838200" y="776506"/>
              <a:ext cx="4185526" cy="769441"/>
            </a:xfrm>
            <a:prstGeom prst="rect">
              <a:avLst/>
            </a:prstGeom>
            <a:noFill/>
          </p:spPr>
          <p:txBody>
            <a:bodyPr wrap="square" rtlCol="0">
              <a:spAutoFit/>
            </a:bodyPr>
            <a:lstStyle/>
            <a:p>
              <a:r>
                <a:rPr lang="en-US" sz="4400" dirty="0">
                  <a:latin typeface="Trebuchet MS" panose="020B0603020202020204" pitchFamily="34" charset="0"/>
                </a:rPr>
                <a:t>FAFSA/ORSAA</a:t>
              </a:r>
            </a:p>
          </p:txBody>
        </p:sp>
      </p:grpSp>
      <p:grpSp>
        <p:nvGrpSpPr>
          <p:cNvPr id="12" name="Group 11">
            <a:extLst>
              <a:ext uri="{FF2B5EF4-FFF2-40B4-BE49-F238E27FC236}">
                <a16:creationId xmlns:a16="http://schemas.microsoft.com/office/drawing/2014/main" id="{7D31367C-407C-490D-965B-9404D1438420}"/>
              </a:ext>
            </a:extLst>
          </p:cNvPr>
          <p:cNvGrpSpPr/>
          <p:nvPr/>
        </p:nvGrpSpPr>
        <p:grpSpPr>
          <a:xfrm>
            <a:off x="3053518" y="2228730"/>
            <a:ext cx="6220497" cy="2953512"/>
            <a:chOff x="2667471" y="2276856"/>
            <a:chExt cx="6220497" cy="2953512"/>
          </a:xfrm>
        </p:grpSpPr>
        <p:grpSp>
          <p:nvGrpSpPr>
            <p:cNvPr id="11" name="Group 10">
              <a:extLst>
                <a:ext uri="{FF2B5EF4-FFF2-40B4-BE49-F238E27FC236}">
                  <a16:creationId xmlns:a16="http://schemas.microsoft.com/office/drawing/2014/main" id="{547D06B6-AB72-4E80-BEB8-A92A3A73A514}"/>
                </a:ext>
              </a:extLst>
            </p:cNvPr>
            <p:cNvGrpSpPr/>
            <p:nvPr/>
          </p:nvGrpSpPr>
          <p:grpSpPr>
            <a:xfrm>
              <a:off x="2667471" y="2276856"/>
              <a:ext cx="6220497" cy="2953512"/>
              <a:chOff x="2667471" y="2276856"/>
              <a:chExt cx="6220497" cy="2953512"/>
            </a:xfrm>
          </p:grpSpPr>
          <p:grpSp>
            <p:nvGrpSpPr>
              <p:cNvPr id="7" name="Group 6">
                <a:extLst>
                  <a:ext uri="{FF2B5EF4-FFF2-40B4-BE49-F238E27FC236}">
                    <a16:creationId xmlns:a16="http://schemas.microsoft.com/office/drawing/2014/main" id="{811C32E9-8F37-4DE4-A8FF-F652782961ED}"/>
                  </a:ext>
                </a:extLst>
              </p:cNvPr>
              <p:cNvGrpSpPr/>
              <p:nvPr/>
            </p:nvGrpSpPr>
            <p:grpSpPr>
              <a:xfrm>
                <a:off x="2667471" y="2276856"/>
                <a:ext cx="6220497" cy="2953512"/>
                <a:chOff x="2667471" y="2276856"/>
                <a:chExt cx="6220497" cy="2953512"/>
              </a:xfrm>
              <a:effectLst>
                <a:outerShdw blurRad="50800" dist="38100" dir="2700000" algn="tl" rotWithShape="0">
                  <a:prstClr val="black">
                    <a:alpha val="40000"/>
                  </a:prstClr>
                </a:outerShdw>
              </a:effectLst>
            </p:grpSpPr>
            <p:sp>
              <p:nvSpPr>
                <p:cNvPr id="5" name="Arrow: Bent 4">
                  <a:extLst>
                    <a:ext uri="{FF2B5EF4-FFF2-40B4-BE49-F238E27FC236}">
                      <a16:creationId xmlns:a16="http://schemas.microsoft.com/office/drawing/2014/main" id="{79DB3AC0-3D73-4FA4-A7A7-BF4B7162116C}"/>
                    </a:ext>
                  </a:extLst>
                </p:cNvPr>
                <p:cNvSpPr/>
                <p:nvPr/>
              </p:nvSpPr>
              <p:spPr>
                <a:xfrm>
                  <a:off x="5705856" y="2276856"/>
                  <a:ext cx="3182112" cy="2953512"/>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Bent 5">
                  <a:extLst>
                    <a:ext uri="{FF2B5EF4-FFF2-40B4-BE49-F238E27FC236}">
                      <a16:creationId xmlns:a16="http://schemas.microsoft.com/office/drawing/2014/main" id="{A9950022-A67C-427D-AAB7-094246DE3A64}"/>
                    </a:ext>
                  </a:extLst>
                </p:cNvPr>
                <p:cNvSpPr/>
                <p:nvPr/>
              </p:nvSpPr>
              <p:spPr>
                <a:xfrm flipH="1">
                  <a:off x="2667471" y="2276856"/>
                  <a:ext cx="3182112" cy="2953512"/>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9" name="TextBox 8">
                <a:extLst>
                  <a:ext uri="{FF2B5EF4-FFF2-40B4-BE49-F238E27FC236}">
                    <a16:creationId xmlns:a16="http://schemas.microsoft.com/office/drawing/2014/main" id="{06FE20DE-8E7C-46A1-BF5A-746602D3D888}"/>
                  </a:ext>
                </a:extLst>
              </p:cNvPr>
              <p:cNvSpPr txBox="1"/>
              <p:nvPr/>
            </p:nvSpPr>
            <p:spPr>
              <a:xfrm>
                <a:off x="3602202" y="2767651"/>
                <a:ext cx="1168923" cy="523220"/>
              </a:xfrm>
              <a:prstGeom prst="rect">
                <a:avLst/>
              </a:prstGeom>
              <a:noFill/>
            </p:spPr>
            <p:txBody>
              <a:bodyPr wrap="square" rtlCol="0">
                <a:spAutoFit/>
              </a:bodyPr>
              <a:lstStyle/>
              <a:p>
                <a:r>
                  <a:rPr lang="en-US" sz="2800" b="1" dirty="0"/>
                  <a:t>FAFSA</a:t>
                </a:r>
              </a:p>
            </p:txBody>
          </p:sp>
        </p:grpSp>
        <p:sp>
          <p:nvSpPr>
            <p:cNvPr id="10" name="TextBox 9">
              <a:extLst>
                <a:ext uri="{FF2B5EF4-FFF2-40B4-BE49-F238E27FC236}">
                  <a16:creationId xmlns:a16="http://schemas.microsoft.com/office/drawing/2014/main" id="{378A0325-C296-42DD-8130-28DD04DD4B13}"/>
                </a:ext>
              </a:extLst>
            </p:cNvPr>
            <p:cNvSpPr txBox="1"/>
            <p:nvPr/>
          </p:nvSpPr>
          <p:spPr>
            <a:xfrm>
              <a:off x="6983786" y="2757059"/>
              <a:ext cx="1404028" cy="523220"/>
            </a:xfrm>
            <a:prstGeom prst="rect">
              <a:avLst/>
            </a:prstGeom>
            <a:noFill/>
          </p:spPr>
          <p:txBody>
            <a:bodyPr wrap="square" rtlCol="0">
              <a:spAutoFit/>
            </a:bodyPr>
            <a:lstStyle/>
            <a:p>
              <a:r>
                <a:rPr lang="en-US" sz="2800" b="1" dirty="0">
                  <a:solidFill>
                    <a:schemeClr val="bg1"/>
                  </a:solidFill>
                </a:rPr>
                <a:t>ORSAA</a:t>
              </a:r>
            </a:p>
          </p:txBody>
        </p:sp>
      </p:grpSp>
      <p:sp>
        <p:nvSpPr>
          <p:cNvPr id="13" name="TextBox 12">
            <a:extLst>
              <a:ext uri="{FF2B5EF4-FFF2-40B4-BE49-F238E27FC236}">
                <a16:creationId xmlns:a16="http://schemas.microsoft.com/office/drawing/2014/main" id="{739380DD-1672-4804-AE44-2C6C60D4B75D}"/>
              </a:ext>
            </a:extLst>
          </p:cNvPr>
          <p:cNvSpPr txBox="1"/>
          <p:nvPr/>
        </p:nvSpPr>
        <p:spPr>
          <a:xfrm>
            <a:off x="413906" y="2757059"/>
            <a:ext cx="2747252" cy="2308324"/>
          </a:xfrm>
          <a:prstGeom prst="rect">
            <a:avLst/>
          </a:prstGeom>
          <a:noFill/>
        </p:spPr>
        <p:txBody>
          <a:bodyPr wrap="square" rtlCol="0">
            <a:spAutoFit/>
          </a:bodyPr>
          <a:lstStyle/>
          <a:p>
            <a:r>
              <a:rPr lang="en-US" sz="2400" b="1" dirty="0">
                <a:latin typeface="Trebuchet MS" panose="020B0603020202020204" pitchFamily="34" charset="0"/>
              </a:rPr>
              <a:t>FAFSA: </a:t>
            </a:r>
          </a:p>
          <a:p>
            <a:pPr marL="342900" indent="-342900">
              <a:buFont typeface="Arial" panose="020B0604020202020204" pitchFamily="34" charset="0"/>
              <a:buChar char="•"/>
            </a:pPr>
            <a:r>
              <a:rPr lang="en-US" sz="2000" dirty="0"/>
              <a:t>Opens Oct 1</a:t>
            </a:r>
          </a:p>
          <a:p>
            <a:pPr marL="342900" indent="-342900">
              <a:buFont typeface="Arial" panose="020B0604020202020204" pitchFamily="34" charset="0"/>
              <a:buChar char="•"/>
            </a:pPr>
            <a:r>
              <a:rPr lang="en-US" sz="2000" dirty="0"/>
              <a:t>U.S. Citizens</a:t>
            </a:r>
          </a:p>
          <a:p>
            <a:pPr marL="342900" indent="-342900">
              <a:buFont typeface="Arial" panose="020B0604020202020204" pitchFamily="34" charset="0"/>
              <a:buChar char="•"/>
            </a:pPr>
            <a:r>
              <a:rPr lang="en-US" sz="2000" dirty="0"/>
              <a:t>Used to access Federal and State financial aid, and many scholarships</a:t>
            </a:r>
          </a:p>
        </p:txBody>
      </p:sp>
      <p:sp>
        <p:nvSpPr>
          <p:cNvPr id="14" name="TextBox 13">
            <a:extLst>
              <a:ext uri="{FF2B5EF4-FFF2-40B4-BE49-F238E27FC236}">
                <a16:creationId xmlns:a16="http://schemas.microsoft.com/office/drawing/2014/main" id="{2C577B4A-C940-4870-8301-5F5D5F884A6F}"/>
              </a:ext>
            </a:extLst>
          </p:cNvPr>
          <p:cNvSpPr txBox="1"/>
          <p:nvPr/>
        </p:nvSpPr>
        <p:spPr>
          <a:xfrm>
            <a:off x="9166374" y="2767651"/>
            <a:ext cx="2747252" cy="2616101"/>
          </a:xfrm>
          <a:prstGeom prst="rect">
            <a:avLst/>
          </a:prstGeom>
          <a:noFill/>
        </p:spPr>
        <p:txBody>
          <a:bodyPr wrap="square" rtlCol="0">
            <a:spAutoFit/>
          </a:bodyPr>
          <a:lstStyle/>
          <a:p>
            <a:pPr algn="ctr"/>
            <a:r>
              <a:rPr lang="en-US" sz="2400" b="1" dirty="0">
                <a:latin typeface="Trebuchet MS" panose="020B0603020202020204" pitchFamily="34" charset="0"/>
              </a:rPr>
              <a:t>ORSAA: </a:t>
            </a:r>
          </a:p>
          <a:p>
            <a:pPr marL="342900" indent="-342900">
              <a:buFont typeface="Arial" panose="020B0604020202020204" pitchFamily="34" charset="0"/>
              <a:buChar char="•"/>
            </a:pPr>
            <a:r>
              <a:rPr lang="en-US" sz="2000" dirty="0"/>
              <a:t>Opens Oct 1</a:t>
            </a:r>
          </a:p>
          <a:p>
            <a:pPr marL="342900" indent="-342900">
              <a:buFont typeface="Arial" panose="020B0604020202020204" pitchFamily="34" charset="0"/>
              <a:buChar char="•"/>
            </a:pPr>
            <a:r>
              <a:rPr lang="en-US" sz="2000" dirty="0"/>
              <a:t>Undocumented/ DACAmented Students</a:t>
            </a:r>
          </a:p>
          <a:p>
            <a:pPr marL="342900" indent="-342900">
              <a:buFont typeface="Arial" panose="020B0604020202020204" pitchFamily="34" charset="0"/>
              <a:buChar char="•"/>
            </a:pPr>
            <a:r>
              <a:rPr lang="en-US" sz="2000" dirty="0"/>
              <a:t>Used to access state financial aid, and many scholarships</a:t>
            </a:r>
          </a:p>
        </p:txBody>
      </p:sp>
      <p:sp>
        <p:nvSpPr>
          <p:cNvPr id="15" name="TextBox 14">
            <a:extLst>
              <a:ext uri="{FF2B5EF4-FFF2-40B4-BE49-F238E27FC236}">
                <a16:creationId xmlns:a16="http://schemas.microsoft.com/office/drawing/2014/main" id="{8B20A3E6-DF02-4BA5-BBD7-17CD7FF55191}"/>
              </a:ext>
            </a:extLst>
          </p:cNvPr>
          <p:cNvSpPr txBox="1"/>
          <p:nvPr/>
        </p:nvSpPr>
        <p:spPr>
          <a:xfrm>
            <a:off x="4157663" y="5383752"/>
            <a:ext cx="4086225" cy="1077218"/>
          </a:xfrm>
          <a:prstGeom prst="rect">
            <a:avLst/>
          </a:prstGeom>
          <a:noFill/>
        </p:spPr>
        <p:txBody>
          <a:bodyPr wrap="square" rtlCol="0">
            <a:spAutoFit/>
          </a:bodyPr>
          <a:lstStyle/>
          <a:p>
            <a:pPr algn="ctr"/>
            <a:r>
              <a:rPr lang="en-US" sz="2400" b="1" dirty="0">
                <a:latin typeface="Trebuchet MS" panose="020B0603020202020204" pitchFamily="34" charset="0"/>
              </a:rPr>
              <a:t>Only File 1</a:t>
            </a:r>
          </a:p>
          <a:p>
            <a:pPr algn="ctr"/>
            <a:r>
              <a:rPr lang="en-US" sz="2000" dirty="0"/>
              <a:t>If you are unsure which form to complete use the OSAC filter tool</a:t>
            </a:r>
          </a:p>
        </p:txBody>
      </p:sp>
    </p:spTree>
    <p:extLst>
      <p:ext uri="{BB962C8B-B14F-4D97-AF65-F5344CB8AC3E}">
        <p14:creationId xmlns:p14="http://schemas.microsoft.com/office/powerpoint/2010/main" val="168219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6762F14-48AA-443B-835F-DDA0EE72113A}"/>
              </a:ext>
            </a:extLst>
          </p:cNvPr>
          <p:cNvGrpSpPr/>
          <p:nvPr/>
        </p:nvGrpSpPr>
        <p:grpSpPr>
          <a:xfrm>
            <a:off x="359391" y="220614"/>
            <a:ext cx="5330440" cy="6416771"/>
            <a:chOff x="482221" y="150126"/>
            <a:chExt cx="5330440" cy="6416771"/>
          </a:xfrm>
        </p:grpSpPr>
        <p:sp>
          <p:nvSpPr>
            <p:cNvPr id="7" name="Rectangle: Diagonal Corners Rounded 6">
              <a:extLst>
                <a:ext uri="{FF2B5EF4-FFF2-40B4-BE49-F238E27FC236}">
                  <a16:creationId xmlns:a16="http://schemas.microsoft.com/office/drawing/2014/main" id="{B11D1262-45C8-42E0-9150-09460756D043}"/>
                </a:ext>
              </a:extLst>
            </p:cNvPr>
            <p:cNvSpPr/>
            <p:nvPr/>
          </p:nvSpPr>
          <p:spPr>
            <a:xfrm>
              <a:off x="482221" y="150126"/>
              <a:ext cx="5330440" cy="6416771"/>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8B4528-E542-498E-A3E1-741D188BF2DF}"/>
                </a:ext>
              </a:extLst>
            </p:cNvPr>
            <p:cNvSpPr txBox="1"/>
            <p:nvPr/>
          </p:nvSpPr>
          <p:spPr>
            <a:xfrm>
              <a:off x="1062657" y="224060"/>
              <a:ext cx="4560221" cy="1323439"/>
            </a:xfrm>
            <a:prstGeom prst="rect">
              <a:avLst/>
            </a:prstGeom>
            <a:noFill/>
          </p:spPr>
          <p:txBody>
            <a:bodyPr wrap="square" rtlCol="0">
              <a:spAutoFit/>
            </a:bodyPr>
            <a:lstStyle/>
            <a:p>
              <a:r>
                <a:rPr lang="en-US" sz="4000" dirty="0">
                  <a:solidFill>
                    <a:schemeClr val="bg1"/>
                  </a:solidFill>
                  <a:latin typeface="Arial Black" panose="020B0A04020102020204" pitchFamily="34" charset="0"/>
                </a:rPr>
                <a:t>FAFSA/ORSAA </a:t>
              </a:r>
            </a:p>
            <a:p>
              <a:r>
                <a:rPr lang="en-US" sz="4000" dirty="0">
                  <a:solidFill>
                    <a:schemeClr val="bg1"/>
                  </a:solidFill>
                  <a:latin typeface="Arial Black" panose="020B0A04020102020204" pitchFamily="34" charset="0"/>
                </a:rPr>
                <a:t>2024-2025</a:t>
              </a:r>
              <a:endParaRPr lang="en-US" sz="5000" dirty="0">
                <a:solidFill>
                  <a:schemeClr val="bg1"/>
                </a:solidFill>
                <a:latin typeface="Trebuchet MS" panose="020B0603020202020204" pitchFamily="34" charset="0"/>
              </a:endParaRPr>
            </a:p>
          </p:txBody>
        </p:sp>
        <p:pic>
          <p:nvPicPr>
            <p:cNvPr id="6" name="Picture 5" descr="Studying at the library">
              <a:extLst>
                <a:ext uri="{FF2B5EF4-FFF2-40B4-BE49-F238E27FC236}">
                  <a16:creationId xmlns:a16="http://schemas.microsoft.com/office/drawing/2014/main" id="{A4591D3A-430E-438E-AFEF-BBFC81E47FFE}"/>
                </a:ext>
              </a:extLst>
            </p:cNvPr>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22856" y="1609055"/>
              <a:ext cx="4449169" cy="4716682"/>
            </a:xfrm>
            <a:prstGeom prst="round2DiagRect">
              <a:avLst/>
            </a:prstGeom>
          </p:spPr>
        </p:pic>
      </p:grpSp>
      <p:sp>
        <p:nvSpPr>
          <p:cNvPr id="9" name="TextBox 8">
            <a:extLst>
              <a:ext uri="{FF2B5EF4-FFF2-40B4-BE49-F238E27FC236}">
                <a16:creationId xmlns:a16="http://schemas.microsoft.com/office/drawing/2014/main" id="{BBFACA57-9A5E-4FEE-BAAA-776E0DAD2D09}"/>
              </a:ext>
            </a:extLst>
          </p:cNvPr>
          <p:cNvSpPr txBox="1"/>
          <p:nvPr/>
        </p:nvSpPr>
        <p:spPr>
          <a:xfrm>
            <a:off x="6663830" y="584108"/>
            <a:ext cx="5024003" cy="584775"/>
          </a:xfrm>
          <a:prstGeom prst="rect">
            <a:avLst/>
          </a:prstGeom>
          <a:noFill/>
        </p:spPr>
        <p:txBody>
          <a:bodyPr wrap="square" rtlCol="0">
            <a:spAutoFit/>
          </a:bodyPr>
          <a:lstStyle/>
          <a:p>
            <a:pPr algn="ctr"/>
            <a:r>
              <a:rPr lang="en-US" sz="3200" dirty="0">
                <a:latin typeface="Arial Black" panose="020B0A04020102020204" pitchFamily="34" charset="0"/>
              </a:rPr>
              <a:t>Simplification</a:t>
            </a:r>
          </a:p>
        </p:txBody>
      </p:sp>
      <p:cxnSp>
        <p:nvCxnSpPr>
          <p:cNvPr id="10" name="Straight Connector 9">
            <a:extLst>
              <a:ext uri="{FF2B5EF4-FFF2-40B4-BE49-F238E27FC236}">
                <a16:creationId xmlns:a16="http://schemas.microsoft.com/office/drawing/2014/main" id="{21241C68-F859-4DB9-82D4-CFF5E44DE05C}"/>
              </a:ext>
            </a:extLst>
          </p:cNvPr>
          <p:cNvCxnSpPr/>
          <p:nvPr/>
        </p:nvCxnSpPr>
        <p:spPr>
          <a:xfrm>
            <a:off x="9224889" y="1297832"/>
            <a:ext cx="0" cy="54864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792D70-95F7-43A2-B0CA-FEC2371BD923}"/>
              </a:ext>
            </a:extLst>
          </p:cNvPr>
          <p:cNvSpPr txBox="1"/>
          <p:nvPr/>
        </p:nvSpPr>
        <p:spPr>
          <a:xfrm>
            <a:off x="6519055" y="1964541"/>
            <a:ext cx="5313554"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accent2"/>
                </a:solidFill>
              </a:rPr>
              <a:t>Reduces number of questions of the FAFSA from 108 to 36 questions</a:t>
            </a:r>
            <a:endParaRPr lang="en-US" sz="2000" dirty="0"/>
          </a:p>
          <a:p>
            <a:endParaRPr lang="en-US" sz="2400" dirty="0"/>
          </a:p>
          <a:p>
            <a:pPr marL="285750" indent="-285750">
              <a:buFont typeface="Arial" panose="020B0604020202020204" pitchFamily="34" charset="0"/>
              <a:buChar char="•"/>
            </a:pPr>
            <a:r>
              <a:rPr lang="en-US" sz="2400" b="1" dirty="0">
                <a:solidFill>
                  <a:schemeClr val="accent2"/>
                </a:solidFill>
              </a:rPr>
              <a:t>Expected Family Contribution </a:t>
            </a:r>
            <a:r>
              <a:rPr lang="en-US" sz="2400" dirty="0">
                <a:solidFill>
                  <a:schemeClr val="accent2"/>
                </a:solidFill>
              </a:rPr>
              <a:t>(EFC) changed to </a:t>
            </a:r>
            <a:r>
              <a:rPr lang="en-US" sz="2400" b="1" dirty="0">
                <a:solidFill>
                  <a:schemeClr val="accent2"/>
                </a:solidFill>
              </a:rPr>
              <a:t>Student Aid Index </a:t>
            </a:r>
            <a:r>
              <a:rPr lang="en-US" sz="2400" dirty="0">
                <a:solidFill>
                  <a:schemeClr val="accent2"/>
                </a:solidFill>
              </a:rPr>
              <a:t>(SAI)</a:t>
            </a:r>
          </a:p>
          <a:p>
            <a:endParaRPr lang="en-US" sz="2400" b="1" dirty="0">
              <a:solidFill>
                <a:schemeClr val="accent2"/>
              </a:solidFill>
            </a:endParaRPr>
          </a:p>
          <a:p>
            <a:pPr marL="285750" indent="-285750">
              <a:buFont typeface="Arial" panose="020B0604020202020204" pitchFamily="34" charset="0"/>
              <a:buChar char="•"/>
            </a:pPr>
            <a:r>
              <a:rPr lang="en-US" sz="2400" dirty="0"/>
              <a:t>Students will be able to </a:t>
            </a:r>
            <a:r>
              <a:rPr lang="en-US" sz="2400" b="1" dirty="0">
                <a:solidFill>
                  <a:schemeClr val="accent2"/>
                </a:solidFill>
              </a:rPr>
              <a:t>see if you are PELL Eligible </a:t>
            </a:r>
            <a:r>
              <a:rPr lang="en-US" sz="2400" dirty="0">
                <a:solidFill>
                  <a:schemeClr val="accent2"/>
                </a:solidFill>
              </a:rPr>
              <a:t>based on income and family size before applying for financial aid</a:t>
            </a:r>
            <a:endParaRPr lang="en-US" sz="2400" dirty="0"/>
          </a:p>
          <a:p>
            <a:endParaRPr lang="en-US" sz="2400" dirty="0"/>
          </a:p>
          <a:p>
            <a:endParaRPr lang="en-US" sz="2400" dirty="0"/>
          </a:p>
        </p:txBody>
      </p:sp>
    </p:spTree>
    <p:extLst>
      <p:ext uri="{BB962C8B-B14F-4D97-AF65-F5344CB8AC3E}">
        <p14:creationId xmlns:p14="http://schemas.microsoft.com/office/powerpoint/2010/main" val="389589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6762F14-48AA-443B-835F-DDA0EE72113A}"/>
              </a:ext>
            </a:extLst>
          </p:cNvPr>
          <p:cNvGrpSpPr/>
          <p:nvPr/>
        </p:nvGrpSpPr>
        <p:grpSpPr>
          <a:xfrm>
            <a:off x="359390" y="220614"/>
            <a:ext cx="5546827" cy="6416771"/>
            <a:chOff x="482221" y="150126"/>
            <a:chExt cx="5546827" cy="6416771"/>
          </a:xfrm>
        </p:grpSpPr>
        <p:sp>
          <p:nvSpPr>
            <p:cNvPr id="7" name="Rectangle: Diagonal Corners Rounded 6">
              <a:extLst>
                <a:ext uri="{FF2B5EF4-FFF2-40B4-BE49-F238E27FC236}">
                  <a16:creationId xmlns:a16="http://schemas.microsoft.com/office/drawing/2014/main" id="{B11D1262-45C8-42E0-9150-09460756D043}"/>
                </a:ext>
              </a:extLst>
            </p:cNvPr>
            <p:cNvSpPr/>
            <p:nvPr/>
          </p:nvSpPr>
          <p:spPr>
            <a:xfrm>
              <a:off x="482221" y="150126"/>
              <a:ext cx="5330440" cy="6416771"/>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8B4528-E542-498E-A3E1-741D188BF2DF}"/>
                </a:ext>
              </a:extLst>
            </p:cNvPr>
            <p:cNvSpPr txBox="1"/>
            <p:nvPr/>
          </p:nvSpPr>
          <p:spPr>
            <a:xfrm>
              <a:off x="872875" y="224060"/>
              <a:ext cx="5156173" cy="1384995"/>
            </a:xfrm>
            <a:prstGeom prst="rect">
              <a:avLst/>
            </a:prstGeom>
            <a:noFill/>
          </p:spPr>
          <p:txBody>
            <a:bodyPr wrap="square" rtlCol="0">
              <a:spAutoFit/>
            </a:bodyPr>
            <a:lstStyle/>
            <a:p>
              <a:r>
                <a:rPr lang="en-US" sz="4000" dirty="0">
                  <a:solidFill>
                    <a:schemeClr val="bg1"/>
                  </a:solidFill>
                  <a:latin typeface="Arial Black" panose="020B0A04020102020204" pitchFamily="34" charset="0"/>
                </a:rPr>
                <a:t>Student Aid</a:t>
              </a:r>
            </a:p>
            <a:p>
              <a:r>
                <a:rPr lang="en-US" sz="4400" dirty="0">
                  <a:solidFill>
                    <a:schemeClr val="bg1"/>
                  </a:solidFill>
                  <a:latin typeface="Trebuchet MS" panose="020B0603020202020204" pitchFamily="34" charset="0"/>
                </a:rPr>
                <a:t>Index</a:t>
              </a:r>
              <a:endParaRPr lang="en-US" sz="5000" dirty="0">
                <a:solidFill>
                  <a:schemeClr val="bg1"/>
                </a:solidFill>
                <a:latin typeface="Trebuchet MS" panose="020B0603020202020204" pitchFamily="34" charset="0"/>
              </a:endParaRPr>
            </a:p>
          </p:txBody>
        </p:sp>
      </p:grpSp>
      <p:sp>
        <p:nvSpPr>
          <p:cNvPr id="9" name="TextBox 8">
            <a:extLst>
              <a:ext uri="{FF2B5EF4-FFF2-40B4-BE49-F238E27FC236}">
                <a16:creationId xmlns:a16="http://schemas.microsoft.com/office/drawing/2014/main" id="{BBFACA57-9A5E-4FEE-BAAA-776E0DAD2D09}"/>
              </a:ext>
            </a:extLst>
          </p:cNvPr>
          <p:cNvSpPr txBox="1"/>
          <p:nvPr/>
        </p:nvSpPr>
        <p:spPr>
          <a:xfrm>
            <a:off x="6080484" y="220614"/>
            <a:ext cx="6096000" cy="1569660"/>
          </a:xfrm>
          <a:prstGeom prst="rect">
            <a:avLst/>
          </a:prstGeom>
          <a:noFill/>
        </p:spPr>
        <p:txBody>
          <a:bodyPr wrap="square" rtlCol="0">
            <a:spAutoFit/>
          </a:bodyPr>
          <a:lstStyle/>
          <a:p>
            <a:pPr algn="ctr"/>
            <a:r>
              <a:rPr lang="en-US" sz="3200" dirty="0">
                <a:latin typeface="Arial Black" panose="020B0A04020102020204" pitchFamily="34" charset="0"/>
              </a:rPr>
              <a:t>Student Aid </a:t>
            </a:r>
          </a:p>
          <a:p>
            <a:pPr algn="ctr"/>
            <a:r>
              <a:rPr lang="en-US" sz="3200" dirty="0">
                <a:latin typeface="Arial Black" panose="020B0A04020102020204" pitchFamily="34" charset="0"/>
              </a:rPr>
              <a:t>Index</a:t>
            </a:r>
          </a:p>
          <a:p>
            <a:pPr algn="ctr"/>
            <a:r>
              <a:rPr lang="en-US" sz="3200" dirty="0">
                <a:latin typeface="Arial Black" panose="020B0A04020102020204" pitchFamily="34" charset="0"/>
              </a:rPr>
              <a:t>(SAI)</a:t>
            </a:r>
          </a:p>
        </p:txBody>
      </p:sp>
      <p:cxnSp>
        <p:nvCxnSpPr>
          <p:cNvPr id="10" name="Straight Connector 9">
            <a:extLst>
              <a:ext uri="{FF2B5EF4-FFF2-40B4-BE49-F238E27FC236}">
                <a16:creationId xmlns:a16="http://schemas.microsoft.com/office/drawing/2014/main" id="{21241C68-F859-4DB9-82D4-CFF5E44DE05C}"/>
              </a:ext>
            </a:extLst>
          </p:cNvPr>
          <p:cNvCxnSpPr/>
          <p:nvPr/>
        </p:nvCxnSpPr>
        <p:spPr>
          <a:xfrm>
            <a:off x="9129784" y="1790274"/>
            <a:ext cx="0" cy="54864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792D70-95F7-43A2-B0CA-FEC2371BD923}"/>
              </a:ext>
            </a:extLst>
          </p:cNvPr>
          <p:cNvSpPr txBox="1"/>
          <p:nvPr/>
        </p:nvSpPr>
        <p:spPr>
          <a:xfrm>
            <a:off x="6471707" y="2444531"/>
            <a:ext cx="5313554" cy="4647426"/>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tx2"/>
                </a:solidFill>
              </a:rPr>
              <a:t>A number </a:t>
            </a:r>
            <a:r>
              <a:rPr lang="en-US" sz="2400" dirty="0"/>
              <a:t>used to determine your eligibility for financial aid</a:t>
            </a:r>
          </a:p>
          <a:p>
            <a:pPr marL="742950" lvl="1" indent="-285750">
              <a:buFont typeface="Arial" panose="020B0604020202020204" pitchFamily="34" charset="0"/>
              <a:buChar char="•"/>
            </a:pPr>
            <a:r>
              <a:rPr lang="en-US" sz="2000" dirty="0"/>
              <a:t>Determined by data reported on the FAFSA/ORSAA</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It is not your bill</a:t>
            </a:r>
          </a:p>
          <a:p>
            <a:endParaRPr lang="en-US" sz="2400" dirty="0"/>
          </a:p>
          <a:p>
            <a:pPr marL="285750" indent="-285750">
              <a:buFont typeface="Arial" panose="020B0604020202020204" pitchFamily="34" charset="0"/>
              <a:buChar char="•"/>
            </a:pPr>
            <a:r>
              <a:rPr lang="en-US" sz="2400" b="1" dirty="0">
                <a:solidFill>
                  <a:schemeClr val="tx2"/>
                </a:solidFill>
              </a:rPr>
              <a:t>SAI does not change </a:t>
            </a:r>
            <a:r>
              <a:rPr lang="en-US" sz="2400" dirty="0"/>
              <a:t>from</a:t>
            </a:r>
          </a:p>
          <a:p>
            <a:r>
              <a:rPr lang="en-US" sz="2400" dirty="0"/>
              <a:t>    school-to-school</a:t>
            </a:r>
          </a:p>
          <a:p>
            <a:endParaRPr lang="en-US" sz="2400" dirty="0"/>
          </a:p>
          <a:p>
            <a:pPr marL="285750" indent="-285750">
              <a:buFont typeface="Arial" panose="020B0604020202020204" pitchFamily="34" charset="0"/>
              <a:buChar char="•"/>
            </a:pPr>
            <a:r>
              <a:rPr lang="en-US" sz="2400" dirty="0"/>
              <a:t>Used to </a:t>
            </a:r>
            <a:r>
              <a:rPr lang="en-US" sz="2400" b="1" dirty="0">
                <a:solidFill>
                  <a:schemeClr val="tx2"/>
                </a:solidFill>
              </a:rPr>
              <a:t>determine a student’s financial need</a:t>
            </a:r>
            <a:r>
              <a:rPr lang="en-US" sz="2400" dirty="0"/>
              <a:t> calculation</a:t>
            </a:r>
          </a:p>
          <a:p>
            <a:endParaRPr lang="en-US" sz="2400" dirty="0"/>
          </a:p>
        </p:txBody>
      </p:sp>
      <p:pic>
        <p:nvPicPr>
          <p:cNvPr id="3" name="Picture 2" descr="Happy family standing in front of a house">
            <a:extLst>
              <a:ext uri="{FF2B5EF4-FFF2-40B4-BE49-F238E27FC236}">
                <a16:creationId xmlns:a16="http://schemas.microsoft.com/office/drawing/2014/main" id="{50C96A20-6529-45C7-9F18-65B4C51B73C7}"/>
              </a:ext>
            </a:extLst>
          </p:cNvPr>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50044" y="1679543"/>
            <a:ext cx="4449168" cy="4718304"/>
          </a:xfrm>
          <a:prstGeom prst="round2DiagRect">
            <a:avLst/>
          </a:prstGeom>
        </p:spPr>
      </p:pic>
    </p:spTree>
    <p:extLst>
      <p:ext uri="{BB962C8B-B14F-4D97-AF65-F5344CB8AC3E}">
        <p14:creationId xmlns:p14="http://schemas.microsoft.com/office/powerpoint/2010/main" val="204637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6762F14-48AA-443B-835F-DDA0EE72113A}"/>
              </a:ext>
            </a:extLst>
          </p:cNvPr>
          <p:cNvGrpSpPr/>
          <p:nvPr/>
        </p:nvGrpSpPr>
        <p:grpSpPr>
          <a:xfrm>
            <a:off x="359390" y="220614"/>
            <a:ext cx="5546827" cy="6416771"/>
            <a:chOff x="482221" y="150126"/>
            <a:chExt cx="5546827" cy="6416771"/>
          </a:xfrm>
          <a:effectLst>
            <a:outerShdw blurRad="50800" dist="38100" dir="2700000" algn="tl" rotWithShape="0">
              <a:prstClr val="black">
                <a:alpha val="40000"/>
              </a:prstClr>
            </a:outerShdw>
          </a:effectLst>
        </p:grpSpPr>
        <p:sp>
          <p:nvSpPr>
            <p:cNvPr id="7" name="Rectangle: Diagonal Corners Rounded 6">
              <a:extLst>
                <a:ext uri="{FF2B5EF4-FFF2-40B4-BE49-F238E27FC236}">
                  <a16:creationId xmlns:a16="http://schemas.microsoft.com/office/drawing/2014/main" id="{B11D1262-45C8-42E0-9150-09460756D043}"/>
                </a:ext>
              </a:extLst>
            </p:cNvPr>
            <p:cNvSpPr/>
            <p:nvPr/>
          </p:nvSpPr>
          <p:spPr>
            <a:xfrm>
              <a:off x="482221" y="150126"/>
              <a:ext cx="5330440" cy="6416771"/>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8B4528-E542-498E-A3E1-741D188BF2DF}"/>
                </a:ext>
              </a:extLst>
            </p:cNvPr>
            <p:cNvSpPr txBox="1"/>
            <p:nvPr/>
          </p:nvSpPr>
          <p:spPr>
            <a:xfrm>
              <a:off x="872875" y="224060"/>
              <a:ext cx="5156173" cy="1384995"/>
            </a:xfrm>
            <a:prstGeom prst="rect">
              <a:avLst/>
            </a:prstGeom>
            <a:noFill/>
          </p:spPr>
          <p:txBody>
            <a:bodyPr wrap="square" rtlCol="0">
              <a:spAutoFit/>
            </a:bodyPr>
            <a:lstStyle/>
            <a:p>
              <a:r>
                <a:rPr lang="en-US" sz="4000" dirty="0">
                  <a:solidFill>
                    <a:schemeClr val="bg1"/>
                  </a:solidFill>
                  <a:latin typeface="Arial Black" panose="020B0A04020102020204" pitchFamily="34" charset="0"/>
                </a:rPr>
                <a:t>Financial</a:t>
              </a:r>
            </a:p>
            <a:p>
              <a:r>
                <a:rPr lang="en-US" sz="4400" dirty="0">
                  <a:solidFill>
                    <a:schemeClr val="bg1"/>
                  </a:solidFill>
                  <a:latin typeface="Trebuchet MS" panose="020B0603020202020204" pitchFamily="34" charset="0"/>
                </a:rPr>
                <a:t>Need</a:t>
              </a:r>
              <a:endParaRPr lang="en-US" sz="5000" dirty="0">
                <a:solidFill>
                  <a:schemeClr val="bg1"/>
                </a:solidFill>
                <a:latin typeface="Trebuchet MS" panose="020B0603020202020204" pitchFamily="34" charset="0"/>
              </a:endParaRPr>
            </a:p>
          </p:txBody>
        </p:sp>
      </p:grpSp>
      <p:sp>
        <p:nvSpPr>
          <p:cNvPr id="9" name="TextBox 8">
            <a:extLst>
              <a:ext uri="{FF2B5EF4-FFF2-40B4-BE49-F238E27FC236}">
                <a16:creationId xmlns:a16="http://schemas.microsoft.com/office/drawing/2014/main" id="{BBFACA57-9A5E-4FEE-BAAA-776E0DAD2D09}"/>
              </a:ext>
            </a:extLst>
          </p:cNvPr>
          <p:cNvSpPr txBox="1"/>
          <p:nvPr/>
        </p:nvSpPr>
        <p:spPr>
          <a:xfrm>
            <a:off x="6080484" y="220614"/>
            <a:ext cx="6096000" cy="584775"/>
          </a:xfrm>
          <a:prstGeom prst="rect">
            <a:avLst/>
          </a:prstGeom>
          <a:noFill/>
        </p:spPr>
        <p:txBody>
          <a:bodyPr wrap="square" rtlCol="0">
            <a:spAutoFit/>
          </a:bodyPr>
          <a:lstStyle/>
          <a:p>
            <a:pPr algn="ctr"/>
            <a:r>
              <a:rPr lang="en-US" sz="3200" dirty="0">
                <a:latin typeface="Arial Black" panose="020B0A04020102020204" pitchFamily="34" charset="0"/>
              </a:rPr>
              <a:t>Financial Need</a:t>
            </a:r>
          </a:p>
        </p:txBody>
      </p:sp>
      <p:cxnSp>
        <p:nvCxnSpPr>
          <p:cNvPr id="10" name="Straight Connector 9">
            <a:extLst>
              <a:ext uri="{FF2B5EF4-FFF2-40B4-BE49-F238E27FC236}">
                <a16:creationId xmlns:a16="http://schemas.microsoft.com/office/drawing/2014/main" id="{21241C68-F859-4DB9-82D4-CFF5E44DE05C}"/>
              </a:ext>
            </a:extLst>
          </p:cNvPr>
          <p:cNvCxnSpPr/>
          <p:nvPr/>
        </p:nvCxnSpPr>
        <p:spPr>
          <a:xfrm>
            <a:off x="9123599" y="894535"/>
            <a:ext cx="0" cy="54864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792D70-95F7-43A2-B0CA-FEC2371BD923}"/>
              </a:ext>
            </a:extLst>
          </p:cNvPr>
          <p:cNvSpPr txBox="1"/>
          <p:nvPr/>
        </p:nvSpPr>
        <p:spPr>
          <a:xfrm>
            <a:off x="6466822" y="1679543"/>
            <a:ext cx="5313554" cy="424731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tx2"/>
                </a:solidFill>
              </a:rPr>
              <a:t>A formula </a:t>
            </a:r>
            <a:r>
              <a:rPr lang="en-US" sz="2400" dirty="0"/>
              <a:t>used to determine the amount of need-based aid you can receive</a:t>
            </a:r>
          </a:p>
          <a:p>
            <a:pPr marL="746125" lvl="1"/>
            <a:r>
              <a:rPr lang="en-US" sz="2000" dirty="0"/>
              <a:t>COA - SAI = Financial Need</a:t>
            </a:r>
          </a:p>
          <a:p>
            <a:pPr marL="746125" lvl="1"/>
            <a:endParaRPr lang="en-US" sz="2000" dirty="0"/>
          </a:p>
          <a:p>
            <a:pPr marL="0" lvl="1" algn="ctr"/>
            <a:r>
              <a:rPr lang="en-US" sz="1400" dirty="0"/>
              <a:t>Cost of Attendance – Student Aid Index (SAI) = Financial Need</a:t>
            </a:r>
          </a:p>
          <a:p>
            <a:endParaRPr lang="en-US" sz="2400" dirty="0"/>
          </a:p>
          <a:p>
            <a:pPr marL="285750" indent="-285750">
              <a:buFont typeface="Arial" panose="020B0604020202020204" pitchFamily="34" charset="0"/>
              <a:buChar char="•"/>
            </a:pPr>
            <a:r>
              <a:rPr lang="en-US" sz="2400" b="1" dirty="0">
                <a:solidFill>
                  <a:schemeClr val="tx2"/>
                </a:solidFill>
              </a:rPr>
              <a:t>You cannot </a:t>
            </a:r>
            <a:r>
              <a:rPr lang="en-US" sz="2400" dirty="0"/>
              <a:t>receive more need-based aid than the amount of your financial need</a:t>
            </a:r>
          </a:p>
          <a:p>
            <a:endParaRPr lang="en-US" sz="2400" dirty="0"/>
          </a:p>
          <a:p>
            <a:endParaRPr lang="en-US" sz="2400" dirty="0"/>
          </a:p>
        </p:txBody>
      </p:sp>
      <p:pic>
        <p:nvPicPr>
          <p:cNvPr id="5" name="Picture 4" descr="Woman in a library">
            <a:extLst>
              <a:ext uri="{FF2B5EF4-FFF2-40B4-BE49-F238E27FC236}">
                <a16:creationId xmlns:a16="http://schemas.microsoft.com/office/drawing/2014/main" id="{B2C40969-82E9-4D62-8C9F-0D49472BA853}"/>
              </a:ext>
            </a:extLst>
          </p:cNvPr>
          <p:cNvPicPr>
            <a:picLocks noChangeAspect="1"/>
          </p:cNvPicPr>
          <p:nvPr/>
        </p:nvPicPr>
        <p:blipFill rotWithShape="1">
          <a:blip r:embed="rId3" cstate="screen">
            <a:duotone>
              <a:prstClr val="black"/>
              <a:srgbClr val="D9C3A5">
                <a:tint val="50000"/>
                <a:satMod val="180000"/>
              </a:srgb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t="-163" r="-1219"/>
          <a:stretch/>
        </p:blipFill>
        <p:spPr>
          <a:xfrm>
            <a:off x="750044" y="1608018"/>
            <a:ext cx="4521752" cy="4858296"/>
          </a:xfrm>
          <a:prstGeom prst="round2DiagRect">
            <a:avLst/>
          </a:prstGeom>
        </p:spPr>
      </p:pic>
    </p:spTree>
    <p:extLst>
      <p:ext uri="{BB962C8B-B14F-4D97-AF65-F5344CB8AC3E}">
        <p14:creationId xmlns:p14="http://schemas.microsoft.com/office/powerpoint/2010/main" val="341699172"/>
      </p:ext>
    </p:extLst>
  </p:cSld>
  <p:clrMapOvr>
    <a:masterClrMapping/>
  </p:clrMapOvr>
</p:sld>
</file>

<file path=ppt/theme/theme1.xml><?xml version="1.0" encoding="utf-8"?>
<a:theme xmlns:a="http://schemas.openxmlformats.org/drawingml/2006/main" name="Office Theme">
  <a:themeElements>
    <a:clrScheme name="Finding Funds">
      <a:dk1>
        <a:sysClr val="windowText" lastClr="000000"/>
      </a:dk1>
      <a:lt1>
        <a:sysClr val="window" lastClr="FFFFFF"/>
      </a:lt1>
      <a:dk2>
        <a:srgbClr val="44546A"/>
      </a:dk2>
      <a:lt2>
        <a:srgbClr val="E7E6E6"/>
      </a:lt2>
      <a:accent1>
        <a:srgbClr val="6E9E75"/>
      </a:accent1>
      <a:accent2>
        <a:srgbClr val="C0E1DF"/>
      </a:accent2>
      <a:accent3>
        <a:srgbClr val="1A476E"/>
      </a:accent3>
      <a:accent4>
        <a:srgbClr val="F7DB69"/>
      </a:accent4>
      <a:accent5>
        <a:srgbClr val="E57200"/>
      </a:accent5>
      <a:accent6>
        <a:srgbClr val="8B0C2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ptions Beyond High School">
      <a:dk1>
        <a:sysClr val="windowText" lastClr="000000"/>
      </a:dk1>
      <a:lt1>
        <a:sysClr val="window" lastClr="FFFFFF"/>
      </a:lt1>
      <a:dk2>
        <a:srgbClr val="44546A"/>
      </a:dk2>
      <a:lt2>
        <a:srgbClr val="E7E6E6"/>
      </a:lt2>
      <a:accent1>
        <a:srgbClr val="6E9E75"/>
      </a:accent1>
      <a:accent2>
        <a:srgbClr val="00416A"/>
      </a:accent2>
      <a:accent3>
        <a:srgbClr val="33797E"/>
      </a:accent3>
      <a:accent4>
        <a:srgbClr val="A4BA68"/>
      </a:accent4>
      <a:accent5>
        <a:srgbClr val="E57200"/>
      </a:accent5>
      <a:accent6>
        <a:srgbClr val="E7E6E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cholarships">
      <a:dk1>
        <a:sysClr val="windowText" lastClr="000000"/>
      </a:dk1>
      <a:lt1>
        <a:sysClr val="window" lastClr="FFFFFF"/>
      </a:lt1>
      <a:dk2>
        <a:srgbClr val="44546A"/>
      </a:dk2>
      <a:lt2>
        <a:srgbClr val="E7E6E6"/>
      </a:lt2>
      <a:accent1>
        <a:srgbClr val="C0E1DF"/>
      </a:accent1>
      <a:accent2>
        <a:srgbClr val="0E7973"/>
      </a:accent2>
      <a:accent3>
        <a:srgbClr val="1A476E"/>
      </a:accent3>
      <a:accent4>
        <a:srgbClr val="E57200"/>
      </a:accent4>
      <a:accent5>
        <a:srgbClr val="3F2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5128</TotalTime>
  <Words>5472</Words>
  <Application>Microsoft Office PowerPoint</Application>
  <PresentationFormat>Widescreen</PresentationFormat>
  <Paragraphs>556</Paragraphs>
  <Slides>29</Slides>
  <Notes>29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Arial Black</vt:lpstr>
      <vt:lpstr>Calibri</vt:lpstr>
      <vt:lpstr>Calibri Light</vt:lpstr>
      <vt:lpstr>Courier New</vt:lpstr>
      <vt:lpstr>Franklin Gothic Heavy</vt:lpstr>
      <vt:lpstr>Symbol</vt:lpstr>
      <vt:lpstr>Tahoma</vt:lpstr>
      <vt:lpstr>Trebuchet MS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REESER Kurt *HECC</dc:creator>
  <cp:lastModifiedBy>REESER Kurt * HECC</cp:lastModifiedBy>
  <cp:revision>128</cp:revision>
  <cp:lastPrinted>2022-07-12T14:40:52Z</cp:lastPrinted>
  <dcterms:created xsi:type="dcterms:W3CDTF">2022-06-28T15:34:57Z</dcterms:created>
  <dcterms:modified xsi:type="dcterms:W3CDTF">2023-03-21T22:52:38Z</dcterms:modified>
</cp:coreProperties>
</file>