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4" r:id="rId2"/>
    <p:sldId id="276" r:id="rId3"/>
    <p:sldId id="287" r:id="rId4"/>
    <p:sldId id="289" r:id="rId5"/>
    <p:sldId id="288" r:id="rId6"/>
    <p:sldId id="285" r:id="rId7"/>
    <p:sldId id="286" r:id="rId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425"/>
    <a:srgbClr val="6E9E75"/>
    <a:srgbClr val="5E8AB4"/>
    <a:srgbClr val="3033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2" autoAdjust="0"/>
    <p:restoredTop sz="86179" autoAdjust="0"/>
  </p:normalViewPr>
  <p:slideViewPr>
    <p:cSldViewPr snapToGrid="0" showGuides="1">
      <p:cViewPr varScale="1">
        <p:scale>
          <a:sx n="83" d="100"/>
          <a:sy n="83" d="100"/>
        </p:scale>
        <p:origin x="440"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62892D1-770B-4E36-AF49-14840528EDBA}" type="datetimeFigureOut">
              <a:rPr lang="en-US" smtClean="0"/>
              <a:t>11/18/2022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805DB9F8-15BF-4ABF-B65E-656F7883D591}" type="slidenum">
              <a:rPr lang="en-US" smtClean="0"/>
              <a:t>‹#›</a:t>
            </a:fld>
            <a:endParaRPr lang="en-US"/>
          </a:p>
        </p:txBody>
      </p:sp>
    </p:spTree>
    <p:extLst>
      <p:ext uri="{BB962C8B-B14F-4D97-AF65-F5344CB8AC3E}">
        <p14:creationId xmlns:p14="http://schemas.microsoft.com/office/powerpoint/2010/main" val="18859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endParaRPr lang="en-US" dirty="0"/>
          </a:p>
          <a:p>
            <a:r>
              <a:rPr lang="en-US" dirty="0"/>
              <a:t>New Day in ASPIRE: Read Mission</a:t>
            </a:r>
          </a:p>
        </p:txBody>
      </p:sp>
      <p:sp>
        <p:nvSpPr>
          <p:cNvPr id="4" name="Slide Number Placeholder 3"/>
          <p:cNvSpPr>
            <a:spLocks noGrp="1"/>
          </p:cNvSpPr>
          <p:nvPr>
            <p:ph type="sldNum" sz="quarter" idx="5"/>
          </p:nvPr>
        </p:nvSpPr>
        <p:spPr/>
        <p:txBody>
          <a:bodyPr/>
          <a:lstStyle/>
          <a:p>
            <a:fld id="{805DB9F8-15BF-4ABF-B65E-656F7883D591}" type="slidenum">
              <a:rPr lang="en-US" smtClean="0"/>
              <a:t>1</a:t>
            </a:fld>
            <a:endParaRPr lang="en-US"/>
          </a:p>
        </p:txBody>
      </p:sp>
    </p:spTree>
    <p:extLst>
      <p:ext uri="{BB962C8B-B14F-4D97-AF65-F5344CB8AC3E}">
        <p14:creationId xmlns:p14="http://schemas.microsoft.com/office/powerpoint/2010/main" val="3612556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only one of our new ASPIRE posters that you will be able to pick up today on the way out…other examples of our new posters and materials you can find in your Fall Conference Folders. Our ASPRE Posters speak directly to your students…encouraging them to be career and college ready…and as an ASPIRE Student: </a:t>
            </a:r>
          </a:p>
          <a:p>
            <a:endParaRPr lang="en-US" dirty="0"/>
          </a:p>
          <a:p>
            <a:r>
              <a:rPr lang="en-US" dirty="0"/>
              <a:t>READ Poster</a:t>
            </a:r>
          </a:p>
          <a:p>
            <a:endParaRPr lang="en-US" dirty="0"/>
          </a:p>
          <a:p>
            <a:r>
              <a:rPr lang="en-US" dirty="0"/>
              <a:t>Our other 3 new ASPIRE posters can be linked together to make 1 large poster that speaks to the all students no matter their future plans: </a:t>
            </a:r>
          </a:p>
          <a:p>
            <a:pPr marL="228600" indent="-228600">
              <a:buAutoNum type="arabicPeriod"/>
            </a:pPr>
            <a:r>
              <a:rPr lang="en-US" dirty="0"/>
              <a:t>Students who are interested in college</a:t>
            </a:r>
          </a:p>
          <a:p>
            <a:pPr marL="228600" indent="-228600">
              <a:buAutoNum type="arabicPeriod"/>
            </a:pPr>
            <a:r>
              <a:rPr lang="en-US" dirty="0"/>
              <a:t>Students who are interested in career and trades AND</a:t>
            </a:r>
          </a:p>
          <a:p>
            <a:pPr marL="228600" indent="-228600">
              <a:buAutoNum type="arabicPeriod"/>
            </a:pPr>
            <a:r>
              <a:rPr lang="en-US" dirty="0"/>
              <a:t>Students who may not know yet what they want to do. </a:t>
            </a:r>
          </a:p>
          <a:p>
            <a:pPr marL="0" indent="0">
              <a:buNone/>
            </a:pPr>
            <a:endParaRPr lang="en-US" dirty="0"/>
          </a:p>
          <a:p>
            <a:pPr marL="0" indent="0">
              <a:buNone/>
            </a:pPr>
            <a:r>
              <a:rPr lang="en-US" dirty="0"/>
              <a:t>These posters can also be hung separately (One example might be to order some extra Career/trades posters to place in your Career Technical Education hallways)</a:t>
            </a:r>
          </a:p>
          <a:p>
            <a:endParaRPr lang="en-US" dirty="0"/>
          </a:p>
          <a:p>
            <a:r>
              <a:rPr lang="en-US" dirty="0"/>
              <a:t>This year we are bringing a new focus to </a:t>
            </a:r>
            <a:r>
              <a:rPr lang="en-US" u="sng" dirty="0"/>
              <a:t>ASPIRE Awareness</a:t>
            </a:r>
            <a:r>
              <a:rPr lang="en-US" dirty="0"/>
              <a:t>…we want your staff, community, and especially your students to recognize that they are a part of something special. AS an ASPIRE Student they may:</a:t>
            </a:r>
          </a:p>
          <a:p>
            <a:pPr marL="228600" indent="-228600">
              <a:buAutoNum type="arabicPeriod"/>
            </a:pPr>
            <a:r>
              <a:rPr lang="en-US" dirty="0"/>
              <a:t>Meet with a mentor, </a:t>
            </a:r>
          </a:p>
          <a:p>
            <a:pPr marL="228600" indent="-228600">
              <a:buAutoNum type="arabicPeriod"/>
            </a:pPr>
            <a:r>
              <a:rPr lang="en-US" dirty="0"/>
              <a:t>Hear career or college presentations in their classrooms</a:t>
            </a:r>
          </a:p>
          <a:p>
            <a:pPr marL="228600" indent="-228600">
              <a:buAutoNum type="arabicPeriod"/>
            </a:pPr>
            <a:r>
              <a:rPr lang="en-US" dirty="0"/>
              <a:t>Attend career or college events their MS, HS, or Community based organizations. </a:t>
            </a:r>
          </a:p>
          <a:p>
            <a:pPr marL="228600" indent="-228600">
              <a:buAutoNum type="arabicPeriod"/>
            </a:pPr>
            <a:endParaRPr lang="en-US" dirty="0"/>
          </a:p>
          <a:p>
            <a:pPr marL="0" indent="0">
              <a:buNone/>
            </a:pPr>
            <a:r>
              <a:rPr lang="en-US" dirty="0"/>
              <a:t>No matter the CCR Work you are doing at your site…Career College Readiness work you are doing falls under the ASPIRE umbrella and the work you do is extremely important because you are making a difference in the lives of students you serve. </a:t>
            </a:r>
          </a:p>
          <a:p>
            <a:endParaRPr lang="en-US" dirty="0"/>
          </a:p>
          <a:p>
            <a:r>
              <a:rPr lang="en-US" dirty="0"/>
              <a:t>- Encourage you to use the ASPIRE Logos on your programming event posters, </a:t>
            </a:r>
          </a:p>
        </p:txBody>
      </p:sp>
      <p:sp>
        <p:nvSpPr>
          <p:cNvPr id="4" name="Slide Number Placeholder 3"/>
          <p:cNvSpPr>
            <a:spLocks noGrp="1"/>
          </p:cNvSpPr>
          <p:nvPr>
            <p:ph type="sldNum" sz="quarter" idx="5"/>
          </p:nvPr>
        </p:nvSpPr>
        <p:spPr/>
        <p:txBody>
          <a:bodyPr/>
          <a:lstStyle/>
          <a:p>
            <a:fld id="{805DB9F8-15BF-4ABF-B65E-656F7883D591}" type="slidenum">
              <a:rPr lang="en-US" smtClean="0"/>
              <a:t>2</a:t>
            </a:fld>
            <a:endParaRPr lang="en-US"/>
          </a:p>
        </p:txBody>
      </p:sp>
    </p:spTree>
    <p:extLst>
      <p:ext uri="{BB962C8B-B14F-4D97-AF65-F5344CB8AC3E}">
        <p14:creationId xmlns:p14="http://schemas.microsoft.com/office/powerpoint/2010/main" val="4152198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Oregonstudentaid.gov Website </a:t>
            </a:r>
          </a:p>
          <a:p>
            <a:endParaRPr lang="en-US" dirty="0"/>
          </a:p>
          <a:p>
            <a:r>
              <a:rPr lang="en-US" dirty="0"/>
              <a:t>New and improved and we are continuing to expand resources and we will materials through out the year!</a:t>
            </a:r>
          </a:p>
        </p:txBody>
      </p:sp>
      <p:sp>
        <p:nvSpPr>
          <p:cNvPr id="4" name="Slide Number Placeholder 3"/>
          <p:cNvSpPr>
            <a:spLocks noGrp="1"/>
          </p:cNvSpPr>
          <p:nvPr>
            <p:ph type="sldNum" sz="quarter" idx="5"/>
          </p:nvPr>
        </p:nvSpPr>
        <p:spPr/>
        <p:txBody>
          <a:bodyPr/>
          <a:lstStyle/>
          <a:p>
            <a:fld id="{805DB9F8-15BF-4ABF-B65E-656F7883D591}" type="slidenum">
              <a:rPr lang="en-US" smtClean="0"/>
              <a:t>3</a:t>
            </a:fld>
            <a:endParaRPr lang="en-US"/>
          </a:p>
        </p:txBody>
      </p:sp>
    </p:spTree>
    <p:extLst>
      <p:ext uri="{BB962C8B-B14F-4D97-AF65-F5344CB8AC3E}">
        <p14:creationId xmlns:p14="http://schemas.microsoft.com/office/powerpoint/2010/main" val="2188772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Oregonstudentaid.gov Website </a:t>
            </a:r>
          </a:p>
          <a:p>
            <a:endParaRPr lang="en-US" dirty="0"/>
          </a:p>
          <a:p>
            <a:r>
              <a:rPr lang="en-US" dirty="0"/>
              <a:t>New and improved and we are continuing to expand resources and we will materials through out the year!</a:t>
            </a:r>
          </a:p>
        </p:txBody>
      </p:sp>
      <p:sp>
        <p:nvSpPr>
          <p:cNvPr id="4" name="Slide Number Placeholder 3"/>
          <p:cNvSpPr>
            <a:spLocks noGrp="1"/>
          </p:cNvSpPr>
          <p:nvPr>
            <p:ph type="sldNum" sz="quarter" idx="5"/>
          </p:nvPr>
        </p:nvSpPr>
        <p:spPr/>
        <p:txBody>
          <a:bodyPr/>
          <a:lstStyle/>
          <a:p>
            <a:fld id="{805DB9F8-15BF-4ABF-B65E-656F7883D591}" type="slidenum">
              <a:rPr lang="en-US" smtClean="0"/>
              <a:t>4</a:t>
            </a:fld>
            <a:endParaRPr lang="en-US"/>
          </a:p>
        </p:txBody>
      </p:sp>
    </p:spTree>
    <p:extLst>
      <p:ext uri="{BB962C8B-B14F-4D97-AF65-F5344CB8AC3E}">
        <p14:creationId xmlns:p14="http://schemas.microsoft.com/office/powerpoint/2010/main" val="3213291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Oregonstudentaid.gov Website </a:t>
            </a:r>
          </a:p>
          <a:p>
            <a:endParaRPr lang="en-US" dirty="0"/>
          </a:p>
          <a:p>
            <a:r>
              <a:rPr lang="en-US" dirty="0"/>
              <a:t>New and improved and we are continuing to expand resources and we will materials through out the year!</a:t>
            </a:r>
          </a:p>
        </p:txBody>
      </p:sp>
      <p:sp>
        <p:nvSpPr>
          <p:cNvPr id="4" name="Slide Number Placeholder 3"/>
          <p:cNvSpPr>
            <a:spLocks noGrp="1"/>
          </p:cNvSpPr>
          <p:nvPr>
            <p:ph type="sldNum" sz="quarter" idx="5"/>
          </p:nvPr>
        </p:nvSpPr>
        <p:spPr/>
        <p:txBody>
          <a:bodyPr/>
          <a:lstStyle/>
          <a:p>
            <a:fld id="{805DB9F8-15BF-4ABF-B65E-656F7883D591}" type="slidenum">
              <a:rPr lang="en-US" smtClean="0"/>
              <a:t>5</a:t>
            </a:fld>
            <a:endParaRPr lang="en-US"/>
          </a:p>
        </p:txBody>
      </p:sp>
    </p:spTree>
    <p:extLst>
      <p:ext uri="{BB962C8B-B14F-4D97-AF65-F5344CB8AC3E}">
        <p14:creationId xmlns:p14="http://schemas.microsoft.com/office/powerpoint/2010/main" val="2822150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Oregonstudentaid.gov Website </a:t>
            </a:r>
          </a:p>
          <a:p>
            <a:endParaRPr lang="en-US" dirty="0"/>
          </a:p>
          <a:p>
            <a:r>
              <a:rPr lang="en-US" dirty="0"/>
              <a:t>New and improved and we are continuing to expand resources and we will materials through out the year!</a:t>
            </a:r>
          </a:p>
        </p:txBody>
      </p:sp>
      <p:sp>
        <p:nvSpPr>
          <p:cNvPr id="4" name="Slide Number Placeholder 3"/>
          <p:cNvSpPr>
            <a:spLocks noGrp="1"/>
          </p:cNvSpPr>
          <p:nvPr>
            <p:ph type="sldNum" sz="quarter" idx="5"/>
          </p:nvPr>
        </p:nvSpPr>
        <p:spPr/>
        <p:txBody>
          <a:bodyPr/>
          <a:lstStyle/>
          <a:p>
            <a:fld id="{805DB9F8-15BF-4ABF-B65E-656F7883D591}" type="slidenum">
              <a:rPr lang="en-US" smtClean="0"/>
              <a:t>6</a:t>
            </a:fld>
            <a:endParaRPr lang="en-US"/>
          </a:p>
        </p:txBody>
      </p:sp>
    </p:spTree>
    <p:extLst>
      <p:ext uri="{BB962C8B-B14F-4D97-AF65-F5344CB8AC3E}">
        <p14:creationId xmlns:p14="http://schemas.microsoft.com/office/powerpoint/2010/main" val="328351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Oregonstudentaid.gov Website </a:t>
            </a:r>
          </a:p>
          <a:p>
            <a:endParaRPr lang="en-US" dirty="0"/>
          </a:p>
          <a:p>
            <a:r>
              <a:rPr lang="en-US" dirty="0"/>
              <a:t>New and improved and we are continuing to expand resources and we will materials through out the year!</a:t>
            </a:r>
          </a:p>
        </p:txBody>
      </p:sp>
      <p:sp>
        <p:nvSpPr>
          <p:cNvPr id="4" name="Slide Number Placeholder 3"/>
          <p:cNvSpPr>
            <a:spLocks noGrp="1"/>
          </p:cNvSpPr>
          <p:nvPr>
            <p:ph type="sldNum" sz="quarter" idx="5"/>
          </p:nvPr>
        </p:nvSpPr>
        <p:spPr/>
        <p:txBody>
          <a:bodyPr/>
          <a:lstStyle/>
          <a:p>
            <a:fld id="{805DB9F8-15BF-4ABF-B65E-656F7883D591}" type="slidenum">
              <a:rPr lang="en-US" smtClean="0"/>
              <a:t>7</a:t>
            </a:fld>
            <a:endParaRPr lang="en-US"/>
          </a:p>
        </p:txBody>
      </p:sp>
    </p:spTree>
    <p:extLst>
      <p:ext uri="{BB962C8B-B14F-4D97-AF65-F5344CB8AC3E}">
        <p14:creationId xmlns:p14="http://schemas.microsoft.com/office/powerpoint/2010/main" val="3581669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9085-31CD-4FE0-A7BE-C34342AEC4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E26C0C-3E20-4475-ABA3-315B0782EB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68BC7C-08C2-4BFD-ABF0-9628F5981F4C}"/>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5" name="Footer Placeholder 4">
            <a:extLst>
              <a:ext uri="{FF2B5EF4-FFF2-40B4-BE49-F238E27FC236}">
                <a16:creationId xmlns:a16="http://schemas.microsoft.com/office/drawing/2014/main" id="{D8D102B3-B2AB-4A11-9924-7315FEF75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45A2D-ED32-4170-AA3D-AD83F9675303}"/>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2687066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CC90-AD42-4EE3-B4AF-44A18B15DE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5896EC-B9AA-4FFB-893C-99041E465C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C555EF-562F-4853-A789-917FA635721B}"/>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5" name="Footer Placeholder 4">
            <a:extLst>
              <a:ext uri="{FF2B5EF4-FFF2-40B4-BE49-F238E27FC236}">
                <a16:creationId xmlns:a16="http://schemas.microsoft.com/office/drawing/2014/main" id="{B30DDA4F-BC56-4BA0-86BE-C95C2331FD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756ECC-919E-4CD8-9D16-0323CC3C84EA}"/>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79240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8284E2-FA8D-4FB4-97EB-656D1E562D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EC0336-5B28-4CC9-B918-F3A4B67678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CAD03-9779-47C7-86C8-623CCA5FA993}"/>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5" name="Footer Placeholder 4">
            <a:extLst>
              <a:ext uri="{FF2B5EF4-FFF2-40B4-BE49-F238E27FC236}">
                <a16:creationId xmlns:a16="http://schemas.microsoft.com/office/drawing/2014/main" id="{E7453BC9-BA63-4122-A3D9-C95B2338C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EA82A-19E5-4AB0-95A7-406BD0A4D0F1}"/>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43595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A8A6-5129-4EF1-98BC-69DC310DA3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0F61A4-749C-4976-997C-3C315D7499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3EF6D-9B88-4F99-94FC-71458C4680AB}"/>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5" name="Footer Placeholder 4">
            <a:extLst>
              <a:ext uri="{FF2B5EF4-FFF2-40B4-BE49-F238E27FC236}">
                <a16:creationId xmlns:a16="http://schemas.microsoft.com/office/drawing/2014/main" id="{A4383897-B552-437D-B253-94FE553DD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CFB011-DE83-491C-B83F-6887E4215BAF}"/>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354660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4F8D0-047D-4CFB-ACDA-1D11EB5F17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D9AF10-CA45-48E3-9078-EE3D48FBE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00234C-C766-4CE8-A810-0DD879F25687}"/>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5" name="Footer Placeholder 4">
            <a:extLst>
              <a:ext uri="{FF2B5EF4-FFF2-40B4-BE49-F238E27FC236}">
                <a16:creationId xmlns:a16="http://schemas.microsoft.com/office/drawing/2014/main" id="{62A19B55-385B-49B4-945F-AC85398BFF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2F51DC-C5D9-45BA-9A67-06B6E317330F}"/>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1290781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3782-14CD-415F-8497-7D80D2F33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B9AE72-82D3-4DF1-A6BD-EAFED3E291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40560-496B-487C-848D-F524E9A5B2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FE67C9-44A3-4A9B-809E-2CA1DBABA465}"/>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6" name="Footer Placeholder 5">
            <a:extLst>
              <a:ext uri="{FF2B5EF4-FFF2-40B4-BE49-F238E27FC236}">
                <a16:creationId xmlns:a16="http://schemas.microsoft.com/office/drawing/2014/main" id="{39536567-9F60-4176-A92C-91E91A5A5C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D2630D-6528-4BBF-9683-7140187BC2B6}"/>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2523472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A5854-43A6-4385-B6BD-E8D17240C3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691EE6-BCED-4634-8FAD-AD821DF3DC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8E75B-5024-483E-B530-7269ACC92F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A4CDD3-44F3-44AF-BFC1-0137C01419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F0C517-32B2-4BF4-A3D8-D40DE1C8ED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106113-3685-4B40-B3DA-16FAD5A4C46C}"/>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8" name="Footer Placeholder 7">
            <a:extLst>
              <a:ext uri="{FF2B5EF4-FFF2-40B4-BE49-F238E27FC236}">
                <a16:creationId xmlns:a16="http://schemas.microsoft.com/office/drawing/2014/main" id="{562D01E5-656D-4BDB-8524-86987DF64D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62FE50-90DA-4DAC-A384-1A7074CC9709}"/>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56404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7E71B-EA49-46D2-8793-89E7E4BF0D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913093-20F2-478F-8383-9175286DCEAE}"/>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4" name="Footer Placeholder 3">
            <a:extLst>
              <a:ext uri="{FF2B5EF4-FFF2-40B4-BE49-F238E27FC236}">
                <a16:creationId xmlns:a16="http://schemas.microsoft.com/office/drawing/2014/main" id="{E105A778-35F9-4984-BC31-790F2CAF48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4612FE-4E4A-47D6-84DD-14F8EAA0FCC3}"/>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255142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5788B3-7E83-4D7A-BAF5-0281BB9E0607}"/>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3" name="Footer Placeholder 2">
            <a:extLst>
              <a:ext uri="{FF2B5EF4-FFF2-40B4-BE49-F238E27FC236}">
                <a16:creationId xmlns:a16="http://schemas.microsoft.com/office/drawing/2014/main" id="{EF5BCDFC-8991-4FB4-B8A7-70B9C8A162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98B27A-C519-4E51-9620-71E696B6F784}"/>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32465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74C45-B924-4C53-932D-2F086B3760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E35C92-0ABE-4A9B-B772-1EDC51E938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301AA6-A4C3-4827-B34B-D9398775F1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F2D846-5B58-4F29-8FE3-6223AFDF5F9C}"/>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6" name="Footer Placeholder 5">
            <a:extLst>
              <a:ext uri="{FF2B5EF4-FFF2-40B4-BE49-F238E27FC236}">
                <a16:creationId xmlns:a16="http://schemas.microsoft.com/office/drawing/2014/main" id="{38418D18-C755-4362-BDDB-66FC1875A6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7EDD20-CAAF-4B9E-ACCC-F29E21DAAF8C}"/>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2735813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8BB5B-F3DB-4711-AF1B-663C2C6276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0C1E5B-14C8-4AA9-AC61-FC5C9C5A3A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F49820-620E-4F70-8640-5B1AAE5321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FA05-8056-4D0B-BCD1-247E1562416D}"/>
              </a:ext>
            </a:extLst>
          </p:cNvPr>
          <p:cNvSpPr>
            <a:spLocks noGrp="1"/>
          </p:cNvSpPr>
          <p:nvPr>
            <p:ph type="dt" sz="half" idx="10"/>
          </p:nvPr>
        </p:nvSpPr>
        <p:spPr/>
        <p:txBody>
          <a:bodyPr/>
          <a:lstStyle/>
          <a:p>
            <a:fld id="{05F1F1D3-9D5C-41A5-893D-30D14A18AB3B}" type="datetimeFigureOut">
              <a:rPr lang="en-US" smtClean="0"/>
              <a:t>11/18/2022</a:t>
            </a:fld>
            <a:endParaRPr lang="en-US"/>
          </a:p>
        </p:txBody>
      </p:sp>
      <p:sp>
        <p:nvSpPr>
          <p:cNvPr id="6" name="Footer Placeholder 5">
            <a:extLst>
              <a:ext uri="{FF2B5EF4-FFF2-40B4-BE49-F238E27FC236}">
                <a16:creationId xmlns:a16="http://schemas.microsoft.com/office/drawing/2014/main" id="{88503F7C-9ECF-4A93-9BDB-E2CB89AA72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2FC537-5A0D-4F26-90FD-0F136C46DA4E}"/>
              </a:ext>
            </a:extLst>
          </p:cNvPr>
          <p:cNvSpPr>
            <a:spLocks noGrp="1"/>
          </p:cNvSpPr>
          <p:nvPr>
            <p:ph type="sldNum" sz="quarter" idx="12"/>
          </p:nvPr>
        </p:nvSpPr>
        <p:spPr/>
        <p:txBody>
          <a:bodyPr/>
          <a:lstStyle/>
          <a:p>
            <a:fld id="{20E10B89-1787-47A6-97FD-C119ED5A0A1C}" type="slidenum">
              <a:rPr lang="en-US" smtClean="0"/>
              <a:t>‹#›</a:t>
            </a:fld>
            <a:endParaRPr lang="en-US"/>
          </a:p>
        </p:txBody>
      </p:sp>
    </p:spTree>
    <p:extLst>
      <p:ext uri="{BB962C8B-B14F-4D97-AF65-F5344CB8AC3E}">
        <p14:creationId xmlns:p14="http://schemas.microsoft.com/office/powerpoint/2010/main" val="927584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FE38D2-24E5-4523-BB67-E98AE1E7AA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172ECA-AD63-460C-B155-3E93DDE19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7F1B5-DC5F-446F-A8F5-3A549FEBCE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1F1D3-9D5C-41A5-893D-30D14A18AB3B}" type="datetimeFigureOut">
              <a:rPr lang="en-US" smtClean="0"/>
              <a:t>11/18/2022</a:t>
            </a:fld>
            <a:endParaRPr lang="en-US"/>
          </a:p>
        </p:txBody>
      </p:sp>
      <p:sp>
        <p:nvSpPr>
          <p:cNvPr id="5" name="Footer Placeholder 4">
            <a:extLst>
              <a:ext uri="{FF2B5EF4-FFF2-40B4-BE49-F238E27FC236}">
                <a16:creationId xmlns:a16="http://schemas.microsoft.com/office/drawing/2014/main" id="{2D2E6C35-097C-449E-8CEF-97AFB590A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0A3808-2346-4FB7-9E3E-204D819CD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10B89-1787-47A6-97FD-C119ED5A0A1C}" type="slidenum">
              <a:rPr lang="en-US" smtClean="0"/>
              <a:t>‹#›</a:t>
            </a:fld>
            <a:endParaRPr lang="en-US"/>
          </a:p>
        </p:txBody>
      </p:sp>
    </p:spTree>
    <p:extLst>
      <p:ext uri="{BB962C8B-B14F-4D97-AF65-F5344CB8AC3E}">
        <p14:creationId xmlns:p14="http://schemas.microsoft.com/office/powerpoint/2010/main" val="3391361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oregonstudentaid.gov/resources/aspire-publication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Box 1">
            <a:extLst>
              <a:ext uri="{FF2B5EF4-FFF2-40B4-BE49-F238E27FC236}">
                <a16:creationId xmlns:a16="http://schemas.microsoft.com/office/drawing/2014/main" id="{E4016ED6-B048-432E-9D4A-98D9E5DFC03B}"/>
              </a:ext>
            </a:extLst>
          </p:cNvPr>
          <p:cNvSpPr txBox="1"/>
          <p:nvPr/>
        </p:nvSpPr>
        <p:spPr>
          <a:xfrm>
            <a:off x="1314824" y="735106"/>
            <a:ext cx="10053763" cy="292847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800" kern="1200" dirty="0">
                <a:solidFill>
                  <a:srgbClr val="FFFFFF"/>
                </a:solidFill>
                <a:latin typeface="+mj-lt"/>
                <a:ea typeface="+mj-ea"/>
                <a:cs typeface="+mj-cs"/>
              </a:rPr>
              <a:t>Welcome to the </a:t>
            </a:r>
          </a:p>
          <a:p>
            <a:pPr>
              <a:lnSpc>
                <a:spcPct val="90000"/>
              </a:lnSpc>
              <a:spcBef>
                <a:spcPct val="0"/>
              </a:spcBef>
              <a:spcAft>
                <a:spcPts val="600"/>
              </a:spcAft>
            </a:pPr>
            <a:r>
              <a:rPr lang="en-US" sz="4800" kern="1200" dirty="0">
                <a:solidFill>
                  <a:srgbClr val="FFFFFF"/>
                </a:solidFill>
                <a:latin typeface="+mj-lt"/>
                <a:ea typeface="+mj-ea"/>
                <a:cs typeface="+mj-cs"/>
              </a:rPr>
              <a:t>November MS Coordinator Connections</a:t>
            </a:r>
          </a:p>
        </p:txBody>
      </p:sp>
      <p:sp>
        <p:nvSpPr>
          <p:cNvPr id="8" name="TextBox 7">
            <a:extLst>
              <a:ext uri="{FF2B5EF4-FFF2-40B4-BE49-F238E27FC236}">
                <a16:creationId xmlns:a16="http://schemas.microsoft.com/office/drawing/2014/main" id="{2C1D0909-A412-4BAF-9DA6-CB17502DE611}"/>
              </a:ext>
            </a:extLst>
          </p:cNvPr>
          <p:cNvSpPr txBox="1"/>
          <p:nvPr/>
        </p:nvSpPr>
        <p:spPr>
          <a:xfrm>
            <a:off x="1483018" y="4442597"/>
            <a:ext cx="9551254" cy="1815882"/>
          </a:xfrm>
          <a:prstGeom prst="rect">
            <a:avLst/>
          </a:prstGeom>
          <a:noFill/>
        </p:spPr>
        <p:txBody>
          <a:bodyPr wrap="square" rtlCol="0">
            <a:spAutoFit/>
          </a:bodyPr>
          <a:lstStyle/>
          <a:p>
            <a:r>
              <a:rPr lang="en-US" sz="2800" b="1" dirty="0"/>
              <a:t>ASPIRE Family Engagement: Awareness/ Events/Presentations </a:t>
            </a:r>
          </a:p>
          <a:p>
            <a:pPr marL="514350" indent="-514350">
              <a:buFont typeface="+mj-lt"/>
              <a:buAutoNum type="arabicPeriod"/>
            </a:pPr>
            <a:r>
              <a:rPr lang="en-US" sz="2800" dirty="0"/>
              <a:t>ASPIRE Awareness</a:t>
            </a:r>
          </a:p>
          <a:p>
            <a:pPr marL="514350" indent="-514350">
              <a:buFont typeface="+mj-lt"/>
              <a:buAutoNum type="arabicPeriod"/>
            </a:pPr>
            <a:r>
              <a:rPr lang="en-US" sz="2800" dirty="0"/>
              <a:t>MS Family Events</a:t>
            </a:r>
          </a:p>
          <a:p>
            <a:pPr marL="514350" indent="-514350">
              <a:buFont typeface="+mj-lt"/>
              <a:buAutoNum type="arabicPeriod"/>
            </a:pPr>
            <a:r>
              <a:rPr lang="en-US" sz="2800"/>
              <a:t>ASPIRE Presentations </a:t>
            </a:r>
            <a:endParaRPr lang="en-US" sz="2800" dirty="0"/>
          </a:p>
        </p:txBody>
      </p:sp>
    </p:spTree>
    <p:extLst>
      <p:ext uri="{BB962C8B-B14F-4D97-AF65-F5344CB8AC3E}">
        <p14:creationId xmlns:p14="http://schemas.microsoft.com/office/powerpoint/2010/main" val="338818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DB024B6-CC21-431F-A56B-9BF76E49F863}"/>
              </a:ext>
            </a:extLst>
          </p:cNvPr>
          <p:cNvPicPr>
            <a:picLocks noChangeAspect="1"/>
          </p:cNvPicPr>
          <p:nvPr/>
        </p:nvPicPr>
        <p:blipFill>
          <a:blip r:embed="rId3"/>
          <a:stretch>
            <a:fillRect/>
          </a:stretch>
        </p:blipFill>
        <p:spPr>
          <a:xfrm>
            <a:off x="960726" y="456986"/>
            <a:ext cx="3848481" cy="5943600"/>
          </a:xfrm>
          <a:prstGeom prst="rect">
            <a:avLst/>
          </a:prstGeom>
          <a:ln>
            <a:noFill/>
          </a:ln>
          <a:effectLst>
            <a:outerShdw blurRad="190500" algn="tl" rotWithShape="0">
              <a:srgbClr val="000000">
                <a:alpha val="70000"/>
              </a:srgbClr>
            </a:outerShdw>
          </a:effectLst>
        </p:spPr>
      </p:pic>
      <p:sp>
        <p:nvSpPr>
          <p:cNvPr id="2" name="TextBox 1">
            <a:extLst>
              <a:ext uri="{FF2B5EF4-FFF2-40B4-BE49-F238E27FC236}">
                <a16:creationId xmlns:a16="http://schemas.microsoft.com/office/drawing/2014/main" id="{132969D4-CDF8-4338-9BC2-C7C2D882EE87}"/>
              </a:ext>
            </a:extLst>
          </p:cNvPr>
          <p:cNvSpPr txBox="1"/>
          <p:nvPr/>
        </p:nvSpPr>
        <p:spPr>
          <a:xfrm>
            <a:off x="5580916" y="1020725"/>
            <a:ext cx="6316917" cy="3662541"/>
          </a:xfrm>
          <a:prstGeom prst="rect">
            <a:avLst/>
          </a:prstGeom>
          <a:noFill/>
        </p:spPr>
        <p:txBody>
          <a:bodyPr wrap="square" rtlCol="0">
            <a:spAutoFit/>
          </a:bodyPr>
          <a:lstStyle/>
          <a:p>
            <a:r>
              <a:rPr lang="en-US" sz="4000" b="1" dirty="0">
                <a:solidFill>
                  <a:schemeClr val="bg1"/>
                </a:solidFill>
              </a:rPr>
              <a:t>ASPIRE Awareness</a:t>
            </a:r>
          </a:p>
          <a:p>
            <a:pPr marL="457200" indent="-457200">
              <a:buFont typeface="Arial" panose="020B0604020202020204" pitchFamily="34" charset="0"/>
              <a:buChar char="•"/>
            </a:pPr>
            <a:r>
              <a:rPr lang="en-US" sz="3200" dirty="0">
                <a:solidFill>
                  <a:schemeClr val="bg1"/>
                </a:solidFill>
              </a:rPr>
              <a:t>Staff/Student Awareness</a:t>
            </a:r>
          </a:p>
          <a:p>
            <a:pPr marL="457200" indent="-457200">
              <a:buFont typeface="Arial" panose="020B0604020202020204" pitchFamily="34" charset="0"/>
              <a:buChar char="•"/>
            </a:pPr>
            <a:r>
              <a:rPr lang="en-US" sz="3200" dirty="0">
                <a:solidFill>
                  <a:schemeClr val="bg1"/>
                </a:solidFill>
              </a:rPr>
              <a:t>New ASPIRE posters</a:t>
            </a:r>
          </a:p>
          <a:p>
            <a:pPr marL="457200" indent="-457200">
              <a:buFont typeface="Arial" panose="020B0604020202020204" pitchFamily="34" charset="0"/>
              <a:buChar char="•"/>
            </a:pPr>
            <a:r>
              <a:rPr lang="en-US" sz="3200" dirty="0">
                <a:solidFill>
                  <a:schemeClr val="bg1"/>
                </a:solidFill>
              </a:rPr>
              <a:t>ASPIRE Logos </a:t>
            </a:r>
          </a:p>
          <a:p>
            <a:pPr marL="457200" indent="-457200">
              <a:buFont typeface="Arial" panose="020B0604020202020204" pitchFamily="34" charset="0"/>
              <a:buChar char="•"/>
            </a:pPr>
            <a:endParaRPr lang="en-US" sz="3200" dirty="0">
              <a:solidFill>
                <a:schemeClr val="bg1"/>
              </a:solidFill>
            </a:endParaRPr>
          </a:p>
          <a:p>
            <a:r>
              <a:rPr lang="en-US" sz="3200" b="1" dirty="0">
                <a:solidFill>
                  <a:srgbClr val="FFC425"/>
                </a:solidFill>
                <a:hlinkClick r:id="rId4">
                  <a:extLst>
                    <a:ext uri="{A12FA001-AC4F-418D-AE19-62706E023703}">
                      <ahyp:hlinkClr xmlns:ahyp="http://schemas.microsoft.com/office/drawing/2018/hyperlinkcolor" val="tx"/>
                    </a:ext>
                  </a:extLst>
                </a:hlinkClick>
              </a:rPr>
              <a:t>https://oregonstudentaid.gov/resources/aspire-publications/</a:t>
            </a:r>
            <a:r>
              <a:rPr lang="en-US" sz="3200" b="1" dirty="0">
                <a:solidFill>
                  <a:srgbClr val="FFC425"/>
                </a:solidFill>
              </a:rPr>
              <a:t> </a:t>
            </a:r>
          </a:p>
        </p:txBody>
      </p:sp>
    </p:spTree>
    <p:extLst>
      <p:ext uri="{BB962C8B-B14F-4D97-AF65-F5344CB8AC3E}">
        <p14:creationId xmlns:p14="http://schemas.microsoft.com/office/powerpoint/2010/main" val="193550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7" name="Rectangle 1036">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1265E">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6E78FD41-85CA-45CE-97F5-80FC5B18B0D7}"/>
              </a:ext>
            </a:extLst>
          </p:cNvPr>
          <p:cNvSpPr txBox="1"/>
          <p:nvPr/>
        </p:nvSpPr>
        <p:spPr>
          <a:xfrm>
            <a:off x="524256" y="4767072"/>
            <a:ext cx="6594189" cy="1625210"/>
          </a:xfrm>
          <a:prstGeom prst="rect">
            <a:avLst/>
          </a:prstGeom>
        </p:spPr>
        <p:txBody>
          <a:bodyPr vert="horz" lIns="91440" tIns="45720" rIns="91440" bIns="45720" rtlCol="0" anchor="ctr">
            <a:normAutofit/>
          </a:bodyPr>
          <a:lstStyle/>
          <a:p>
            <a:pPr algn="r">
              <a:lnSpc>
                <a:spcPct val="90000"/>
              </a:lnSpc>
              <a:spcBef>
                <a:spcPct val="0"/>
              </a:spcBef>
              <a:spcAft>
                <a:spcPts val="600"/>
              </a:spcAft>
            </a:pPr>
            <a:r>
              <a:rPr lang="en-US" sz="4400" b="1" dirty="0">
                <a:solidFill>
                  <a:srgbClr val="FFFFFF"/>
                </a:solidFill>
                <a:latin typeface="+mj-lt"/>
                <a:ea typeface="+mj-ea"/>
                <a:cs typeface="+mj-cs"/>
              </a:rPr>
              <a:t>MS Event Idea #1   </a:t>
            </a:r>
          </a:p>
          <a:p>
            <a:pPr algn="r">
              <a:lnSpc>
                <a:spcPct val="90000"/>
              </a:lnSpc>
              <a:spcBef>
                <a:spcPct val="0"/>
              </a:spcBef>
              <a:spcAft>
                <a:spcPts val="600"/>
              </a:spcAft>
            </a:pPr>
            <a:r>
              <a:rPr lang="en-US" sz="4400" b="1" dirty="0">
                <a:solidFill>
                  <a:srgbClr val="FFFFFF"/>
                </a:solidFill>
                <a:latin typeface="+mj-lt"/>
                <a:ea typeface="+mj-ea"/>
                <a:cs typeface="+mj-cs"/>
              </a:rPr>
              <a:t>Career &amp; College Exploration</a:t>
            </a:r>
          </a:p>
        </p:txBody>
      </p:sp>
      <p:pic>
        <p:nvPicPr>
          <p:cNvPr id="1032" name="Picture 8" descr="Career Technical Workforce Education wins Outstanding Advising and  Mentoring Program Award">
            <a:extLst>
              <a:ext uri="{FF2B5EF4-FFF2-40B4-BE49-F238E27FC236}">
                <a16:creationId xmlns:a16="http://schemas.microsoft.com/office/drawing/2014/main" id="{CA90A0C0-C69C-4CB1-A0B8-C73FE65FB07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12554"/>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039" name="Rectangle 1038">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25EEFCAD-F3F5-44A9-AEB7-8FAC906012BE}"/>
              </a:ext>
            </a:extLst>
          </p:cNvPr>
          <p:cNvSpPr txBox="1"/>
          <p:nvPr/>
        </p:nvSpPr>
        <p:spPr>
          <a:xfrm>
            <a:off x="8029319" y="917725"/>
            <a:ext cx="3424739" cy="4852362"/>
          </a:xfrm>
          <a:prstGeom prst="rect">
            <a:avLst/>
          </a:prstGeom>
        </p:spPr>
        <p:txBody>
          <a:bodyPr vert="horz" lIns="91440" tIns="45720" rIns="91440" bIns="45720" rtlCol="0" anchor="ctr">
            <a:normAutofit fontScale="92500" lnSpcReduction="20000"/>
          </a:bodyPr>
          <a:lstStyle/>
          <a:p>
            <a:pPr>
              <a:lnSpc>
                <a:spcPct val="90000"/>
              </a:lnSpc>
              <a:spcAft>
                <a:spcPts val="600"/>
              </a:spcAft>
            </a:pPr>
            <a:r>
              <a:rPr lang="en-US" sz="2000" b="1" dirty="0">
                <a:solidFill>
                  <a:srgbClr val="FFFFFF"/>
                </a:solidFill>
              </a:rPr>
              <a:t>Elementary Science Fair Meets Career and College Exploration</a:t>
            </a:r>
          </a:p>
          <a:p>
            <a:pPr marL="342900" indent="-342900">
              <a:lnSpc>
                <a:spcPct val="90000"/>
              </a:lnSpc>
              <a:spcAft>
                <a:spcPts val="600"/>
              </a:spcAft>
              <a:buFont typeface="Arial" panose="020B0604020202020204" pitchFamily="34" charset="0"/>
              <a:buChar char="•"/>
            </a:pPr>
            <a:r>
              <a:rPr lang="en-US" sz="2000" dirty="0">
                <a:solidFill>
                  <a:srgbClr val="FFFFFF"/>
                </a:solidFill>
              </a:rPr>
              <a:t>Student Projects assigned in Advisory/homeroom or Core Class (English)</a:t>
            </a:r>
          </a:p>
          <a:p>
            <a:pPr marL="800100" lvl="1" indent="-342900">
              <a:lnSpc>
                <a:spcPct val="90000"/>
              </a:lnSpc>
              <a:spcAft>
                <a:spcPts val="600"/>
              </a:spcAft>
              <a:buFont typeface="Arial" panose="020B0604020202020204" pitchFamily="34" charset="0"/>
              <a:buChar char="•"/>
            </a:pPr>
            <a:r>
              <a:rPr lang="en-US" sz="2000" dirty="0">
                <a:solidFill>
                  <a:srgbClr val="FFFFFF"/>
                </a:solidFill>
              </a:rPr>
              <a:t>Include Career information, education needed, identify college/trade school </a:t>
            </a:r>
          </a:p>
          <a:p>
            <a:pPr marL="342900" indent="-342900">
              <a:lnSpc>
                <a:spcPct val="90000"/>
              </a:lnSpc>
              <a:spcAft>
                <a:spcPts val="600"/>
              </a:spcAft>
              <a:buFont typeface="Arial" panose="020B0604020202020204" pitchFamily="34" charset="0"/>
              <a:buChar char="•"/>
            </a:pPr>
            <a:r>
              <a:rPr lang="en-US" sz="2000" dirty="0">
                <a:solidFill>
                  <a:srgbClr val="FFFFFF"/>
                </a:solidFill>
              </a:rPr>
              <a:t>Vote on best – raffle gift for winner</a:t>
            </a:r>
          </a:p>
          <a:p>
            <a:pPr marL="342900" indent="-342900">
              <a:lnSpc>
                <a:spcPct val="90000"/>
              </a:lnSpc>
              <a:spcAft>
                <a:spcPts val="600"/>
              </a:spcAft>
              <a:buFont typeface="Arial" panose="020B0604020202020204" pitchFamily="34" charset="0"/>
              <a:buChar char="•"/>
            </a:pPr>
            <a:r>
              <a:rPr lang="en-US" sz="2000" dirty="0">
                <a:solidFill>
                  <a:srgbClr val="FFFFFF"/>
                </a:solidFill>
              </a:rPr>
              <a:t>Provide presentation for families: </a:t>
            </a:r>
          </a:p>
          <a:p>
            <a:pPr marL="800100" lvl="1" indent="-342900">
              <a:lnSpc>
                <a:spcPct val="90000"/>
              </a:lnSpc>
              <a:spcAft>
                <a:spcPts val="600"/>
              </a:spcAft>
              <a:buFont typeface="Arial" panose="020B0604020202020204" pitchFamily="34" charset="0"/>
              <a:buChar char="•"/>
            </a:pPr>
            <a:r>
              <a:rPr lang="en-US" sz="2000" dirty="0">
                <a:solidFill>
                  <a:srgbClr val="FFFFFF"/>
                </a:solidFill>
              </a:rPr>
              <a:t>Support for career and college exploration </a:t>
            </a:r>
          </a:p>
          <a:p>
            <a:pPr marL="800100" lvl="1" indent="-342900">
              <a:lnSpc>
                <a:spcPct val="90000"/>
              </a:lnSpc>
              <a:spcAft>
                <a:spcPts val="600"/>
              </a:spcAft>
              <a:buFont typeface="Arial" panose="020B0604020202020204" pitchFamily="34" charset="0"/>
              <a:buChar char="•"/>
            </a:pPr>
            <a:r>
              <a:rPr lang="en-US" sz="2000" dirty="0">
                <a:solidFill>
                  <a:srgbClr val="FFFFFF"/>
                </a:solidFill>
              </a:rPr>
              <a:t>Community Service that relates</a:t>
            </a:r>
          </a:p>
          <a:p>
            <a:pPr marL="800100" lvl="1" indent="-342900">
              <a:lnSpc>
                <a:spcPct val="90000"/>
              </a:lnSpc>
              <a:spcAft>
                <a:spcPts val="600"/>
              </a:spcAft>
              <a:buFont typeface="Arial" panose="020B0604020202020204" pitchFamily="34" charset="0"/>
              <a:buChar char="•"/>
            </a:pPr>
            <a:r>
              <a:rPr lang="en-US" sz="2000" dirty="0">
                <a:solidFill>
                  <a:srgbClr val="FFFFFF"/>
                </a:solidFill>
              </a:rPr>
              <a:t>Class choices: CTE Classes, core classes, electives, </a:t>
            </a:r>
          </a:p>
        </p:txBody>
      </p:sp>
    </p:spTree>
    <p:extLst>
      <p:ext uri="{BB962C8B-B14F-4D97-AF65-F5344CB8AC3E}">
        <p14:creationId xmlns:p14="http://schemas.microsoft.com/office/powerpoint/2010/main" val="2230729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8" name="Rectangle 37">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E78FD41-85CA-45CE-97F5-80FC5B18B0D7}"/>
              </a:ext>
            </a:extLst>
          </p:cNvPr>
          <p:cNvSpPr txBox="1"/>
          <p:nvPr/>
        </p:nvSpPr>
        <p:spPr>
          <a:xfrm>
            <a:off x="699714" y="353160"/>
            <a:ext cx="7091300" cy="898581"/>
          </a:xfrm>
          <a:prstGeom prst="rect">
            <a:avLst/>
          </a:prstGeom>
        </p:spPr>
        <p:txBody>
          <a:bodyPr vert="horz" lIns="91440" tIns="45720" rIns="91440" bIns="45720" rtlCol="0" anchor="ctr">
            <a:noAutofit/>
          </a:bodyPr>
          <a:lstStyle/>
          <a:p>
            <a:pPr>
              <a:lnSpc>
                <a:spcPct val="90000"/>
              </a:lnSpc>
              <a:spcBef>
                <a:spcPct val="0"/>
              </a:spcBef>
              <a:spcAft>
                <a:spcPts val="600"/>
              </a:spcAft>
            </a:pPr>
            <a:r>
              <a:rPr lang="en-US" sz="4000" b="1" dirty="0">
                <a:solidFill>
                  <a:srgbClr val="FFFFFF"/>
                </a:solidFill>
                <a:latin typeface="+mj-lt"/>
                <a:ea typeface="+mj-ea"/>
                <a:cs typeface="+mj-cs"/>
              </a:rPr>
              <a:t>MS EVENT #2 </a:t>
            </a:r>
          </a:p>
          <a:p>
            <a:pPr>
              <a:lnSpc>
                <a:spcPct val="90000"/>
              </a:lnSpc>
              <a:spcBef>
                <a:spcPct val="0"/>
              </a:spcBef>
              <a:spcAft>
                <a:spcPts val="600"/>
              </a:spcAft>
            </a:pPr>
            <a:r>
              <a:rPr lang="en-US" sz="4000" b="1" dirty="0">
                <a:solidFill>
                  <a:srgbClr val="FFFFFF"/>
                </a:solidFill>
                <a:latin typeface="+mj-lt"/>
                <a:ea typeface="+mj-ea"/>
                <a:cs typeface="+mj-cs"/>
              </a:rPr>
              <a:t>Family Night</a:t>
            </a:r>
          </a:p>
        </p:txBody>
      </p:sp>
      <p:pic>
        <p:nvPicPr>
          <p:cNvPr id="3" name="Picture 2">
            <a:extLst>
              <a:ext uri="{FF2B5EF4-FFF2-40B4-BE49-F238E27FC236}">
                <a16:creationId xmlns:a16="http://schemas.microsoft.com/office/drawing/2014/main" id="{91D09FF9-E7B8-4DA5-92AB-A08D707CD28D}"/>
              </a:ext>
            </a:extLst>
          </p:cNvPr>
          <p:cNvPicPr>
            <a:picLocks noChangeAspect="1"/>
          </p:cNvPicPr>
          <p:nvPr/>
        </p:nvPicPr>
        <p:blipFill>
          <a:blip r:embed="rId3"/>
          <a:stretch>
            <a:fillRect/>
          </a:stretch>
        </p:blipFill>
        <p:spPr>
          <a:xfrm>
            <a:off x="1956391" y="1734859"/>
            <a:ext cx="3890445" cy="4817891"/>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DEB6C240-7C11-434E-A957-1297971F9981}"/>
              </a:ext>
            </a:extLst>
          </p:cNvPr>
          <p:cNvPicPr>
            <a:picLocks noChangeAspect="1"/>
          </p:cNvPicPr>
          <p:nvPr/>
        </p:nvPicPr>
        <p:blipFill>
          <a:blip r:embed="rId4"/>
          <a:stretch>
            <a:fillRect/>
          </a:stretch>
        </p:blipFill>
        <p:spPr>
          <a:xfrm>
            <a:off x="6345165" y="1767603"/>
            <a:ext cx="3730955" cy="48453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3608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E78FD41-85CA-45CE-97F5-80FC5B18B0D7}"/>
              </a:ext>
            </a:extLst>
          </p:cNvPr>
          <p:cNvSpPr txBox="1"/>
          <p:nvPr/>
        </p:nvSpPr>
        <p:spPr>
          <a:xfrm>
            <a:off x="640080" y="325369"/>
            <a:ext cx="4368602" cy="1956841"/>
          </a:xfrm>
          <a:prstGeom prst="rect">
            <a:avLst/>
          </a:prstGeom>
        </p:spPr>
        <p:txBody>
          <a:bodyPr vert="horz" lIns="91440" tIns="45720" rIns="91440" bIns="45720" rtlCol="0" anchor="b">
            <a:normAutofit lnSpcReduction="10000"/>
          </a:bodyPr>
          <a:lstStyle/>
          <a:p>
            <a:pPr algn="ctr">
              <a:lnSpc>
                <a:spcPct val="90000"/>
              </a:lnSpc>
              <a:spcBef>
                <a:spcPct val="0"/>
              </a:spcBef>
              <a:spcAft>
                <a:spcPts val="600"/>
              </a:spcAft>
            </a:pPr>
            <a:r>
              <a:rPr lang="en-US" sz="4600" b="1">
                <a:latin typeface="+mj-lt"/>
                <a:ea typeface="+mj-ea"/>
                <a:cs typeface="+mj-cs"/>
              </a:rPr>
              <a:t>MS Event Idea #3    8</a:t>
            </a:r>
            <a:r>
              <a:rPr lang="en-US" sz="4600" b="1" baseline="30000">
                <a:latin typeface="+mj-lt"/>
                <a:ea typeface="+mj-ea"/>
                <a:cs typeface="+mj-cs"/>
              </a:rPr>
              <a:t>th</a:t>
            </a:r>
            <a:r>
              <a:rPr lang="en-US" sz="4600" b="1">
                <a:latin typeface="+mj-lt"/>
                <a:ea typeface="+mj-ea"/>
                <a:cs typeface="+mj-cs"/>
              </a:rPr>
              <a:t> Grade </a:t>
            </a:r>
          </a:p>
          <a:p>
            <a:pPr algn="ctr">
              <a:lnSpc>
                <a:spcPct val="90000"/>
              </a:lnSpc>
              <a:spcBef>
                <a:spcPct val="0"/>
              </a:spcBef>
              <a:spcAft>
                <a:spcPts val="600"/>
              </a:spcAft>
            </a:pPr>
            <a:r>
              <a:rPr lang="en-US" sz="4600" b="1">
                <a:latin typeface="+mj-lt"/>
                <a:ea typeface="+mj-ea"/>
                <a:cs typeface="+mj-cs"/>
              </a:rPr>
              <a:t>Parent Night</a:t>
            </a:r>
            <a:endParaRPr lang="en-US" sz="4600" b="1" dirty="0">
              <a:latin typeface="+mj-lt"/>
              <a:ea typeface="+mj-ea"/>
              <a:cs typeface="+mj-cs"/>
            </a:endParaRPr>
          </a:p>
        </p:txBody>
      </p:sp>
      <p:sp>
        <p:nvSpPr>
          <p:cNvPr id="3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5EEFCAD-F3F5-44A9-AEB7-8FAC906012BE}"/>
              </a:ext>
            </a:extLst>
          </p:cNvPr>
          <p:cNvSpPr txBox="1"/>
          <p:nvPr/>
        </p:nvSpPr>
        <p:spPr>
          <a:xfrm>
            <a:off x="640080" y="2872899"/>
            <a:ext cx="4243589" cy="3320668"/>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a:t>Invite counselors/principal of HS to present</a:t>
            </a:r>
          </a:p>
          <a:p>
            <a:pPr lvl="1" indent="-228600">
              <a:lnSpc>
                <a:spcPct val="90000"/>
              </a:lnSpc>
              <a:spcAft>
                <a:spcPts val="600"/>
              </a:spcAft>
              <a:buFont typeface="Arial" panose="020B0604020202020204" pitchFamily="34" charset="0"/>
              <a:buChar char="•"/>
            </a:pPr>
            <a:r>
              <a:rPr lang="en-US" sz="2000" dirty="0"/>
              <a:t>CTE overview</a:t>
            </a:r>
          </a:p>
          <a:p>
            <a:pPr lvl="1" indent="-228600">
              <a:lnSpc>
                <a:spcPct val="90000"/>
              </a:lnSpc>
              <a:spcAft>
                <a:spcPts val="600"/>
              </a:spcAft>
              <a:buFont typeface="Arial" panose="020B0604020202020204" pitchFamily="34" charset="0"/>
              <a:buChar char="•"/>
            </a:pPr>
            <a:r>
              <a:rPr lang="en-US" sz="2000" dirty="0"/>
              <a:t>AP/Honors</a:t>
            </a:r>
          </a:p>
          <a:p>
            <a:pPr lvl="1" indent="-228600">
              <a:lnSpc>
                <a:spcPct val="90000"/>
              </a:lnSpc>
              <a:spcAft>
                <a:spcPts val="600"/>
              </a:spcAft>
              <a:buFont typeface="Arial" panose="020B0604020202020204" pitchFamily="34" charset="0"/>
              <a:buChar char="•"/>
            </a:pPr>
            <a:r>
              <a:rPr lang="en-US" sz="2000" dirty="0"/>
              <a:t>Graduation Requirements</a:t>
            </a:r>
          </a:p>
          <a:p>
            <a:pPr marL="230188" lvl="1" indent="-228600">
              <a:lnSpc>
                <a:spcPct val="90000"/>
              </a:lnSpc>
              <a:spcAft>
                <a:spcPts val="600"/>
              </a:spcAft>
              <a:buFont typeface="Arial" panose="020B0604020202020204" pitchFamily="34" charset="0"/>
              <a:buChar char="•"/>
            </a:pPr>
            <a:r>
              <a:rPr lang="en-US" sz="2000" dirty="0"/>
              <a:t>ASPIRE Coordinator from HS</a:t>
            </a:r>
          </a:p>
          <a:p>
            <a:pPr marL="687388" lvl="2" indent="-228600">
              <a:lnSpc>
                <a:spcPct val="90000"/>
              </a:lnSpc>
              <a:spcAft>
                <a:spcPts val="600"/>
              </a:spcAft>
              <a:buFont typeface="Arial" panose="020B0604020202020204" pitchFamily="34" charset="0"/>
              <a:buChar char="•"/>
            </a:pPr>
            <a:r>
              <a:rPr lang="en-US" sz="2000" dirty="0"/>
              <a:t>HS Student Panel “What I wish I would’ve known”</a:t>
            </a:r>
          </a:p>
          <a:p>
            <a:pPr marL="230188" lvl="2" indent="-228600">
              <a:lnSpc>
                <a:spcPct val="90000"/>
              </a:lnSpc>
              <a:spcAft>
                <a:spcPts val="600"/>
              </a:spcAft>
              <a:buFont typeface="Arial" panose="020B0604020202020204" pitchFamily="34" charset="0"/>
              <a:buChar char="•"/>
            </a:pPr>
            <a:r>
              <a:rPr lang="en-US" sz="2000" dirty="0"/>
              <a:t>Handouts with club/sports/activities offered at HS</a:t>
            </a:r>
          </a:p>
        </p:txBody>
      </p:sp>
      <p:pic>
        <p:nvPicPr>
          <p:cNvPr id="5" name="Picture 4">
            <a:extLst>
              <a:ext uri="{FF2B5EF4-FFF2-40B4-BE49-F238E27FC236}">
                <a16:creationId xmlns:a16="http://schemas.microsoft.com/office/drawing/2014/main" id="{3B7D5E1E-CFC9-4721-8C49-C2C9C38DB669}"/>
              </a:ext>
            </a:extLst>
          </p:cNvPr>
          <p:cNvPicPr>
            <a:picLocks noChangeAspect="1"/>
          </p:cNvPicPr>
          <p:nvPr/>
        </p:nvPicPr>
        <p:blipFill rotWithShape="1">
          <a:blip r:embed="rId3"/>
          <a:srcRect t="6215" r="-1" b="1626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15347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6E78FD41-85CA-45CE-97F5-80FC5B18B0D7}"/>
              </a:ext>
            </a:extLst>
          </p:cNvPr>
          <p:cNvSpPr txBox="1"/>
          <p:nvPr/>
        </p:nvSpPr>
        <p:spPr>
          <a:xfrm>
            <a:off x="643467" y="321734"/>
            <a:ext cx="10905066" cy="1135737"/>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b="1" kern="1200" dirty="0">
                <a:solidFill>
                  <a:schemeClr val="tx1"/>
                </a:solidFill>
                <a:ea typeface="+mj-ea"/>
                <a:cs typeface="+mj-cs"/>
              </a:rPr>
              <a:t>ASPIRE Parent Night Presentation – Outreach Request</a:t>
            </a:r>
          </a:p>
          <a:p>
            <a:pPr>
              <a:lnSpc>
                <a:spcPct val="90000"/>
              </a:lnSpc>
              <a:spcBef>
                <a:spcPct val="0"/>
              </a:spcBef>
              <a:spcAft>
                <a:spcPts val="600"/>
              </a:spcAft>
            </a:pPr>
            <a:r>
              <a:rPr lang="en-US" sz="2400" b="1" i="1" dirty="0">
                <a:latin typeface="+mj-lt"/>
                <a:ea typeface="+mj-ea"/>
                <a:cs typeface="+mj-cs"/>
              </a:rPr>
              <a:t>Work in Progress: </a:t>
            </a:r>
            <a:endParaRPr lang="en-US" sz="2400" b="1" i="1" kern="1200" dirty="0">
              <a:solidFill>
                <a:schemeClr val="tx1"/>
              </a:solidFill>
              <a:latin typeface="+mj-lt"/>
              <a:ea typeface="+mj-ea"/>
              <a:cs typeface="+mj-cs"/>
            </a:endParaRPr>
          </a:p>
        </p:txBody>
      </p:sp>
      <p:sp>
        <p:nvSpPr>
          <p:cNvPr id="7" name="TextBox 6">
            <a:extLst>
              <a:ext uri="{FF2B5EF4-FFF2-40B4-BE49-F238E27FC236}">
                <a16:creationId xmlns:a16="http://schemas.microsoft.com/office/drawing/2014/main" id="{25EEFCAD-F3F5-44A9-AEB7-8FAC906012BE}"/>
              </a:ext>
            </a:extLst>
          </p:cNvPr>
          <p:cNvSpPr txBox="1"/>
          <p:nvPr/>
        </p:nvSpPr>
        <p:spPr>
          <a:xfrm>
            <a:off x="643468" y="1457471"/>
            <a:ext cx="4506047" cy="4719492"/>
          </a:xfrm>
          <a:prstGeom prst="rect">
            <a:avLst/>
          </a:prstGeom>
        </p:spPr>
        <p:txBody>
          <a:bodyPr vert="horz" lIns="91440" tIns="45720" rIns="91440" bIns="45720" rtlCol="0">
            <a:noAutofit/>
          </a:bodyPr>
          <a:lstStyle/>
          <a:p>
            <a:pPr marL="342900" marR="0" lvl="0" indent="-228600">
              <a:lnSpc>
                <a:spcPct val="90000"/>
              </a:lnSpc>
              <a:spcBef>
                <a:spcPts val="0"/>
              </a:spcBef>
              <a:spcAft>
                <a:spcPts val="800"/>
              </a:spcAft>
              <a:buFont typeface="Arial" panose="020B0604020202020204" pitchFamily="34" charset="0"/>
              <a:buChar char="•"/>
              <a:tabLst>
                <a:tab pos="457200" algn="l"/>
              </a:tabLst>
            </a:pPr>
            <a:r>
              <a:rPr lang="en-US" sz="2200" b="1" dirty="0"/>
              <a:t>Career/College Exploration</a:t>
            </a:r>
          </a:p>
          <a:p>
            <a:pPr marL="342900" marR="0" lvl="0" indent="-228600">
              <a:lnSpc>
                <a:spcPct val="90000"/>
              </a:lnSpc>
              <a:spcBef>
                <a:spcPts val="0"/>
              </a:spcBef>
              <a:spcAft>
                <a:spcPts val="800"/>
              </a:spcAft>
              <a:buFont typeface="Arial" panose="020B0604020202020204" pitchFamily="34" charset="0"/>
              <a:buChar char="•"/>
              <a:tabLst>
                <a:tab pos="457200" algn="l"/>
              </a:tabLst>
            </a:pPr>
            <a:r>
              <a:rPr lang="en-US" sz="2200" b="1" dirty="0">
                <a:effectLst/>
              </a:rPr>
              <a:t>Preparing for College</a:t>
            </a:r>
            <a:endParaRPr lang="en-US" sz="2200" dirty="0">
              <a:effectLst/>
            </a:endParaRPr>
          </a:p>
          <a:p>
            <a:pPr marL="742950" marR="0" lvl="1" indent="-228600">
              <a:lnSpc>
                <a:spcPct val="90000"/>
              </a:lnSpc>
              <a:spcBef>
                <a:spcPts val="0"/>
              </a:spcBef>
              <a:spcAft>
                <a:spcPts val="800"/>
              </a:spcAft>
              <a:buFont typeface="Arial" panose="020B0604020202020204" pitchFamily="34" charset="0"/>
              <a:buChar char="•"/>
              <a:tabLst>
                <a:tab pos="914400" algn="l"/>
              </a:tabLst>
            </a:pPr>
            <a:r>
              <a:rPr lang="en-US" sz="2200" dirty="0">
                <a:effectLst/>
              </a:rPr>
              <a:t>Understanding Financial Aid for college/trade schools</a:t>
            </a:r>
          </a:p>
          <a:p>
            <a:pPr marL="742950" marR="0" lvl="1" indent="-228600">
              <a:lnSpc>
                <a:spcPct val="90000"/>
              </a:lnSpc>
              <a:spcBef>
                <a:spcPts val="0"/>
              </a:spcBef>
              <a:spcAft>
                <a:spcPts val="800"/>
              </a:spcAft>
              <a:buFont typeface="Arial" panose="020B0604020202020204" pitchFamily="34" charset="0"/>
              <a:buChar char="•"/>
              <a:tabLst>
                <a:tab pos="914400" algn="l"/>
              </a:tabLst>
            </a:pPr>
            <a:r>
              <a:rPr lang="en-US" sz="2200" dirty="0">
                <a:effectLst/>
              </a:rPr>
              <a:t>Oregon College Savings Plan &amp; Bottle Drop</a:t>
            </a:r>
          </a:p>
          <a:p>
            <a:pPr marL="742950" marR="0" lvl="1" indent="-228600">
              <a:lnSpc>
                <a:spcPct val="90000"/>
              </a:lnSpc>
              <a:spcBef>
                <a:spcPts val="0"/>
              </a:spcBef>
              <a:spcAft>
                <a:spcPts val="800"/>
              </a:spcAft>
              <a:buFont typeface="Arial" panose="020B0604020202020204" pitchFamily="34" charset="0"/>
              <a:buChar char="•"/>
              <a:tabLst>
                <a:tab pos="914400" algn="l"/>
              </a:tabLst>
            </a:pPr>
            <a:r>
              <a:rPr lang="en-US" sz="2200" b="1" dirty="0">
                <a:effectLst/>
              </a:rPr>
              <a:t>Building your Resume</a:t>
            </a:r>
            <a:endParaRPr lang="en-US" sz="2200" dirty="0">
              <a:effectLst/>
            </a:endParaRPr>
          </a:p>
          <a:p>
            <a:pPr marL="1143000" marR="0" lvl="2" indent="-228600">
              <a:lnSpc>
                <a:spcPct val="90000"/>
              </a:lnSpc>
              <a:spcBef>
                <a:spcPts val="0"/>
              </a:spcBef>
              <a:spcAft>
                <a:spcPts val="800"/>
              </a:spcAft>
              <a:buFont typeface="Arial" panose="020B0604020202020204" pitchFamily="34" charset="0"/>
              <a:buChar char="•"/>
              <a:tabLst>
                <a:tab pos="1371600" algn="l"/>
              </a:tabLst>
            </a:pPr>
            <a:r>
              <a:rPr lang="en-US" sz="2200" dirty="0">
                <a:effectLst/>
              </a:rPr>
              <a:t>Activities Chart</a:t>
            </a:r>
          </a:p>
          <a:p>
            <a:pPr marL="1143000" marR="0" lvl="2" indent="-228600">
              <a:lnSpc>
                <a:spcPct val="90000"/>
              </a:lnSpc>
              <a:spcBef>
                <a:spcPts val="0"/>
              </a:spcBef>
              <a:spcAft>
                <a:spcPts val="800"/>
              </a:spcAft>
              <a:buFont typeface="Arial" panose="020B0604020202020204" pitchFamily="34" charset="0"/>
              <a:buChar char="•"/>
              <a:tabLst>
                <a:tab pos="1371600" algn="l"/>
              </a:tabLst>
            </a:pPr>
            <a:r>
              <a:rPr lang="en-US" sz="2200" dirty="0">
                <a:effectLst/>
              </a:rPr>
              <a:t>Community Service</a:t>
            </a:r>
          </a:p>
          <a:p>
            <a:pPr marL="1143000" marR="0" lvl="2" indent="-228600">
              <a:lnSpc>
                <a:spcPct val="90000"/>
              </a:lnSpc>
              <a:spcBef>
                <a:spcPts val="0"/>
              </a:spcBef>
              <a:spcAft>
                <a:spcPts val="800"/>
              </a:spcAft>
              <a:buFont typeface="Arial" panose="020B0604020202020204" pitchFamily="34" charset="0"/>
              <a:buChar char="•"/>
              <a:tabLst>
                <a:tab pos="1371600" algn="l"/>
              </a:tabLst>
            </a:pPr>
            <a:r>
              <a:rPr lang="en-US" sz="2200" dirty="0">
                <a:effectLst/>
              </a:rPr>
              <a:t>Extracurricular Activities</a:t>
            </a:r>
          </a:p>
          <a:p>
            <a:pPr marL="682625" marR="0" lvl="2" indent="-228600">
              <a:lnSpc>
                <a:spcPct val="90000"/>
              </a:lnSpc>
              <a:spcBef>
                <a:spcPts val="0"/>
              </a:spcBef>
              <a:spcAft>
                <a:spcPts val="800"/>
              </a:spcAft>
              <a:buFont typeface="Arial" panose="020B0604020202020204" pitchFamily="34" charset="0"/>
              <a:buChar char="•"/>
              <a:tabLst>
                <a:tab pos="1371600" algn="l"/>
              </a:tabLst>
            </a:pPr>
            <a:r>
              <a:rPr lang="en-US" sz="2200" b="1" dirty="0">
                <a:effectLst/>
              </a:rPr>
              <a:t>Making the most out of your HS Experience: </a:t>
            </a:r>
            <a:r>
              <a:rPr lang="en-US" sz="2200" dirty="0">
                <a:effectLst/>
              </a:rPr>
              <a:t>Classes, grades, attendance and activities</a:t>
            </a:r>
          </a:p>
        </p:txBody>
      </p:sp>
      <p:grpSp>
        <p:nvGrpSpPr>
          <p:cNvPr id="2057" name="Group 2056">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058" name="Isosceles Triangle 2057">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50" name="Picture 2" descr="ASPIRE (Oregon) - BOOST Cafe">
            <a:extLst>
              <a:ext uri="{FF2B5EF4-FFF2-40B4-BE49-F238E27FC236}">
                <a16:creationId xmlns:a16="http://schemas.microsoft.com/office/drawing/2014/main" id="{73F26886-9C9F-469E-8C4B-FF77C6C6288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95320" y="1879523"/>
            <a:ext cx="6253212" cy="4168808"/>
          </a:xfrm>
          <a:prstGeom prst="rect">
            <a:avLst/>
          </a:prstGeom>
          <a:noFill/>
          <a:extLst>
            <a:ext uri="{909E8E84-426E-40DD-AFC4-6F175D3DCCD1}">
              <a14:hiddenFill xmlns:a14="http://schemas.microsoft.com/office/drawing/2010/main">
                <a:solidFill>
                  <a:srgbClr val="FFFFFF"/>
                </a:solidFill>
              </a14:hiddenFill>
            </a:ext>
          </a:extLst>
        </p:spPr>
      </p:pic>
      <p:grpSp>
        <p:nvGrpSpPr>
          <p:cNvPr id="2061" name="Group 2060">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062" name="Rectangle 2061">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3" name="Isosceles Triangle 2062">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193308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D4F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E78FD41-85CA-45CE-97F5-80FC5B18B0D7}"/>
              </a:ext>
            </a:extLst>
          </p:cNvPr>
          <p:cNvSpPr txBox="1"/>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lnSpc>
                <a:spcPct val="90000"/>
              </a:lnSpc>
              <a:spcBef>
                <a:spcPct val="0"/>
              </a:spcBef>
              <a:spcAft>
                <a:spcPts val="600"/>
              </a:spcAft>
            </a:pPr>
            <a:r>
              <a:rPr lang="en-US" sz="2600" b="1" kern="1200">
                <a:solidFill>
                  <a:srgbClr val="FFFFFF"/>
                </a:solidFill>
                <a:latin typeface="+mj-lt"/>
                <a:ea typeface="+mj-ea"/>
                <a:cs typeface="+mj-cs"/>
              </a:rPr>
              <a:t>What would you like to see? </a:t>
            </a:r>
          </a:p>
        </p:txBody>
      </p:sp>
      <p:pic>
        <p:nvPicPr>
          <p:cNvPr id="3074" name="Picture 2" descr="235 Ideas Share Your Stock Photos - Free &amp; Royalty-Free Stock Photos from  Dreamstime">
            <a:extLst>
              <a:ext uri="{FF2B5EF4-FFF2-40B4-BE49-F238E27FC236}">
                <a16:creationId xmlns:a16="http://schemas.microsoft.com/office/drawing/2014/main" id="{4B7988F1-121D-4AB9-9F1B-86E4D51117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38600" y="1035596"/>
            <a:ext cx="7188199" cy="478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592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1947</TotalTime>
  <Words>654</Words>
  <Application>Microsoft Office PowerPoint</Application>
  <PresentationFormat>Widescreen</PresentationFormat>
  <Paragraphs>89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REESER Kurt * HECC</dc:creator>
  <cp:lastModifiedBy>REESER Kurt * HECC</cp:lastModifiedBy>
  <cp:revision>24</cp:revision>
  <cp:lastPrinted>2022-09-23T02:13:35Z</cp:lastPrinted>
  <dcterms:created xsi:type="dcterms:W3CDTF">2022-09-16T22:16:01Z</dcterms:created>
  <dcterms:modified xsi:type="dcterms:W3CDTF">2022-11-18T18:01:14Z</dcterms:modified>
</cp:coreProperties>
</file>