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76" r:id="rId6"/>
    <p:sldId id="262" r:id="rId7"/>
    <p:sldId id="265" r:id="rId8"/>
    <p:sldId id="263" r:id="rId9"/>
    <p:sldId id="258" r:id="rId10"/>
    <p:sldId id="269" r:id="rId11"/>
    <p:sldId id="274"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lkenberg Keith" initials="FK" lastIdx="1" clrIdx="6">
    <p:extLst>
      <p:ext uri="{19B8F6BF-5375-455C-9EA6-DF929625EA0E}">
        <p15:presenceInfo xmlns:p15="http://schemas.microsoft.com/office/powerpoint/2012/main" userId="S::keith.falkenberg@dhsoha.state.or.us::7a015d19-eafb-4237-a7b7-34dbed97ea20" providerId="AD"/>
      </p:ext>
    </p:extLst>
  </p:cmAuthor>
  <p:cmAuthor id="1" name="Kinshella Matthew" initials="KM" lastIdx="28" clrIdx="0">
    <p:extLst>
      <p:ext uri="{19B8F6BF-5375-455C-9EA6-DF929625EA0E}">
        <p15:presenceInfo xmlns:p15="http://schemas.microsoft.com/office/powerpoint/2012/main" userId="S::Matthew.Kinshella@dhsoha.state.or.us::8ec553a3-1064-4581-8dcd-bdb96824a01f" providerId="AD"/>
      </p:ext>
    </p:extLst>
  </p:cmAuthor>
  <p:cmAuthor id="2" name="Sinatra Christy" initials="SC" lastIdx="2" clrIdx="1">
    <p:extLst>
      <p:ext uri="{19B8F6BF-5375-455C-9EA6-DF929625EA0E}">
        <p15:presenceInfo xmlns:p15="http://schemas.microsoft.com/office/powerpoint/2012/main" userId="S::christy.sinatra@dhsoha.state.or.us::156a6d14-3225-44be-be35-537431eb7aa1" providerId="AD"/>
      </p:ext>
    </p:extLst>
  </p:cmAuthor>
  <p:cmAuthor id="3" name="Morawski Lisa" initials="ML" lastIdx="5" clrIdx="2">
    <p:extLst>
      <p:ext uri="{19B8F6BF-5375-455C-9EA6-DF929625EA0E}">
        <p15:presenceInfo xmlns:p15="http://schemas.microsoft.com/office/powerpoint/2012/main" userId="S::Lisa.Morawski@dhsoha.state.or.us::1305285e-821c-4fbc-b384-f4cf7153acec" providerId="AD"/>
      </p:ext>
    </p:extLst>
  </p:cmAuthor>
  <p:cmAuthor id="4" name="Sunderland Jake" initials="SJ" lastIdx="1" clrIdx="3">
    <p:extLst>
      <p:ext uri="{19B8F6BF-5375-455C-9EA6-DF929625EA0E}">
        <p15:presenceInfo xmlns:p15="http://schemas.microsoft.com/office/powerpoint/2012/main" userId="S::jake.sunderland@dhsoha.state.or.us::68902716-0584-45b8-95ee-525aebfe2eb4" providerId="AD"/>
      </p:ext>
    </p:extLst>
  </p:cmAuthor>
  <p:cmAuthor id="5" name="Wendt Liesl M" initials="WM" lastIdx="7" clrIdx="4">
    <p:extLst>
      <p:ext uri="{19B8F6BF-5375-455C-9EA6-DF929625EA0E}">
        <p15:presenceInfo xmlns:p15="http://schemas.microsoft.com/office/powerpoint/2012/main" userId="S::liesl.m.wendt@dhsoha.state.or.us::5fae414c-20b6-4908-b492-525940acba79" providerId="AD"/>
      </p:ext>
    </p:extLst>
  </p:cmAuthor>
  <p:cmAuthor id="6" name="Jordan Dion  C" initials="JC" lastIdx="2" clrIdx="5">
    <p:extLst>
      <p:ext uri="{19B8F6BF-5375-455C-9EA6-DF929625EA0E}">
        <p15:presenceInfo xmlns:p15="http://schemas.microsoft.com/office/powerpoint/2012/main" userId="S::dion.c.jordan@dhsoha.state.or.us::92a47379-37b9-4093-be2f-adea26f43f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850"/>
    <a:srgbClr val="0030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9" autoAdjust="0"/>
  </p:normalViewPr>
  <p:slideViewPr>
    <p:cSldViewPr snapToGrid="0">
      <p:cViewPr varScale="1">
        <p:scale>
          <a:sx n="86" d="100"/>
          <a:sy n="86" d="100"/>
        </p:scale>
        <p:origin x="5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0E7FF2-6D28-4095-95DD-BBD39B5AE4C8}"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en-US"/>
        </a:p>
      </dgm:t>
    </dgm:pt>
    <dgm:pt modelId="{C0A357E6-CF2D-4B5A-B5FB-25F389E8AB9F}">
      <dgm:prSet phldrT="[Text]" custT="1"/>
      <dgm:spPr/>
      <dgm:t>
        <a:bodyPr/>
        <a:lstStyle/>
        <a:p>
          <a:r>
            <a:rPr lang="en-US" sz="2600" dirty="0"/>
            <a:t>Tier 1: IL Prep (14-15</a:t>
          </a:r>
          <a:r>
            <a:rPr lang="en-US" sz="2400" dirty="0"/>
            <a:t>)</a:t>
          </a:r>
          <a:r>
            <a:rPr lang="en-US" sz="1600" dirty="0"/>
            <a:t> Dist.: 1, 2, 3, 4, 9, 11</a:t>
          </a:r>
        </a:p>
      </dgm:t>
    </dgm:pt>
    <dgm:pt modelId="{D8F50753-A61F-4366-8C56-41CBF79BD948}" type="parTrans" cxnId="{A12724AE-E3DD-4EC3-A1E7-9EE9E41BA4BD}">
      <dgm:prSet/>
      <dgm:spPr/>
      <dgm:t>
        <a:bodyPr/>
        <a:lstStyle/>
        <a:p>
          <a:endParaRPr lang="en-US"/>
        </a:p>
      </dgm:t>
    </dgm:pt>
    <dgm:pt modelId="{DCC19AC9-9832-4557-B0F0-5F6BB92549B2}" type="sibTrans" cxnId="{A12724AE-E3DD-4EC3-A1E7-9EE9E41BA4BD}">
      <dgm:prSet/>
      <dgm:spPr/>
      <dgm:t>
        <a:bodyPr/>
        <a:lstStyle/>
        <a:p>
          <a:endParaRPr lang="en-US"/>
        </a:p>
      </dgm:t>
    </dgm:pt>
    <dgm:pt modelId="{C96CE0BC-1E84-4605-8E9D-0599A030B930}">
      <dgm:prSet phldrT="[Text]"/>
      <dgm:spPr/>
      <dgm:t>
        <a:bodyPr/>
        <a:lstStyle/>
        <a:p>
          <a:r>
            <a:rPr lang="en-US" dirty="0"/>
            <a:t>Tier 2: ILP (16-20)</a:t>
          </a:r>
        </a:p>
      </dgm:t>
    </dgm:pt>
    <dgm:pt modelId="{CB9A88F5-A546-4C27-B4FC-5E8D6FC28982}" type="parTrans" cxnId="{4899BC95-7D32-4934-87E4-F3421B63D69D}">
      <dgm:prSet/>
      <dgm:spPr/>
      <dgm:t>
        <a:bodyPr/>
        <a:lstStyle/>
        <a:p>
          <a:endParaRPr lang="en-US"/>
        </a:p>
      </dgm:t>
    </dgm:pt>
    <dgm:pt modelId="{7973B287-BC8C-475F-BE65-FB938214CF3E}" type="sibTrans" cxnId="{4899BC95-7D32-4934-87E4-F3421B63D69D}">
      <dgm:prSet/>
      <dgm:spPr/>
      <dgm:t>
        <a:bodyPr/>
        <a:lstStyle/>
        <a:p>
          <a:endParaRPr lang="en-US"/>
        </a:p>
      </dgm:t>
    </dgm:pt>
    <dgm:pt modelId="{B45667F2-B4B7-43FB-A2A9-5B42108C6E85}">
      <dgm:prSet phldrT="[Text]"/>
      <dgm:spPr/>
      <dgm:t>
        <a:bodyPr/>
        <a:lstStyle/>
        <a:p>
          <a:r>
            <a:rPr lang="en-US" dirty="0"/>
            <a:t>Tier 3: IL Supports (21-23)</a:t>
          </a:r>
        </a:p>
      </dgm:t>
    </dgm:pt>
    <dgm:pt modelId="{5372A533-D938-43DE-AC9F-74FA63555798}" type="parTrans" cxnId="{BEC52173-6FEF-4D50-8293-4312622F3497}">
      <dgm:prSet/>
      <dgm:spPr/>
      <dgm:t>
        <a:bodyPr/>
        <a:lstStyle/>
        <a:p>
          <a:endParaRPr lang="en-US"/>
        </a:p>
      </dgm:t>
    </dgm:pt>
    <dgm:pt modelId="{A8A48EA2-EB5B-4A99-8601-0AEA5F66A20F}" type="sibTrans" cxnId="{BEC52173-6FEF-4D50-8293-4312622F3497}">
      <dgm:prSet/>
      <dgm:spPr/>
      <dgm:t>
        <a:bodyPr/>
        <a:lstStyle/>
        <a:p>
          <a:endParaRPr lang="en-US"/>
        </a:p>
      </dgm:t>
    </dgm:pt>
    <dgm:pt modelId="{F0DE50B0-AFE2-44C1-8AEF-9453608DD259}">
      <dgm:prSet/>
      <dgm:spPr/>
      <dgm:t>
        <a:bodyPr/>
        <a:lstStyle/>
        <a:p>
          <a:endParaRPr lang="en-US"/>
        </a:p>
      </dgm:t>
    </dgm:pt>
    <dgm:pt modelId="{7548B7B7-9BED-424B-96B0-D96DCF56FDD1}" type="parTrans" cxnId="{A1CA4FD4-752B-46D4-9010-4B59E1CDC2A0}">
      <dgm:prSet/>
      <dgm:spPr/>
      <dgm:t>
        <a:bodyPr/>
        <a:lstStyle/>
        <a:p>
          <a:endParaRPr lang="en-US"/>
        </a:p>
      </dgm:t>
    </dgm:pt>
    <dgm:pt modelId="{F9E35E3F-AF20-4F22-A6BD-8ADAB15CE403}" type="sibTrans" cxnId="{A1CA4FD4-752B-46D4-9010-4B59E1CDC2A0}">
      <dgm:prSet/>
      <dgm:spPr/>
      <dgm:t>
        <a:bodyPr/>
        <a:lstStyle/>
        <a:p>
          <a:endParaRPr lang="en-US"/>
        </a:p>
      </dgm:t>
    </dgm:pt>
    <dgm:pt modelId="{615EA33B-8B6F-43F8-B437-08B13FBEE99F}">
      <dgm:prSet/>
      <dgm:spPr/>
      <dgm:t>
        <a:bodyPr/>
        <a:lstStyle/>
        <a:p>
          <a:endParaRPr lang="en-US"/>
        </a:p>
      </dgm:t>
    </dgm:pt>
    <dgm:pt modelId="{19076367-196A-4585-89EC-F8E8191AEB4D}" type="parTrans" cxnId="{4CD3E59A-D444-4113-A08E-772A577292CD}">
      <dgm:prSet/>
      <dgm:spPr/>
      <dgm:t>
        <a:bodyPr/>
        <a:lstStyle/>
        <a:p>
          <a:endParaRPr lang="en-US"/>
        </a:p>
      </dgm:t>
    </dgm:pt>
    <dgm:pt modelId="{9E7F3598-BF5E-4BB7-B3C1-7C7EB264DE76}" type="sibTrans" cxnId="{4CD3E59A-D444-4113-A08E-772A577292CD}">
      <dgm:prSet/>
      <dgm:spPr/>
      <dgm:t>
        <a:bodyPr/>
        <a:lstStyle/>
        <a:p>
          <a:endParaRPr lang="en-US"/>
        </a:p>
      </dgm:t>
    </dgm:pt>
    <dgm:pt modelId="{CDAB4EB4-23E2-4001-B1D9-77F509914C99}" type="pres">
      <dgm:prSet presAssocID="{090E7FF2-6D28-4095-95DD-BBD39B5AE4C8}" presName="linear" presStyleCnt="0">
        <dgm:presLayoutVars>
          <dgm:dir/>
          <dgm:animLvl val="lvl"/>
          <dgm:resizeHandles val="exact"/>
        </dgm:presLayoutVars>
      </dgm:prSet>
      <dgm:spPr/>
    </dgm:pt>
    <dgm:pt modelId="{39886545-A795-4E02-8180-390F14AD239C}" type="pres">
      <dgm:prSet presAssocID="{C0A357E6-CF2D-4B5A-B5FB-25F389E8AB9F}" presName="parentLin" presStyleCnt="0"/>
      <dgm:spPr/>
    </dgm:pt>
    <dgm:pt modelId="{DF00B8E9-D173-4443-B806-A503D6714584}" type="pres">
      <dgm:prSet presAssocID="{C0A357E6-CF2D-4B5A-B5FB-25F389E8AB9F}" presName="parentLeftMargin" presStyleLbl="node1" presStyleIdx="0" presStyleCnt="4"/>
      <dgm:spPr/>
    </dgm:pt>
    <dgm:pt modelId="{D7BFBF92-49AC-4BCC-96D2-8D5D65F74102}" type="pres">
      <dgm:prSet presAssocID="{C0A357E6-CF2D-4B5A-B5FB-25F389E8AB9F}" presName="parentText" presStyleLbl="node1" presStyleIdx="0" presStyleCnt="4" custLinFactNeighborY="-11704">
        <dgm:presLayoutVars>
          <dgm:chMax val="0"/>
          <dgm:bulletEnabled val="1"/>
        </dgm:presLayoutVars>
      </dgm:prSet>
      <dgm:spPr/>
    </dgm:pt>
    <dgm:pt modelId="{48EAD8E1-CCD3-4DA7-92D7-7BB06E4B1126}" type="pres">
      <dgm:prSet presAssocID="{C0A357E6-CF2D-4B5A-B5FB-25F389E8AB9F}" presName="negativeSpace" presStyleCnt="0"/>
      <dgm:spPr/>
    </dgm:pt>
    <dgm:pt modelId="{2B76255C-0FAD-42CA-9F5E-7D4DCAF31B03}" type="pres">
      <dgm:prSet presAssocID="{C0A357E6-CF2D-4B5A-B5FB-25F389E8AB9F}" presName="childText" presStyleLbl="conFgAcc1" presStyleIdx="0" presStyleCnt="4">
        <dgm:presLayoutVars>
          <dgm:bulletEnabled val="1"/>
        </dgm:presLayoutVars>
      </dgm:prSet>
      <dgm:spPr/>
    </dgm:pt>
    <dgm:pt modelId="{99933BEF-12B6-49F6-84B4-70EDD2981CC5}" type="pres">
      <dgm:prSet presAssocID="{DCC19AC9-9832-4557-B0F0-5F6BB92549B2}" presName="spaceBetweenRectangles" presStyleCnt="0"/>
      <dgm:spPr/>
    </dgm:pt>
    <dgm:pt modelId="{2879D7B7-2682-4048-94B1-320EE0F34B29}" type="pres">
      <dgm:prSet presAssocID="{C96CE0BC-1E84-4605-8E9D-0599A030B930}" presName="parentLin" presStyleCnt="0"/>
      <dgm:spPr/>
    </dgm:pt>
    <dgm:pt modelId="{54A9CA6C-036B-488B-B008-4445474BD6F9}" type="pres">
      <dgm:prSet presAssocID="{C96CE0BC-1E84-4605-8E9D-0599A030B930}" presName="parentLeftMargin" presStyleLbl="node1" presStyleIdx="0" presStyleCnt="4"/>
      <dgm:spPr/>
    </dgm:pt>
    <dgm:pt modelId="{FA4BE769-58EF-4216-9841-8D58A6D81809}" type="pres">
      <dgm:prSet presAssocID="{C96CE0BC-1E84-4605-8E9D-0599A030B930}" presName="parentText" presStyleLbl="node1" presStyleIdx="1" presStyleCnt="4">
        <dgm:presLayoutVars>
          <dgm:chMax val="0"/>
          <dgm:bulletEnabled val="1"/>
        </dgm:presLayoutVars>
      </dgm:prSet>
      <dgm:spPr/>
    </dgm:pt>
    <dgm:pt modelId="{EC5A050E-F53E-416F-B24E-5AEB155F29C2}" type="pres">
      <dgm:prSet presAssocID="{C96CE0BC-1E84-4605-8E9D-0599A030B930}" presName="negativeSpace" presStyleCnt="0"/>
      <dgm:spPr/>
    </dgm:pt>
    <dgm:pt modelId="{5FAEEF14-5688-4448-AFE2-960EDA234761}" type="pres">
      <dgm:prSet presAssocID="{C96CE0BC-1E84-4605-8E9D-0599A030B930}" presName="childText" presStyleLbl="conFgAcc1" presStyleIdx="1" presStyleCnt="4">
        <dgm:presLayoutVars>
          <dgm:bulletEnabled val="1"/>
        </dgm:presLayoutVars>
      </dgm:prSet>
      <dgm:spPr/>
    </dgm:pt>
    <dgm:pt modelId="{5011FC92-4D71-4561-98BA-131EC9A494EE}" type="pres">
      <dgm:prSet presAssocID="{7973B287-BC8C-475F-BE65-FB938214CF3E}" presName="spaceBetweenRectangles" presStyleCnt="0"/>
      <dgm:spPr/>
    </dgm:pt>
    <dgm:pt modelId="{65EB959A-4303-4F80-A7A8-11A4E8003803}" type="pres">
      <dgm:prSet presAssocID="{F0DE50B0-AFE2-44C1-8AEF-9453608DD259}" presName="parentLin" presStyleCnt="0"/>
      <dgm:spPr/>
    </dgm:pt>
    <dgm:pt modelId="{9CD1AC49-203B-44B8-A751-6BC1E6C5302C}" type="pres">
      <dgm:prSet presAssocID="{F0DE50B0-AFE2-44C1-8AEF-9453608DD259}" presName="parentLeftMargin" presStyleLbl="node1" presStyleIdx="1" presStyleCnt="4"/>
      <dgm:spPr/>
    </dgm:pt>
    <dgm:pt modelId="{B3DDAE43-39A8-4BA6-A69C-926F9BCD5B0E}" type="pres">
      <dgm:prSet presAssocID="{F0DE50B0-AFE2-44C1-8AEF-9453608DD259}" presName="parentText" presStyleLbl="node1" presStyleIdx="2" presStyleCnt="4" custLinFactX="18728" custLinFactNeighborX="100000" custLinFactNeighborY="4359">
        <dgm:presLayoutVars>
          <dgm:chMax val="0"/>
          <dgm:bulletEnabled val="1"/>
        </dgm:presLayoutVars>
      </dgm:prSet>
      <dgm:spPr/>
    </dgm:pt>
    <dgm:pt modelId="{F49DF45D-D5AB-43B9-AEB4-6B256F9B6C20}" type="pres">
      <dgm:prSet presAssocID="{F0DE50B0-AFE2-44C1-8AEF-9453608DD259}" presName="negativeSpace" presStyleCnt="0"/>
      <dgm:spPr/>
    </dgm:pt>
    <dgm:pt modelId="{2D30F4F5-5DA1-4666-9542-13365B610518}" type="pres">
      <dgm:prSet presAssocID="{F0DE50B0-AFE2-44C1-8AEF-9453608DD259}" presName="childText" presStyleLbl="conFgAcc1" presStyleIdx="2" presStyleCnt="4">
        <dgm:presLayoutVars>
          <dgm:bulletEnabled val="1"/>
        </dgm:presLayoutVars>
      </dgm:prSet>
      <dgm:spPr/>
    </dgm:pt>
    <dgm:pt modelId="{3CE08B1C-8D9F-4D09-9775-FC3A8A51B129}" type="pres">
      <dgm:prSet presAssocID="{F9E35E3F-AF20-4F22-A6BD-8ADAB15CE403}" presName="spaceBetweenRectangles" presStyleCnt="0"/>
      <dgm:spPr/>
    </dgm:pt>
    <dgm:pt modelId="{F903F237-3855-4978-AA63-EE66A083EBA1}" type="pres">
      <dgm:prSet presAssocID="{B45667F2-B4B7-43FB-A2A9-5B42108C6E85}" presName="parentLin" presStyleCnt="0"/>
      <dgm:spPr/>
    </dgm:pt>
    <dgm:pt modelId="{2F407974-C07C-494E-9626-F50D566F43B5}" type="pres">
      <dgm:prSet presAssocID="{B45667F2-B4B7-43FB-A2A9-5B42108C6E85}" presName="parentLeftMargin" presStyleLbl="node1" presStyleIdx="2" presStyleCnt="4"/>
      <dgm:spPr/>
    </dgm:pt>
    <dgm:pt modelId="{F097EE7E-47D0-4E78-9689-F7361F30ECD6}" type="pres">
      <dgm:prSet presAssocID="{B45667F2-B4B7-43FB-A2A9-5B42108C6E85}" presName="parentText" presStyleLbl="node1" presStyleIdx="3" presStyleCnt="4">
        <dgm:presLayoutVars>
          <dgm:chMax val="0"/>
          <dgm:bulletEnabled val="1"/>
        </dgm:presLayoutVars>
      </dgm:prSet>
      <dgm:spPr/>
    </dgm:pt>
    <dgm:pt modelId="{6B74817C-DD6B-47BD-A893-95D35DF3C811}" type="pres">
      <dgm:prSet presAssocID="{B45667F2-B4B7-43FB-A2A9-5B42108C6E85}" presName="negativeSpace" presStyleCnt="0"/>
      <dgm:spPr/>
    </dgm:pt>
    <dgm:pt modelId="{48EBFB90-646D-426B-A4EB-95369916ADEC}" type="pres">
      <dgm:prSet presAssocID="{B45667F2-B4B7-43FB-A2A9-5B42108C6E85}" presName="childText" presStyleLbl="conFgAcc1" presStyleIdx="3" presStyleCnt="4" custLinFactNeighborY="-4917">
        <dgm:presLayoutVars>
          <dgm:bulletEnabled val="1"/>
        </dgm:presLayoutVars>
      </dgm:prSet>
      <dgm:spPr/>
    </dgm:pt>
  </dgm:ptLst>
  <dgm:cxnLst>
    <dgm:cxn modelId="{1C15741B-8512-481D-80E8-4BEF281319B4}" type="presOf" srcId="{C96CE0BC-1E84-4605-8E9D-0599A030B930}" destId="{54A9CA6C-036B-488B-B008-4445474BD6F9}" srcOrd="0" destOrd="0" presId="urn:microsoft.com/office/officeart/2005/8/layout/list1"/>
    <dgm:cxn modelId="{D3A9E62C-6494-40CD-8683-9C1918C77591}" type="presOf" srcId="{B45667F2-B4B7-43FB-A2A9-5B42108C6E85}" destId="{2F407974-C07C-494E-9626-F50D566F43B5}" srcOrd="0" destOrd="0" presId="urn:microsoft.com/office/officeart/2005/8/layout/list1"/>
    <dgm:cxn modelId="{16E7FD40-F218-4B45-B28C-EBF9FB5E84AE}" type="presOf" srcId="{C0A357E6-CF2D-4B5A-B5FB-25F389E8AB9F}" destId="{DF00B8E9-D173-4443-B806-A503D6714584}" srcOrd="0" destOrd="0" presId="urn:microsoft.com/office/officeart/2005/8/layout/list1"/>
    <dgm:cxn modelId="{5795BE43-E376-40F6-9679-03FC6EA76F63}" type="presOf" srcId="{F0DE50B0-AFE2-44C1-8AEF-9453608DD259}" destId="{9CD1AC49-203B-44B8-A751-6BC1E6C5302C}" srcOrd="0" destOrd="0" presId="urn:microsoft.com/office/officeart/2005/8/layout/list1"/>
    <dgm:cxn modelId="{32389F45-55D4-4448-9321-1D2D60F337B4}" type="presOf" srcId="{090E7FF2-6D28-4095-95DD-BBD39B5AE4C8}" destId="{CDAB4EB4-23E2-4001-B1D9-77F509914C99}" srcOrd="0" destOrd="0" presId="urn:microsoft.com/office/officeart/2005/8/layout/list1"/>
    <dgm:cxn modelId="{C96BFC6E-3579-4F26-8568-9179C8599F64}" type="presOf" srcId="{615EA33B-8B6F-43F8-B437-08B13FBEE99F}" destId="{2D30F4F5-5DA1-4666-9542-13365B610518}" srcOrd="0" destOrd="0" presId="urn:microsoft.com/office/officeart/2005/8/layout/list1"/>
    <dgm:cxn modelId="{BEC52173-6FEF-4D50-8293-4312622F3497}" srcId="{090E7FF2-6D28-4095-95DD-BBD39B5AE4C8}" destId="{B45667F2-B4B7-43FB-A2A9-5B42108C6E85}" srcOrd="3" destOrd="0" parTransId="{5372A533-D938-43DE-AC9F-74FA63555798}" sibTransId="{A8A48EA2-EB5B-4A99-8601-0AEA5F66A20F}"/>
    <dgm:cxn modelId="{FB0D908A-C464-49C1-84B0-CC9B9E8972BB}" type="presOf" srcId="{C0A357E6-CF2D-4B5A-B5FB-25F389E8AB9F}" destId="{D7BFBF92-49AC-4BCC-96D2-8D5D65F74102}" srcOrd="1" destOrd="0" presId="urn:microsoft.com/office/officeart/2005/8/layout/list1"/>
    <dgm:cxn modelId="{FE5D2291-8369-41D5-AF4F-4EA44A4E5976}" type="presOf" srcId="{B45667F2-B4B7-43FB-A2A9-5B42108C6E85}" destId="{F097EE7E-47D0-4E78-9689-F7361F30ECD6}" srcOrd="1" destOrd="0" presId="urn:microsoft.com/office/officeart/2005/8/layout/list1"/>
    <dgm:cxn modelId="{4899BC95-7D32-4934-87E4-F3421B63D69D}" srcId="{090E7FF2-6D28-4095-95DD-BBD39B5AE4C8}" destId="{C96CE0BC-1E84-4605-8E9D-0599A030B930}" srcOrd="1" destOrd="0" parTransId="{CB9A88F5-A546-4C27-B4FC-5E8D6FC28982}" sibTransId="{7973B287-BC8C-475F-BE65-FB938214CF3E}"/>
    <dgm:cxn modelId="{4CD3E59A-D444-4113-A08E-772A577292CD}" srcId="{F0DE50B0-AFE2-44C1-8AEF-9453608DD259}" destId="{615EA33B-8B6F-43F8-B437-08B13FBEE99F}" srcOrd="0" destOrd="0" parTransId="{19076367-196A-4585-89EC-F8E8191AEB4D}" sibTransId="{9E7F3598-BF5E-4BB7-B3C1-7C7EB264DE76}"/>
    <dgm:cxn modelId="{D63EC89F-9407-4385-AE8D-96A949DE6798}" type="presOf" srcId="{C96CE0BC-1E84-4605-8E9D-0599A030B930}" destId="{FA4BE769-58EF-4216-9841-8D58A6D81809}" srcOrd="1" destOrd="0" presId="urn:microsoft.com/office/officeart/2005/8/layout/list1"/>
    <dgm:cxn modelId="{9B44CDAA-3349-4C5A-9B46-25CDA37B928D}" type="presOf" srcId="{F0DE50B0-AFE2-44C1-8AEF-9453608DD259}" destId="{B3DDAE43-39A8-4BA6-A69C-926F9BCD5B0E}" srcOrd="1" destOrd="0" presId="urn:microsoft.com/office/officeart/2005/8/layout/list1"/>
    <dgm:cxn modelId="{A12724AE-E3DD-4EC3-A1E7-9EE9E41BA4BD}" srcId="{090E7FF2-6D28-4095-95DD-BBD39B5AE4C8}" destId="{C0A357E6-CF2D-4B5A-B5FB-25F389E8AB9F}" srcOrd="0" destOrd="0" parTransId="{D8F50753-A61F-4366-8C56-41CBF79BD948}" sibTransId="{DCC19AC9-9832-4557-B0F0-5F6BB92549B2}"/>
    <dgm:cxn modelId="{A1CA4FD4-752B-46D4-9010-4B59E1CDC2A0}" srcId="{090E7FF2-6D28-4095-95DD-BBD39B5AE4C8}" destId="{F0DE50B0-AFE2-44C1-8AEF-9453608DD259}" srcOrd="2" destOrd="0" parTransId="{7548B7B7-9BED-424B-96B0-D96DCF56FDD1}" sibTransId="{F9E35E3F-AF20-4F22-A6BD-8ADAB15CE403}"/>
    <dgm:cxn modelId="{2985E7E2-8DC1-4388-B16A-2D539452A2B3}" type="presParOf" srcId="{CDAB4EB4-23E2-4001-B1D9-77F509914C99}" destId="{39886545-A795-4E02-8180-390F14AD239C}" srcOrd="0" destOrd="0" presId="urn:microsoft.com/office/officeart/2005/8/layout/list1"/>
    <dgm:cxn modelId="{611489FC-20B8-4FD9-A871-F1ABCB0B48EF}" type="presParOf" srcId="{39886545-A795-4E02-8180-390F14AD239C}" destId="{DF00B8E9-D173-4443-B806-A503D6714584}" srcOrd="0" destOrd="0" presId="urn:microsoft.com/office/officeart/2005/8/layout/list1"/>
    <dgm:cxn modelId="{A75CDBE0-1849-42C0-A7F2-15707A46D1C7}" type="presParOf" srcId="{39886545-A795-4E02-8180-390F14AD239C}" destId="{D7BFBF92-49AC-4BCC-96D2-8D5D65F74102}" srcOrd="1" destOrd="0" presId="urn:microsoft.com/office/officeart/2005/8/layout/list1"/>
    <dgm:cxn modelId="{AC870FCC-7D8B-4079-A3BD-45B885FE47E9}" type="presParOf" srcId="{CDAB4EB4-23E2-4001-B1D9-77F509914C99}" destId="{48EAD8E1-CCD3-4DA7-92D7-7BB06E4B1126}" srcOrd="1" destOrd="0" presId="urn:microsoft.com/office/officeart/2005/8/layout/list1"/>
    <dgm:cxn modelId="{3D723C5B-1B1F-4C5E-A07F-A65EF6510C1A}" type="presParOf" srcId="{CDAB4EB4-23E2-4001-B1D9-77F509914C99}" destId="{2B76255C-0FAD-42CA-9F5E-7D4DCAF31B03}" srcOrd="2" destOrd="0" presId="urn:microsoft.com/office/officeart/2005/8/layout/list1"/>
    <dgm:cxn modelId="{D1F61CD9-836A-4F96-A05D-471A60BB3C50}" type="presParOf" srcId="{CDAB4EB4-23E2-4001-B1D9-77F509914C99}" destId="{99933BEF-12B6-49F6-84B4-70EDD2981CC5}" srcOrd="3" destOrd="0" presId="urn:microsoft.com/office/officeart/2005/8/layout/list1"/>
    <dgm:cxn modelId="{533861A5-BD0F-43D5-9D7B-349CE5D17521}" type="presParOf" srcId="{CDAB4EB4-23E2-4001-B1D9-77F509914C99}" destId="{2879D7B7-2682-4048-94B1-320EE0F34B29}" srcOrd="4" destOrd="0" presId="urn:microsoft.com/office/officeart/2005/8/layout/list1"/>
    <dgm:cxn modelId="{F16C0577-CA1A-4D51-9922-632A12C0C91A}" type="presParOf" srcId="{2879D7B7-2682-4048-94B1-320EE0F34B29}" destId="{54A9CA6C-036B-488B-B008-4445474BD6F9}" srcOrd="0" destOrd="0" presId="urn:microsoft.com/office/officeart/2005/8/layout/list1"/>
    <dgm:cxn modelId="{36E000D0-04B0-4713-BEFC-D87C318D248D}" type="presParOf" srcId="{2879D7B7-2682-4048-94B1-320EE0F34B29}" destId="{FA4BE769-58EF-4216-9841-8D58A6D81809}" srcOrd="1" destOrd="0" presId="urn:microsoft.com/office/officeart/2005/8/layout/list1"/>
    <dgm:cxn modelId="{EE5119F1-DCE4-46B6-B946-9402F1A7BE84}" type="presParOf" srcId="{CDAB4EB4-23E2-4001-B1D9-77F509914C99}" destId="{EC5A050E-F53E-416F-B24E-5AEB155F29C2}" srcOrd="5" destOrd="0" presId="urn:microsoft.com/office/officeart/2005/8/layout/list1"/>
    <dgm:cxn modelId="{DCA6AA5D-4E09-4FD4-B175-6AE7D71F19BC}" type="presParOf" srcId="{CDAB4EB4-23E2-4001-B1D9-77F509914C99}" destId="{5FAEEF14-5688-4448-AFE2-960EDA234761}" srcOrd="6" destOrd="0" presId="urn:microsoft.com/office/officeart/2005/8/layout/list1"/>
    <dgm:cxn modelId="{6A74A384-7504-4DF4-A065-F62EF0BAE4F2}" type="presParOf" srcId="{CDAB4EB4-23E2-4001-B1D9-77F509914C99}" destId="{5011FC92-4D71-4561-98BA-131EC9A494EE}" srcOrd="7" destOrd="0" presId="urn:microsoft.com/office/officeart/2005/8/layout/list1"/>
    <dgm:cxn modelId="{1534C92F-BE36-45F1-B552-5F8FB646DA8D}" type="presParOf" srcId="{CDAB4EB4-23E2-4001-B1D9-77F509914C99}" destId="{65EB959A-4303-4F80-A7A8-11A4E8003803}" srcOrd="8" destOrd="0" presId="urn:microsoft.com/office/officeart/2005/8/layout/list1"/>
    <dgm:cxn modelId="{E33487B3-FDBF-46A2-BB5C-FB68B5984BF1}" type="presParOf" srcId="{65EB959A-4303-4F80-A7A8-11A4E8003803}" destId="{9CD1AC49-203B-44B8-A751-6BC1E6C5302C}" srcOrd="0" destOrd="0" presId="urn:microsoft.com/office/officeart/2005/8/layout/list1"/>
    <dgm:cxn modelId="{96A2F507-039D-40C9-9403-A4197B62AF36}" type="presParOf" srcId="{65EB959A-4303-4F80-A7A8-11A4E8003803}" destId="{B3DDAE43-39A8-4BA6-A69C-926F9BCD5B0E}" srcOrd="1" destOrd="0" presId="urn:microsoft.com/office/officeart/2005/8/layout/list1"/>
    <dgm:cxn modelId="{AAB36C8E-37EA-413A-A695-623E3F2AD2EE}" type="presParOf" srcId="{CDAB4EB4-23E2-4001-B1D9-77F509914C99}" destId="{F49DF45D-D5AB-43B9-AEB4-6B256F9B6C20}" srcOrd="9" destOrd="0" presId="urn:microsoft.com/office/officeart/2005/8/layout/list1"/>
    <dgm:cxn modelId="{D05DA3AF-2EF5-48A2-8FA9-5E7E8B004DD5}" type="presParOf" srcId="{CDAB4EB4-23E2-4001-B1D9-77F509914C99}" destId="{2D30F4F5-5DA1-4666-9542-13365B610518}" srcOrd="10" destOrd="0" presId="urn:microsoft.com/office/officeart/2005/8/layout/list1"/>
    <dgm:cxn modelId="{956359BA-E61B-49BC-BB09-1B105A859E52}" type="presParOf" srcId="{CDAB4EB4-23E2-4001-B1D9-77F509914C99}" destId="{3CE08B1C-8D9F-4D09-9775-FC3A8A51B129}" srcOrd="11" destOrd="0" presId="urn:microsoft.com/office/officeart/2005/8/layout/list1"/>
    <dgm:cxn modelId="{4825E696-F1FF-4945-B1DA-23D6FC3635EC}" type="presParOf" srcId="{CDAB4EB4-23E2-4001-B1D9-77F509914C99}" destId="{F903F237-3855-4978-AA63-EE66A083EBA1}" srcOrd="12" destOrd="0" presId="urn:microsoft.com/office/officeart/2005/8/layout/list1"/>
    <dgm:cxn modelId="{0AC6CD85-76C8-45D0-B365-351273504043}" type="presParOf" srcId="{F903F237-3855-4978-AA63-EE66A083EBA1}" destId="{2F407974-C07C-494E-9626-F50D566F43B5}" srcOrd="0" destOrd="0" presId="urn:microsoft.com/office/officeart/2005/8/layout/list1"/>
    <dgm:cxn modelId="{23751F98-42AC-411E-BDA0-6F0AA0F22461}" type="presParOf" srcId="{F903F237-3855-4978-AA63-EE66A083EBA1}" destId="{F097EE7E-47D0-4E78-9689-F7361F30ECD6}" srcOrd="1" destOrd="0" presId="urn:microsoft.com/office/officeart/2005/8/layout/list1"/>
    <dgm:cxn modelId="{4564185B-5FF6-4605-81FB-D02EF7095552}" type="presParOf" srcId="{CDAB4EB4-23E2-4001-B1D9-77F509914C99}" destId="{6B74817C-DD6B-47BD-A893-95D35DF3C811}" srcOrd="13" destOrd="0" presId="urn:microsoft.com/office/officeart/2005/8/layout/list1"/>
    <dgm:cxn modelId="{3F002A52-8539-4498-BFA0-E2BB56471D80}" type="presParOf" srcId="{CDAB4EB4-23E2-4001-B1D9-77F509914C99}" destId="{48EBFB90-646D-426B-A4EB-95369916ADE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6255C-0FAD-42CA-9F5E-7D4DCAF31B03}">
      <dsp:nvSpPr>
        <dsp:cNvPr id="0" name=""/>
        <dsp:cNvSpPr/>
      </dsp:nvSpPr>
      <dsp:spPr>
        <a:xfrm>
          <a:off x="0" y="448126"/>
          <a:ext cx="812800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7BFBF92-49AC-4BCC-96D2-8D5D65F74102}">
      <dsp:nvSpPr>
        <dsp:cNvPr id="0" name=""/>
        <dsp:cNvSpPr/>
      </dsp:nvSpPr>
      <dsp:spPr>
        <a:xfrm>
          <a:off x="406400" y="0"/>
          <a:ext cx="5689600" cy="76752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155700">
            <a:lnSpc>
              <a:spcPct val="90000"/>
            </a:lnSpc>
            <a:spcBef>
              <a:spcPct val="0"/>
            </a:spcBef>
            <a:spcAft>
              <a:spcPct val="35000"/>
            </a:spcAft>
            <a:buNone/>
          </a:pPr>
          <a:r>
            <a:rPr lang="en-US" sz="2600" kern="1200" dirty="0"/>
            <a:t>Tier 1: IL Prep (14-15</a:t>
          </a:r>
          <a:r>
            <a:rPr lang="en-US" sz="2400" kern="1200" dirty="0"/>
            <a:t>)</a:t>
          </a:r>
          <a:r>
            <a:rPr lang="en-US" sz="1600" kern="1200" dirty="0"/>
            <a:t> Dist.: 1, 2, 3, 4, 9, 11</a:t>
          </a:r>
        </a:p>
      </dsp:txBody>
      <dsp:txXfrm>
        <a:off x="443867" y="37467"/>
        <a:ext cx="5614666" cy="692586"/>
      </dsp:txXfrm>
    </dsp:sp>
    <dsp:sp modelId="{5FAEEF14-5688-4448-AFE2-960EDA234761}">
      <dsp:nvSpPr>
        <dsp:cNvPr id="0" name=""/>
        <dsp:cNvSpPr/>
      </dsp:nvSpPr>
      <dsp:spPr>
        <a:xfrm>
          <a:off x="0" y="1627486"/>
          <a:ext cx="812800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A4BE769-58EF-4216-9841-8D58A6D81809}">
      <dsp:nvSpPr>
        <dsp:cNvPr id="0" name=""/>
        <dsp:cNvSpPr/>
      </dsp:nvSpPr>
      <dsp:spPr>
        <a:xfrm>
          <a:off x="406400" y="1243726"/>
          <a:ext cx="5689600" cy="76752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155700">
            <a:lnSpc>
              <a:spcPct val="90000"/>
            </a:lnSpc>
            <a:spcBef>
              <a:spcPct val="0"/>
            </a:spcBef>
            <a:spcAft>
              <a:spcPct val="35000"/>
            </a:spcAft>
            <a:buNone/>
          </a:pPr>
          <a:r>
            <a:rPr lang="en-US" sz="2600" kern="1200" dirty="0"/>
            <a:t>Tier 2: ILP (16-20)</a:t>
          </a:r>
        </a:p>
      </dsp:txBody>
      <dsp:txXfrm>
        <a:off x="443867" y="1281193"/>
        <a:ext cx="5614666" cy="692586"/>
      </dsp:txXfrm>
    </dsp:sp>
    <dsp:sp modelId="{2D30F4F5-5DA1-4666-9542-13365B610518}">
      <dsp:nvSpPr>
        <dsp:cNvPr id="0" name=""/>
        <dsp:cNvSpPr/>
      </dsp:nvSpPr>
      <dsp:spPr>
        <a:xfrm>
          <a:off x="0" y="2806846"/>
          <a:ext cx="812800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0823" tIns="541528" rIns="630823" bIns="184912" numCol="1" spcCol="1270" anchor="t" anchorCtr="0">
          <a:noAutofit/>
        </a:bodyPr>
        <a:lstStyle/>
        <a:p>
          <a:pPr marL="228600" lvl="1" indent="-228600" algn="l" defTabSz="1155700">
            <a:lnSpc>
              <a:spcPct val="90000"/>
            </a:lnSpc>
            <a:spcBef>
              <a:spcPct val="0"/>
            </a:spcBef>
            <a:spcAft>
              <a:spcPct val="15000"/>
            </a:spcAft>
            <a:buChar char="•"/>
          </a:pPr>
          <a:endParaRPr lang="en-US" sz="2600" kern="1200"/>
        </a:p>
      </dsp:txBody>
      <dsp:txXfrm>
        <a:off x="0" y="2806846"/>
        <a:ext cx="8128000" cy="655200"/>
      </dsp:txXfrm>
    </dsp:sp>
    <dsp:sp modelId="{B3DDAE43-39A8-4BA6-A69C-926F9BCD5B0E}">
      <dsp:nvSpPr>
        <dsp:cNvPr id="0" name=""/>
        <dsp:cNvSpPr/>
      </dsp:nvSpPr>
      <dsp:spPr>
        <a:xfrm>
          <a:off x="1878348" y="2456543"/>
          <a:ext cx="5689600" cy="76752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155700">
            <a:lnSpc>
              <a:spcPct val="90000"/>
            </a:lnSpc>
            <a:spcBef>
              <a:spcPct val="0"/>
            </a:spcBef>
            <a:spcAft>
              <a:spcPct val="35000"/>
            </a:spcAft>
            <a:buNone/>
          </a:pPr>
          <a:endParaRPr lang="en-US" sz="2600" kern="1200"/>
        </a:p>
      </dsp:txBody>
      <dsp:txXfrm>
        <a:off x="1915815" y="2494010"/>
        <a:ext cx="5614666" cy="692586"/>
      </dsp:txXfrm>
    </dsp:sp>
    <dsp:sp modelId="{48EBFB90-646D-426B-A4EB-95369916ADEC}">
      <dsp:nvSpPr>
        <dsp:cNvPr id="0" name=""/>
        <dsp:cNvSpPr/>
      </dsp:nvSpPr>
      <dsp:spPr>
        <a:xfrm>
          <a:off x="0" y="3967337"/>
          <a:ext cx="812800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097EE7E-47D0-4E78-9689-F7361F30ECD6}">
      <dsp:nvSpPr>
        <dsp:cNvPr id="0" name=""/>
        <dsp:cNvSpPr/>
      </dsp:nvSpPr>
      <dsp:spPr>
        <a:xfrm>
          <a:off x="406400" y="3602446"/>
          <a:ext cx="5689600" cy="76752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155700">
            <a:lnSpc>
              <a:spcPct val="90000"/>
            </a:lnSpc>
            <a:spcBef>
              <a:spcPct val="0"/>
            </a:spcBef>
            <a:spcAft>
              <a:spcPct val="35000"/>
            </a:spcAft>
            <a:buNone/>
          </a:pPr>
          <a:r>
            <a:rPr lang="en-US" sz="2600" kern="1200" dirty="0"/>
            <a:t>Tier 3: IL Supports (21-23)</a:t>
          </a:r>
        </a:p>
      </dsp:txBody>
      <dsp:txXfrm>
        <a:off x="443867" y="3639913"/>
        <a:ext cx="561466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77CDA-A108-4A9C-80FB-79F05DBA4EF1}"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99FB5-0055-4882-AE8D-A0170D1F6237}" type="slidenum">
              <a:rPr lang="en-US" smtClean="0"/>
              <a:t>‹#›</a:t>
            </a:fld>
            <a:endParaRPr lang="en-US"/>
          </a:p>
        </p:txBody>
      </p:sp>
    </p:spTree>
    <p:extLst>
      <p:ext uri="{BB962C8B-B14F-4D97-AF65-F5344CB8AC3E}">
        <p14:creationId xmlns:p14="http://schemas.microsoft.com/office/powerpoint/2010/main" val="180803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t-MT" dirty="0"/>
          </a:p>
        </p:txBody>
      </p:sp>
      <p:sp>
        <p:nvSpPr>
          <p:cNvPr id="4" name="Slide Number Placeholder 3"/>
          <p:cNvSpPr>
            <a:spLocks noGrp="1"/>
          </p:cNvSpPr>
          <p:nvPr>
            <p:ph type="sldNum" sz="quarter" idx="5"/>
          </p:nvPr>
        </p:nvSpPr>
        <p:spPr/>
        <p:txBody>
          <a:bodyPr/>
          <a:lstStyle/>
          <a:p>
            <a:fld id="{42B99FB5-0055-4882-AE8D-A0170D1F6237}" type="slidenum">
              <a:rPr lang="en-US" smtClean="0"/>
              <a:t>1</a:t>
            </a:fld>
            <a:endParaRPr lang="en-US"/>
          </a:p>
        </p:txBody>
      </p:sp>
    </p:spTree>
    <p:extLst>
      <p:ext uri="{BB962C8B-B14F-4D97-AF65-F5344CB8AC3E}">
        <p14:creationId xmlns:p14="http://schemas.microsoft.com/office/powerpoint/2010/main" val="10227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Rosemary - The Chafee Education and Training Vouchers provide financial support to eligible students for the costs of attendance at college, university, or vocational/trade school.  </a:t>
            </a:r>
          </a:p>
          <a:p>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Eligiblity</a:t>
            </a:r>
            <a:r>
              <a:rPr lang="en-US" sz="1200" kern="1200" dirty="0">
                <a:solidFill>
                  <a:schemeClr val="tx1"/>
                </a:solidFill>
                <a:effectLst/>
                <a:latin typeface="+mn-lt"/>
                <a:ea typeface="+mn-ea"/>
                <a:cs typeface="+mn-cs"/>
              </a:rPr>
              <a:t> for anyone who experienced foster cate at the age of 14 or older, and who is not yet age 26 – eligibility ends the term prior to the term the youth turns age 26.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ODHS is partnering with OSAC to issue the first $5,000 through the student’s school/training facility.  </a:t>
            </a:r>
          </a:p>
          <a:p>
            <a:r>
              <a:rPr lang="en-US" sz="1200" kern="1200" dirty="0">
                <a:solidFill>
                  <a:schemeClr val="tx1"/>
                </a:solidFill>
                <a:effectLst/>
                <a:latin typeface="+mn-lt"/>
                <a:ea typeface="+mn-ea"/>
                <a:cs typeface="+mn-cs"/>
              </a:rPr>
              <a:t>If a student requires additional funds, they may submit a request to </a:t>
            </a:r>
            <a:r>
              <a:rPr lang="en-US" sz="1200" b="1" kern="1200" dirty="0">
                <a:solidFill>
                  <a:schemeClr val="tx1"/>
                </a:solidFill>
                <a:effectLst/>
                <a:latin typeface="+mn-lt"/>
                <a:ea typeface="+mn-ea"/>
                <a:cs typeface="+mn-cs"/>
              </a:rPr>
              <a:t>ILP.Central@dhsoha.state.or.us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Rolling deadline for applications – for any young person attending school this current academic year, the </a:t>
            </a:r>
            <a:r>
              <a:rPr lang="en-US" sz="1200" b="1" kern="1200" dirty="0" err="1">
                <a:solidFill>
                  <a:schemeClr val="tx1"/>
                </a:solidFill>
                <a:effectLst/>
                <a:latin typeface="+mn-lt"/>
                <a:ea typeface="+mn-ea"/>
                <a:cs typeface="+mn-cs"/>
              </a:rPr>
              <a:t>deadines</a:t>
            </a:r>
            <a:r>
              <a:rPr lang="en-US" sz="1200" b="1" kern="1200" dirty="0">
                <a:solidFill>
                  <a:schemeClr val="tx1"/>
                </a:solidFill>
                <a:effectLst/>
                <a:latin typeface="+mn-lt"/>
                <a:ea typeface="+mn-ea"/>
                <a:cs typeface="+mn-cs"/>
              </a:rPr>
              <a:t> are waived and we can award even if they missed the deadline.  However, this is only this year.  As of the 2022-2023 academic year, those dates are hard deadlines.  Meaning if a youth </a:t>
            </a:r>
            <a:r>
              <a:rPr lang="en-US" sz="1200" b="1" kern="1200" dirty="0" err="1">
                <a:solidFill>
                  <a:schemeClr val="tx1"/>
                </a:solidFill>
                <a:effectLst/>
                <a:latin typeface="+mn-lt"/>
                <a:ea typeface="+mn-ea"/>
                <a:cs typeface="+mn-cs"/>
              </a:rPr>
              <a:t>msses</a:t>
            </a:r>
            <a:r>
              <a:rPr lang="en-US" sz="1200" b="1" kern="1200" dirty="0">
                <a:solidFill>
                  <a:schemeClr val="tx1"/>
                </a:solidFill>
                <a:effectLst/>
                <a:latin typeface="+mn-lt"/>
                <a:ea typeface="+mn-ea"/>
                <a:cs typeface="+mn-cs"/>
              </a:rPr>
              <a:t> a deadline, they will only be funded for which ever terms remain once they do apply – i.e. missed 8/1 deadline, but apply prior to 11/1, would not be funded for Fall term, but could access funds starting Winter term.</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https://oregonstudentaid.gov/chafee-etg.aspx</a:t>
            </a:r>
          </a:p>
        </p:txBody>
      </p:sp>
      <p:sp>
        <p:nvSpPr>
          <p:cNvPr id="4" name="Slide Number Placeholder 3"/>
          <p:cNvSpPr>
            <a:spLocks noGrp="1"/>
          </p:cNvSpPr>
          <p:nvPr>
            <p:ph type="sldNum" sz="quarter" idx="5"/>
          </p:nvPr>
        </p:nvSpPr>
        <p:spPr/>
        <p:txBody>
          <a:bodyPr/>
          <a:lstStyle/>
          <a:p>
            <a:fld id="{42B99FB5-0055-4882-AE8D-A0170D1F6237}" type="slidenum">
              <a:rPr lang="en-US" smtClean="0"/>
              <a:t>3</a:t>
            </a:fld>
            <a:endParaRPr lang="en-US"/>
          </a:p>
        </p:txBody>
      </p:sp>
    </p:spTree>
    <p:extLst>
      <p:ext uri="{BB962C8B-B14F-4D97-AF65-F5344CB8AC3E}">
        <p14:creationId xmlns:p14="http://schemas.microsoft.com/office/powerpoint/2010/main" val="306361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abic Typesetting" panose="03020402040406030203" pitchFamily="66" charset="-78"/>
                <a:cs typeface="Arabic Typesetting" panose="03020402040406030203" pitchFamily="66" charset="-78"/>
              </a:rPr>
              <a:t>Rosemary</a:t>
            </a:r>
          </a:p>
          <a:p>
            <a:r>
              <a:rPr lang="en-US" sz="1200" dirty="0">
                <a:latin typeface="Arabic Typesetting" panose="03020402040406030203" pitchFamily="66" charset="-78"/>
                <a:cs typeface="Arabic Typesetting" panose="03020402040406030203" pitchFamily="66" charset="-78"/>
              </a:rPr>
              <a:t>The Tiered ILP Model was created to allow for age or developmentally appropriate, and trauma informed services.  There are now 3 tiers. Let’s start with Tier 1 – IL Prep services.  There are 6 Districts/7 ILP Providers which are piloting Tier 1, IL Prep services for 14 – 15 year-olds (16 year </a:t>
            </a:r>
            <a:r>
              <a:rPr lang="en-US" sz="1200" dirty="0" err="1">
                <a:latin typeface="Arabic Typesetting" panose="03020402040406030203" pitchFamily="66" charset="-78"/>
                <a:cs typeface="Arabic Typesetting" panose="03020402040406030203" pitchFamily="66" charset="-78"/>
              </a:rPr>
              <a:t>olds</a:t>
            </a:r>
            <a:r>
              <a:rPr lang="en-US" sz="1200" dirty="0">
                <a:latin typeface="Arabic Typesetting" panose="03020402040406030203" pitchFamily="66" charset="-78"/>
                <a:cs typeface="Arabic Typesetting" panose="03020402040406030203" pitchFamily="66" charset="-78"/>
              </a:rPr>
              <a:t> may be served in Tier 1 if this is an appropriate level of services for them – boarder line DD or just turned 16 and could benefit from the more basic services).  Districts 1 – Tillamook YMCA, 2- both NAYA and New Avenues, 3- both Catholic Com. </a:t>
            </a:r>
            <a:r>
              <a:rPr lang="en-US" sz="1200" dirty="0" err="1">
                <a:latin typeface="Arabic Typesetting" panose="03020402040406030203" pitchFamily="66" charset="-78"/>
                <a:cs typeface="Arabic Typesetting" panose="03020402040406030203" pitchFamily="66" charset="-78"/>
              </a:rPr>
              <a:t>Svcs</a:t>
            </a:r>
            <a:r>
              <a:rPr lang="en-US" sz="1200" dirty="0">
                <a:latin typeface="Arabic Typesetting" panose="03020402040406030203" pitchFamily="66" charset="-78"/>
                <a:cs typeface="Arabic Typesetting" panose="03020402040406030203" pitchFamily="66" charset="-78"/>
              </a:rPr>
              <a:t> and Polk Youth </a:t>
            </a:r>
            <a:r>
              <a:rPr lang="en-US" sz="1200" dirty="0" err="1">
                <a:latin typeface="Arabic Typesetting" panose="03020402040406030203" pitchFamily="66" charset="-78"/>
                <a:cs typeface="Arabic Typesetting" panose="03020402040406030203" pitchFamily="66" charset="-78"/>
              </a:rPr>
              <a:t>Svcs</a:t>
            </a:r>
            <a:r>
              <a:rPr lang="en-US" sz="1200" dirty="0">
                <a:latin typeface="Arabic Typesetting" panose="03020402040406030203" pitchFamily="66" charset="-78"/>
                <a:cs typeface="Arabic Typesetting" panose="03020402040406030203" pitchFamily="66" charset="-78"/>
              </a:rPr>
              <a:t>, 4 -, 9 – The Next Door and 11 – Integral Youth Services are accepting referrals for 14 and 15 year-olds.  Please consider referring any young person who is eligible and residing in those districts.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IL Prep consists of Group meetings twice per month. Follows curriculum aligned with Personal Growth &amp; Social Connections and Well-being &amp; Community. Also includes an aligned assessment of youth skills for caseworkers and caregivers to complete (no more than 15 minutes).  Programs are expected to provide group-based skill building, to engaged caregivers and caseworkers in preparation for typical ILP, and to facilitate the participation of near-peer mentors and/or adult community members as resources in delivering and engaging youth programming. The Teen Goals sheet is an abbreviated transition plan focused on introducing the youth to goal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abic Typesetting" panose="03020402040406030203" pitchFamily="66" charset="-78"/>
                <a:cs typeface="Arabic Typesetting" panose="03020402040406030203" pitchFamily="66" charset="-78"/>
              </a:rPr>
              <a:t>You will note there are two Tier 2’s – one is a subset of the overall Tier 2 population. </a:t>
            </a:r>
            <a:r>
              <a:rPr lang="en-US" sz="1200" b="0" i="0" kern="1200" dirty="0">
                <a:solidFill>
                  <a:schemeClr val="tx1"/>
                </a:solidFill>
                <a:effectLst/>
                <a:latin typeface="+mn-lt"/>
                <a:ea typeface="+mn-ea"/>
                <a:cs typeface="+mn-cs"/>
              </a:rPr>
              <a:t>Tier 2 are traditional ILP services for 16 – 20 year-olds.  Tier 2 services are available statewide.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Tier 2A - IL Plus services are available in 6 counties until July 2022, when we will roll out these services statewide. The ILP+ skills curriculum significantly incorporates elements used in the evidence-supported My Life model developed at Portland State University, which is listed on the California Evidence-Based Clearinghouse for Child Welfare (http://www.cebc4cw.org/program/my-life/). The My Life Model focuses on building foster youth self-determination skills, such as youth-driven goal identification, problem-solving, and stress management. The evidence-supported model was specifically designed for multi-system-involved youth and includes accommodation for needs such as developmental disability, and emotional or behavioral issues. The Contractor shall see the youth a minimum of twice a month, one-on-one and face-to-face. The one-on-one, face-to-face meetings shall last approximately 1.5 to 2 hours.   Time limited service designed to last about 1 year, and then young person will transition to Tier 2, or Tier 3 turning age 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Tier 3, IL Supports: This tier is designed to serve young people aged 21-23 (</a:t>
            </a:r>
            <a:r>
              <a:rPr lang="en-US" sz="1200" b="0" i="0" kern="1200" dirty="0" err="1">
                <a:solidFill>
                  <a:schemeClr val="tx1"/>
                </a:solidFill>
                <a:effectLst/>
                <a:latin typeface="+mn-lt"/>
                <a:ea typeface="+mn-ea"/>
                <a:cs typeface="+mn-cs"/>
              </a:rPr>
              <a:t>elig</a:t>
            </a:r>
            <a:r>
              <a:rPr lang="en-US" sz="1200" b="0" i="0" kern="1200" dirty="0">
                <a:solidFill>
                  <a:schemeClr val="tx1"/>
                </a:solidFill>
                <a:effectLst/>
                <a:latin typeface="+mn-lt"/>
                <a:ea typeface="+mn-ea"/>
                <a:cs typeface="+mn-cs"/>
              </a:rPr>
              <a:t>. ends at age 24) who are no longer in foster care. This service is available statewide.  Services at this Tier are similar to typical ILP, in terms of providing information and facilitating service access and available funds (e.g., Chafee, ETV) but with fewer contact requirements and less formal life skills assessment and transition planning documentation. </a:t>
            </a:r>
          </a:p>
        </p:txBody>
      </p:sp>
      <p:sp>
        <p:nvSpPr>
          <p:cNvPr id="4" name="Slide Number Placeholder 3"/>
          <p:cNvSpPr>
            <a:spLocks noGrp="1"/>
          </p:cNvSpPr>
          <p:nvPr>
            <p:ph type="sldNum" sz="quarter" idx="5"/>
          </p:nvPr>
        </p:nvSpPr>
        <p:spPr/>
        <p:txBody>
          <a:bodyPr/>
          <a:lstStyle/>
          <a:p>
            <a:fld id="{42B99FB5-0055-4882-AE8D-A0170D1F6237}" type="slidenum">
              <a:rPr lang="en-US" smtClean="0"/>
              <a:t>4</a:t>
            </a:fld>
            <a:endParaRPr lang="en-US"/>
          </a:p>
        </p:txBody>
      </p:sp>
    </p:spTree>
    <p:extLst>
      <p:ext uri="{BB962C8B-B14F-4D97-AF65-F5344CB8AC3E}">
        <p14:creationId xmlns:p14="http://schemas.microsoft.com/office/powerpoint/2010/main" val="3586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Adrienne - Young people who exited foster care at age 18 or older may return to ODHS Child Welfare to access supports aimed at stabilizing their housing.</a:t>
            </a:r>
          </a:p>
          <a:p>
            <a:r>
              <a:rPr lang="en-US" dirty="0"/>
              <a:t>Young Adult Transitional (YAT) services are available though 9/30/2021.  Will be serving after September if necessary with general fund dollars and through age 23 to assist with housing.  </a:t>
            </a:r>
          </a:p>
          <a:p>
            <a:endParaRPr lang="en-US" dirty="0"/>
          </a:p>
          <a:p>
            <a:r>
              <a:rPr lang="en-US" dirty="0"/>
              <a:t>Eligible young adults may be able to access a variety of housing options, with the support of Chafee Housing funds.</a:t>
            </a:r>
          </a:p>
          <a:p>
            <a:endParaRPr lang="en-US" dirty="0"/>
          </a:p>
          <a:p>
            <a:r>
              <a:rPr lang="en-US" dirty="0"/>
              <a:t>Young adults will be required to obtain an FSS-ILP case to access services and supports.  The young person will be served by their local ODHS Child Welfare branch and assigned a case worker.</a:t>
            </a:r>
          </a:p>
          <a:p>
            <a:r>
              <a:rPr lang="en-US" dirty="0"/>
              <a:t>Young people will be referred for needed services such as health or mental health, parenting, mentors, as well as ILP for additional support and assistance with completing the housing paperwork.</a:t>
            </a:r>
          </a:p>
          <a:p>
            <a:endParaRPr lang="en-US" dirty="0"/>
          </a:p>
          <a:p>
            <a:r>
              <a:rPr lang="en-US" dirty="0"/>
              <a:t>Questions can be directed to the Youth Transitions Team at ILP.Central@dhsoha.state.or.us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5</a:t>
            </a:fld>
            <a:endParaRPr lang="en-US"/>
          </a:p>
        </p:txBody>
      </p:sp>
    </p:spTree>
    <p:extLst>
      <p:ext uri="{BB962C8B-B14F-4D97-AF65-F5344CB8AC3E}">
        <p14:creationId xmlns:p14="http://schemas.microsoft.com/office/powerpoint/2010/main" val="1649134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abic Typesetting" panose="03020402040406030203" pitchFamily="66" charset="-78"/>
                <a:cs typeface="Arabic Typesetting" panose="03020402040406030203" pitchFamily="66" charset="-78"/>
              </a:rPr>
              <a:t>Rosemary - Basic eligibility for the Chafee funded ILP services has been expanded to any youth who is or was in foster care anytime after their 14</a:t>
            </a:r>
            <a:r>
              <a:rPr lang="en-US" sz="1200" baseline="30000" dirty="0">
                <a:latin typeface="Arabic Typesetting" panose="03020402040406030203" pitchFamily="66" charset="-78"/>
                <a:cs typeface="Arabic Typesetting" panose="03020402040406030203" pitchFamily="66" charset="-78"/>
              </a:rPr>
              <a:t>th</a:t>
            </a:r>
            <a:r>
              <a:rPr lang="en-US" sz="1200" dirty="0">
                <a:latin typeface="Arabic Typesetting" panose="03020402040406030203" pitchFamily="66" charset="-78"/>
                <a:cs typeface="Arabic Typesetting" panose="03020402040406030203" pitchFamily="66" charset="-78"/>
              </a:rPr>
              <a:t> birthday (no minimum days in care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abic Typesetting" panose="03020402040406030203" pitchFamily="66" charset="-78"/>
              <a:cs typeface="Arabic Typesetting" panose="03020402040406030203" pitchFamily="66"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abic Typesetting" panose="03020402040406030203" pitchFamily="66" charset="-78"/>
                <a:cs typeface="Arabic Typesetting" panose="03020402040406030203" pitchFamily="66" charset="-78"/>
              </a:rPr>
              <a:t>Eligibility for the Independent Living Housing Subsidy (ILHSP) remains the same, however a young person enrolled in the program may access up to $1000 regardless of the month they are currently on in the program.  This flexibility will end on 9/30/21.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abic Typesetting" panose="03020402040406030203" pitchFamily="66" charset="-78"/>
                <a:cs typeface="Arabic Typesetting" panose="03020402040406030203" pitchFamily="66" charset="-78"/>
              </a:rPr>
              <a:t>In this program a young person must be in the care and custody of ODHS Child Welfare; be age 18, or may be 16 or 17 with an exception to policy; and must have court approval.  </a:t>
            </a:r>
          </a:p>
          <a:p>
            <a:endParaRPr lang="en-US" sz="1200" dirty="0">
              <a:latin typeface="Arabic Typesetting" panose="03020402040406030203" pitchFamily="66" charset="-78"/>
              <a:cs typeface="Arabic Typesetting" panose="03020402040406030203" pitchFamily="66" charset="-78"/>
            </a:endParaRPr>
          </a:p>
          <a:p>
            <a:endParaRPr lang="en-US" sz="1200" dirty="0">
              <a:latin typeface="Arabic Typesetting" panose="03020402040406030203" pitchFamily="66" charset="-78"/>
              <a:cs typeface="Arabic Typesetting" panose="03020402040406030203" pitchFamily="66" charset="-78"/>
            </a:endParaRPr>
          </a:p>
          <a:p>
            <a:r>
              <a:rPr lang="en-US" sz="1200" dirty="0">
                <a:latin typeface="Arabic Typesetting" panose="03020402040406030203" pitchFamily="66" charset="-78"/>
                <a:cs typeface="Arabic Typesetting" panose="03020402040406030203" pitchFamily="66" charset="-78"/>
              </a:rPr>
              <a:t>Chafee housing funds will also be available to young people who exited foster care after their 14</a:t>
            </a:r>
            <a:r>
              <a:rPr lang="en-US" sz="1200" baseline="30000" dirty="0">
                <a:latin typeface="Arabic Typesetting" panose="03020402040406030203" pitchFamily="66" charset="-78"/>
                <a:cs typeface="Arabic Typesetting" panose="03020402040406030203" pitchFamily="66" charset="-78"/>
              </a:rPr>
              <a:t>th</a:t>
            </a:r>
            <a:r>
              <a:rPr lang="en-US" sz="1200" dirty="0">
                <a:latin typeface="Arabic Typesetting" panose="03020402040406030203" pitchFamily="66" charset="-78"/>
                <a:cs typeface="Arabic Typesetting" panose="03020402040406030203" pitchFamily="66" charset="-78"/>
              </a:rPr>
              <a:t> birthday and who are not yet age 27.</a:t>
            </a:r>
          </a:p>
          <a:p>
            <a:r>
              <a:rPr lang="en-US" sz="1200" dirty="0">
                <a:latin typeface="Arabic Typesetting" panose="03020402040406030203" pitchFamily="66" charset="-78"/>
                <a:cs typeface="Arabic Typesetting" panose="03020402040406030203" pitchFamily="66" charset="-78"/>
              </a:rPr>
              <a:t>Young people who are working with ODHS or ILP, ages 18 – 23, will be able to ask for a one-time payment or on-going payments.  </a:t>
            </a:r>
          </a:p>
          <a:p>
            <a:r>
              <a:rPr lang="en-US" sz="1200" dirty="0">
                <a:latin typeface="Arabic Typesetting" panose="03020402040406030203" pitchFamily="66" charset="-78"/>
                <a:cs typeface="Arabic Typesetting" panose="03020402040406030203" pitchFamily="66" charset="-78"/>
              </a:rPr>
              <a:t>Young people, ages 24 through 26 , will only be able to access the Chafee ILP/Housing funds on a one-time basis, and caps exist.   </a:t>
            </a:r>
          </a:p>
          <a:p>
            <a:endParaRPr lang="en-US" sz="1200" dirty="0">
              <a:latin typeface="Arabic Typesetting" panose="03020402040406030203" pitchFamily="66" charset="-78"/>
              <a:cs typeface="Arabic Typesetting" panose="03020402040406030203" pitchFamily="66" charset="-78"/>
            </a:endParaRPr>
          </a:p>
          <a:p>
            <a:endParaRPr lang="en-US" sz="1200" dirty="0">
              <a:latin typeface="Arabic Typesetting" panose="03020402040406030203" pitchFamily="66" charset="-78"/>
              <a:cs typeface="Arabic Typesetting" panose="03020402040406030203" pitchFamily="66" charset="-78"/>
            </a:endParaRPr>
          </a:p>
          <a:p>
            <a:r>
              <a:rPr lang="en-US" sz="1200" dirty="0">
                <a:latin typeface="Arabic Typesetting" panose="03020402040406030203" pitchFamily="66" charset="-78"/>
                <a:cs typeface="Arabic Typesetting" panose="03020402040406030203" pitchFamily="66" charset="-78"/>
              </a:rPr>
              <a:t>Eligibility for ILP Discretionary Funds has been expanded to include any current and former foster youth who experience foster care any time after the age of 14 and are not yet 27– the new flexibilities will end on 9/30/2021.</a:t>
            </a:r>
          </a:p>
          <a:p>
            <a:r>
              <a:rPr lang="en-US" sz="1200" dirty="0">
                <a:latin typeface="Arabic Typesetting" panose="03020402040406030203" pitchFamily="66" charset="-78"/>
                <a:cs typeface="Arabic Typesetting" panose="03020402040406030203" pitchFamily="66" charset="-78"/>
              </a:rPr>
              <a:t>As a reminder, discretionary funds may be utilized regardless if a young person is enrolled in an Independent Living Program or not.  Caseworkers may submit funding requests for their youth.  </a:t>
            </a:r>
          </a:p>
          <a:p>
            <a:r>
              <a:rPr lang="en-US" sz="1200" dirty="0">
                <a:latin typeface="Arabic Typesetting" panose="03020402040406030203" pitchFamily="66" charset="-78"/>
                <a:cs typeface="Arabic Typesetting" panose="03020402040406030203" pitchFamily="66" charset="-78"/>
              </a:rPr>
              <a:t>   </a:t>
            </a:r>
          </a:p>
          <a:p>
            <a:endParaRPr lang="en-US" sz="1200" dirty="0">
              <a:latin typeface="Arabic Typesetting" panose="03020402040406030203" pitchFamily="66" charset="-78"/>
              <a:cs typeface="Arabic Typesetting" panose="03020402040406030203" pitchFamily="66" charset="-78"/>
            </a:endParaRPr>
          </a:p>
          <a:p>
            <a:r>
              <a:rPr lang="en-US" sz="1200" dirty="0">
                <a:latin typeface="Arabic Typesetting" panose="03020402040406030203" pitchFamily="66" charset="-78"/>
                <a:cs typeface="Arabic Typesetting" panose="03020402040406030203" pitchFamily="66" charset="-78"/>
              </a:rPr>
              <a:t>Please send any questions regarding these updates to ILP.Central@dhsoha.state.or.us</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6</a:t>
            </a:fld>
            <a:endParaRPr lang="en-US"/>
          </a:p>
        </p:txBody>
      </p:sp>
    </p:spTree>
    <p:extLst>
      <p:ext uri="{BB962C8B-B14F-4D97-AF65-F5344CB8AC3E}">
        <p14:creationId xmlns:p14="http://schemas.microsoft.com/office/powerpoint/2010/main" val="135382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Adrienne: </a:t>
            </a:r>
          </a:p>
          <a:p>
            <a:r>
              <a:rPr lang="en-US" dirty="0"/>
              <a:t>Now that you have heard of the funds and supports available.  How do you and/or young people gain access to the funding?    </a:t>
            </a:r>
          </a:p>
          <a:p>
            <a:r>
              <a:rPr lang="en-US" dirty="0"/>
              <a:t>We currently have two different processes in place for young people to access the funding .  </a:t>
            </a:r>
          </a:p>
          <a:p>
            <a:endParaRPr lang="en-US" dirty="0"/>
          </a:p>
          <a:p>
            <a:r>
              <a:rPr lang="en-US" dirty="0"/>
              <a:t>Once the word is out and requests increase, please be patient  </a:t>
            </a:r>
          </a:p>
          <a:p>
            <a:r>
              <a:rPr lang="en-US" dirty="0"/>
              <a:t>Also, please use the </a:t>
            </a:r>
            <a:r>
              <a:rPr lang="en-US" dirty="0" err="1"/>
              <a:t>ILP.Central</a:t>
            </a:r>
            <a:r>
              <a:rPr lang="en-US" dirty="0"/>
              <a:t> email instead of sending directly to a staff person as it can get lost in the shuffle.  </a:t>
            </a:r>
          </a:p>
          <a:p>
            <a:endParaRPr lang="en-US" dirty="0"/>
          </a:p>
          <a:p>
            <a:r>
              <a:rPr lang="en-US" dirty="0"/>
              <a:t>We are working on securing a contractor to help with more flexible types of payments and the ease of workload on our team.  </a:t>
            </a:r>
          </a:p>
        </p:txBody>
      </p:sp>
      <p:sp>
        <p:nvSpPr>
          <p:cNvPr id="4" name="Slide Number Placeholder 3"/>
          <p:cNvSpPr>
            <a:spLocks noGrp="1"/>
          </p:cNvSpPr>
          <p:nvPr>
            <p:ph type="sldNum" sz="quarter" idx="5"/>
          </p:nvPr>
        </p:nvSpPr>
        <p:spPr/>
        <p:txBody>
          <a:bodyPr/>
          <a:lstStyle/>
          <a:p>
            <a:fld id="{42B99FB5-0055-4882-AE8D-A0170D1F6237}" type="slidenum">
              <a:rPr lang="en-US" smtClean="0"/>
              <a:t>7</a:t>
            </a:fld>
            <a:endParaRPr lang="en-US"/>
          </a:p>
        </p:txBody>
      </p:sp>
    </p:spTree>
    <p:extLst>
      <p:ext uri="{BB962C8B-B14F-4D97-AF65-F5344CB8AC3E}">
        <p14:creationId xmlns:p14="http://schemas.microsoft.com/office/powerpoint/2010/main" val="151387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Adrienne – </a:t>
            </a:r>
          </a:p>
          <a:p>
            <a:r>
              <a:rPr lang="en-US" dirty="0"/>
              <a:t>There are two paths a young adult can take when accessing Young Adult Transitional Supports.  </a:t>
            </a:r>
          </a:p>
          <a:p>
            <a:endParaRPr lang="en-US" dirty="0"/>
          </a:p>
          <a:p>
            <a:pPr marL="228600" indent="-228600">
              <a:buAutoNum type="arabicPeriod"/>
            </a:pPr>
            <a:r>
              <a:rPr lang="en-US" dirty="0"/>
              <a:t>The young adult will call the Oregon Child Abuse Hotline to request a Family Support Services-ILP Case (FSS-ILP).  The Youth Transitions Team has worked with ORCAH to make this a trauma informed process, so if the young adult is not comfortable with calling ORCAH, then a supportive adult may call to request a case on their behalf.  </a:t>
            </a:r>
          </a:p>
          <a:p>
            <a:pPr marL="0" indent="0">
              <a:buNone/>
            </a:pPr>
            <a:r>
              <a:rPr lang="en-US" dirty="0"/>
              <a:t>    </a:t>
            </a:r>
          </a:p>
          <a:p>
            <a:pPr marL="0" indent="0">
              <a:buNone/>
            </a:pPr>
            <a:r>
              <a:rPr lang="en-US" dirty="0"/>
              <a:t>      The young adult will be served by their local ODHS Child Welfare branch and assigned a case worker.  This is the best option for young people needing additional supports and connections to services as the case worker will work with the young adult to assist with referring them for needed services such as health care, mental health services, parenting support, mentors, as well as referring to the local ILP for additional supports and assistance with completing the housing paperwork, completing the Comprehensive Transition Plan and accessing resources (TANF, SNAP, FYI Voucher, college enrollment/scholarships, etc.) .  Age flexibilities to this support will end on 9/30/21, however, ODHS will continue to support those receiving this service until they no longer need the support or turn 24.  </a:t>
            </a:r>
          </a:p>
          <a:p>
            <a:pPr marL="0" indent="0">
              <a:buNone/>
            </a:pPr>
            <a:endParaRPr lang="en-US" dirty="0"/>
          </a:p>
          <a:p>
            <a:pPr marL="0" indent="0">
              <a:buNone/>
            </a:pPr>
            <a:r>
              <a:rPr lang="en-US" dirty="0"/>
              <a:t>The Comprehensive Transition Plan will be utilized as the ODHS Case Plan in these cases.  This will need to be completed only once per year for those young adults ages 21-23.  </a:t>
            </a:r>
          </a:p>
          <a:p>
            <a:pPr marL="0" indent="0">
              <a:buNone/>
            </a:pPr>
            <a:endParaRPr lang="en-US" dirty="0"/>
          </a:p>
          <a:p>
            <a:pPr marL="228600" indent="-228600">
              <a:buAutoNum type="arabicPeriod" startAt="2"/>
            </a:pPr>
            <a:r>
              <a:rPr lang="en-US" dirty="0"/>
              <a:t>Aftercare services have been implemented as a result of feedback from young adults who have indicated the requirement to call the Oregon Child Abuse Hotline to access services is not a trauma informed process and is viewed as a significant barrier.  </a:t>
            </a:r>
          </a:p>
          <a:p>
            <a:pPr marL="0" indent="0">
              <a:buNone/>
            </a:pPr>
            <a:r>
              <a:rPr lang="en-US" dirty="0"/>
              <a:t>The young adult, age 18 through 23, will be able to contact their local ILP to directly request services.  This can occur via email, phone call, etc.  A supportive adult may assist the young adult with connecting to a local ILP Provider.  </a:t>
            </a:r>
          </a:p>
          <a:p>
            <a:pPr marL="0" indent="0">
              <a:buNone/>
            </a:pPr>
            <a:r>
              <a:rPr lang="en-US" dirty="0"/>
              <a:t>       </a:t>
            </a:r>
          </a:p>
          <a:p>
            <a:pPr marL="0" indent="0">
              <a:buNone/>
            </a:pPr>
            <a:r>
              <a:rPr lang="en-US" dirty="0"/>
              <a:t>      The ILP Provider will confirm eligibility of the youth adult with the Youth Transitions Program team.  This pathway is intended for those young adults who do not want case worker involvement, and/or who are not in need of a significant amount of support.  The ILP Provider will work with the young adult on: </a:t>
            </a:r>
          </a:p>
          <a:p>
            <a:pPr marL="0" indent="0">
              <a:buNone/>
            </a:pPr>
            <a:r>
              <a:rPr lang="en-US" dirty="0"/>
              <a:t>	Comprehensive Transition Plan</a:t>
            </a:r>
          </a:p>
          <a:p>
            <a:pPr marL="0" indent="0">
              <a:buNone/>
            </a:pPr>
            <a:r>
              <a:rPr lang="en-US" dirty="0"/>
              <a:t>	Skill Building</a:t>
            </a:r>
          </a:p>
          <a:p>
            <a:pPr marL="0" indent="0">
              <a:buNone/>
            </a:pPr>
            <a:r>
              <a:rPr lang="en-US" dirty="0"/>
              <a:t>	Discretionary Fund Requests </a:t>
            </a:r>
          </a:p>
          <a:p>
            <a:pPr marL="0" indent="0">
              <a:buNone/>
            </a:pPr>
            <a:r>
              <a:rPr lang="en-US" dirty="0"/>
              <a:t>	Chafee Education Voucher</a:t>
            </a:r>
          </a:p>
          <a:p>
            <a:pPr marL="0" indent="0">
              <a:buNone/>
            </a:pPr>
            <a:r>
              <a:rPr lang="en-US" dirty="0"/>
              <a:t>	Chafee Housing Packet</a:t>
            </a:r>
          </a:p>
          <a:p>
            <a:pPr marL="0" indent="0">
              <a:buNone/>
            </a:pPr>
            <a:r>
              <a:rPr lang="en-US" dirty="0"/>
              <a:t>	Transitional supports/resources</a:t>
            </a:r>
          </a:p>
          <a:p>
            <a:pPr marL="0" indent="0">
              <a:buNone/>
            </a:pPr>
            <a:endParaRPr lang="en-US" dirty="0"/>
          </a:p>
          <a:p>
            <a:pPr marL="0" indent="0">
              <a:buNone/>
            </a:pPr>
            <a:r>
              <a:rPr lang="en-US" dirty="0"/>
              <a:t>This services began July 1, 2021, and will be on-going.         </a:t>
            </a:r>
          </a:p>
          <a:p>
            <a:pPr marL="228600" indent="-228600">
              <a:buAutoNum type="arabicPeriod"/>
            </a:pPr>
            <a:endParaRPr lang="en-US" dirty="0"/>
          </a:p>
          <a:p>
            <a:pPr marL="0" indent="0">
              <a:buNone/>
            </a:pPr>
            <a:endParaRPr lang="en-US" dirty="0"/>
          </a:p>
          <a:p>
            <a:endParaRPr lang="en-US" dirty="0"/>
          </a:p>
          <a:p>
            <a:r>
              <a:rPr lang="en-US" dirty="0"/>
              <a:t>Questions can be directed to the Youth Transitions Team – attached is the list of our staff and who is lead for which pieces.  You can email with specific questions, however, all funding requests and other documents are to continue to be sent to ILP.Central@dhsoha.state.or.us.</a:t>
            </a:r>
          </a:p>
          <a:p>
            <a:pPr marL="0" indent="0">
              <a:buNone/>
            </a:pP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8</a:t>
            </a:fld>
            <a:endParaRPr lang="en-US"/>
          </a:p>
        </p:txBody>
      </p:sp>
    </p:spTree>
    <p:extLst>
      <p:ext uri="{BB962C8B-B14F-4D97-AF65-F5344CB8AC3E}">
        <p14:creationId xmlns:p14="http://schemas.microsoft.com/office/powerpoint/2010/main" val="230652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Rosemary - As we move towards a youth welfare system the values that drive our process are to be trauma informed, youth driven and to have flexibility in our decision making.  The youth involved in the work groups have expressed the need for there to be the ability for young people to make decisions and make mistakes with a safety net to support them as they navigate the pathway to adulthood.  COVID and the Consolidated Appropriations Act have provided us an opportunity to support young adults who have exited foster care and learn from them as we begin to plan and build a new young adult program to support their chosen path to adulthood.  You will be hearing more from the 18+ workgroup.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Ashley Oakley, with the Permanency Unit, is leading the 18+ workgroup.</a:t>
            </a: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2B99FB5-0055-4882-AE8D-A0170D1F6237}" type="slidenum">
              <a:rPr lang="en-US" smtClean="0"/>
              <a:t>9</a:t>
            </a:fld>
            <a:endParaRPr lang="en-US"/>
          </a:p>
        </p:txBody>
      </p:sp>
    </p:spTree>
    <p:extLst>
      <p:ext uri="{BB962C8B-B14F-4D97-AF65-F5344CB8AC3E}">
        <p14:creationId xmlns:p14="http://schemas.microsoft.com/office/powerpoint/2010/main" val="1866877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30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1555749" y="2540000"/>
            <a:ext cx="9080501" cy="1778000"/>
          </a:xfrm>
        </p:spPr>
        <p:txBody>
          <a:bodyPr anchor="b">
            <a:normAutofit/>
          </a:bodyPr>
          <a:lstStyle>
            <a:lvl1pPr algn="l">
              <a:defRPr sz="4700" b="1" baseline="0">
                <a:solidFill>
                  <a:schemeClr val="bg1"/>
                </a:solidFill>
                <a:latin typeface="Arial" panose="020B0604020202020204" pitchFamily="34" charset="0"/>
                <a:cs typeface="Arial" panose="020B0604020202020204" pitchFamily="34" charset="0"/>
              </a:defRPr>
            </a:lvl1pPr>
          </a:lstStyle>
          <a:p>
            <a:r>
              <a:rPr lang="en-US"/>
              <a:t>Title slide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50" y="4445001"/>
            <a:ext cx="5397499" cy="825499"/>
          </a:xfrm>
        </p:spPr>
        <p:txBody>
          <a:bodyPr>
            <a:normAutofit/>
          </a:bodyPr>
          <a:lstStyle>
            <a:lvl1pPr marL="0" indent="0" algn="l">
              <a:buNone/>
              <a:defRPr sz="29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H2 – Arial 29</a:t>
            </a:r>
          </a:p>
        </p:txBody>
      </p:sp>
      <p:pic>
        <p:nvPicPr>
          <p:cNvPr id="12" name="Picture 11" descr="ODS logo">
            <a:extLst>
              <a:ext uri="{FF2B5EF4-FFF2-40B4-BE49-F238E27FC236}">
                <a16:creationId xmlns:a16="http://schemas.microsoft.com/office/drawing/2014/main" id="{FD713053-A881-4B23-B73C-514CA247F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635000"/>
            <a:ext cx="2635250" cy="750982"/>
          </a:xfrm>
          <a:prstGeom prst="rect">
            <a:avLst/>
          </a:prstGeom>
        </p:spPr>
      </p:pic>
      <p:cxnSp>
        <p:nvCxnSpPr>
          <p:cNvPr id="14" name="Straight Connector 13">
            <a:extLst>
              <a:ext uri="{FF2B5EF4-FFF2-40B4-BE49-F238E27FC236}">
                <a16:creationId xmlns:a16="http://schemas.microsoft.com/office/drawing/2014/main" id="{9136EC91-B2F1-4408-8006-8100ADB73BC1}"/>
              </a:ext>
            </a:extLst>
          </p:cNvPr>
          <p:cNvCxnSpPr/>
          <p:nvPr userDrawn="1"/>
        </p:nvCxnSpPr>
        <p:spPr>
          <a:xfrm>
            <a:off x="1555749" y="4318000"/>
            <a:ext cx="90805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9B3769BF-2879-4EB7-8F4F-C493164206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269" y="0"/>
            <a:ext cx="12192000" cy="6858000"/>
          </a:xfrm>
          <a:prstGeom prst="rect">
            <a:avLst/>
          </a:prstGeom>
        </p:spPr>
      </p:pic>
    </p:spTree>
    <p:extLst>
      <p:ext uri="{BB962C8B-B14F-4D97-AF65-F5344CB8AC3E}">
        <p14:creationId xmlns:p14="http://schemas.microsoft.com/office/powerpoint/2010/main" val="292379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0993-A6BA-4B27-9432-87BD9A6C392C}"/>
              </a:ext>
            </a:extLst>
          </p:cNvPr>
          <p:cNvSpPr>
            <a:spLocks noGrp="1"/>
          </p:cNvSpPr>
          <p:nvPr>
            <p:ph type="title"/>
          </p:nvPr>
        </p:nvSpPr>
        <p:spPr>
          <a:xfrm>
            <a:off x="634999" y="634999"/>
            <a:ext cx="10896271" cy="825501"/>
          </a:xfrm>
        </p:spPr>
        <p:txBody>
          <a:bodyPr anchor="b">
            <a:noAutofit/>
          </a:bodyPr>
          <a:lstStyle>
            <a:lvl1pPr>
              <a:defRPr sz="2900"/>
            </a:lvl1pPr>
          </a:lstStyle>
          <a:p>
            <a:r>
              <a:rPr lang="en-US"/>
              <a:t>Click to edit Master title style</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587500"/>
            <a:ext cx="6312717" cy="4635500"/>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587501"/>
            <a:ext cx="4476750" cy="46355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9732A-2553-47F1-AEDC-4DE245010F77}"/>
              </a:ext>
            </a:extLst>
          </p:cNvPr>
          <p:cNvSpPr>
            <a:spLocks noGrp="1"/>
          </p:cNvSpPr>
          <p:nvPr>
            <p:ph type="dt" sz="half" idx="10"/>
          </p:nvPr>
        </p:nvSpPr>
        <p:spPr/>
        <p:txBody>
          <a:bodyPr/>
          <a:lstStyle>
            <a:lvl1pPr>
              <a:defRPr>
                <a:solidFill>
                  <a:schemeClr val="tx1"/>
                </a:solidFill>
              </a:defRPr>
            </a:lvl1pPr>
          </a:lstStyle>
          <a:p>
            <a:endParaRPr lang="en-US"/>
          </a:p>
        </p:txBody>
      </p:sp>
      <p:sp>
        <p:nvSpPr>
          <p:cNvPr id="6" name="Footer Placeholder 5">
            <a:extLst>
              <a:ext uri="{FF2B5EF4-FFF2-40B4-BE49-F238E27FC236}">
                <a16:creationId xmlns:a16="http://schemas.microsoft.com/office/drawing/2014/main" id="{1F1C80A2-D412-4DFF-867E-1401D9B5DBA5}"/>
              </a:ext>
            </a:extLst>
          </p:cNvPr>
          <p:cNvSpPr>
            <a:spLocks noGrp="1"/>
          </p:cNvSpPr>
          <p:nvPr>
            <p:ph type="ftr" sz="quarter" idx="11"/>
          </p:nvPr>
        </p:nvSpPr>
        <p:spPr/>
        <p:txBody>
          <a:bodyPr/>
          <a:lstStyle>
            <a:lvl1pPr>
              <a:defRPr>
                <a:solidFill>
                  <a:schemeClr val="tx1"/>
                </a:solidFill>
              </a:defRPr>
            </a:lvl1pPr>
          </a:lstStyle>
          <a:p>
            <a:endParaRPr lang="en-US"/>
          </a:p>
        </p:txBody>
      </p:sp>
      <p:sp>
        <p:nvSpPr>
          <p:cNvPr id="7" name="Slide Number Placeholder 6">
            <a:extLst>
              <a:ext uri="{FF2B5EF4-FFF2-40B4-BE49-F238E27FC236}">
                <a16:creationId xmlns:a16="http://schemas.microsoft.com/office/drawing/2014/main" id="{95495767-2358-4468-8439-3822F61352B8}"/>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8" name="Straight Connector 7">
            <a:extLst>
              <a:ext uri="{FF2B5EF4-FFF2-40B4-BE49-F238E27FC236}">
                <a16:creationId xmlns:a16="http://schemas.microsoft.com/office/drawing/2014/main" id="{BA6B0F6B-8C32-4054-B8B5-EE45BB977981}"/>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1555749" y="2540000"/>
            <a:ext cx="9080501" cy="1778000"/>
          </a:xfrm>
        </p:spPr>
        <p:txBody>
          <a:bodyPr anchor="b">
            <a:normAutofit/>
          </a:bodyPr>
          <a:lstStyle>
            <a:lvl1pPr algn="l">
              <a:defRPr sz="4700" b="1" baseline="0">
                <a:solidFill>
                  <a:schemeClr val="bg1"/>
                </a:solidFill>
                <a:latin typeface="Arial" panose="020B0604020202020204" pitchFamily="34" charset="0"/>
                <a:cs typeface="Arial" panose="020B0604020202020204" pitchFamily="34" charset="0"/>
              </a:defRPr>
            </a:lvl1pPr>
          </a:lstStyle>
          <a:p>
            <a:r>
              <a:rPr lang="en-US"/>
              <a:t>Title slide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50" y="4445001"/>
            <a:ext cx="5397499" cy="825499"/>
          </a:xfrm>
        </p:spPr>
        <p:txBody>
          <a:bodyPr>
            <a:normAutofit/>
          </a:bodyPr>
          <a:lstStyle>
            <a:lvl1pPr marL="0" indent="0" algn="l">
              <a:buNone/>
              <a:defRPr sz="29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H2 – Arial 29</a:t>
            </a:r>
          </a:p>
        </p:txBody>
      </p:sp>
      <p:pic>
        <p:nvPicPr>
          <p:cNvPr id="12" name="Picture 11" descr="ODS logo">
            <a:extLst>
              <a:ext uri="{FF2B5EF4-FFF2-40B4-BE49-F238E27FC236}">
                <a16:creationId xmlns:a16="http://schemas.microsoft.com/office/drawing/2014/main" id="{FD713053-A881-4B23-B73C-514CA247F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635000"/>
            <a:ext cx="2635250" cy="750982"/>
          </a:xfrm>
          <a:prstGeom prst="rect">
            <a:avLst/>
          </a:prstGeom>
        </p:spPr>
      </p:pic>
      <p:cxnSp>
        <p:nvCxnSpPr>
          <p:cNvPr id="14" name="Straight Connector 13">
            <a:extLst>
              <a:ext uri="{FF2B5EF4-FFF2-40B4-BE49-F238E27FC236}">
                <a16:creationId xmlns:a16="http://schemas.microsoft.com/office/drawing/2014/main" id="{9136EC91-B2F1-4408-8006-8100ADB73BC1}"/>
              </a:ext>
            </a:extLst>
          </p:cNvPr>
          <p:cNvCxnSpPr/>
          <p:nvPr userDrawn="1"/>
        </p:nvCxnSpPr>
        <p:spPr>
          <a:xfrm>
            <a:off x="1555749" y="4318000"/>
            <a:ext cx="90805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9B3769BF-2879-4EB7-8F4F-C493164206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269" y="0"/>
            <a:ext cx="12192000" cy="6858000"/>
          </a:xfrm>
          <a:prstGeom prst="rect">
            <a:avLst/>
          </a:prstGeom>
        </p:spPr>
      </p:pic>
    </p:spTree>
    <p:extLst>
      <p:ext uri="{BB962C8B-B14F-4D97-AF65-F5344CB8AC3E}">
        <p14:creationId xmlns:p14="http://schemas.microsoft.com/office/powerpoint/2010/main" val="36642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3FFE-E462-4D53-B370-64812CD19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9B6DB-C2C8-4949-AABE-C2B3783CCD4C}"/>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6EC6F72C-0392-4EF7-A3D6-20A44C89B1BA}"/>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BDB8E7A-23D4-4C2A-9816-E9443FAF918E}"/>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152F5EA0-9D76-4DA2-908D-15EBA1A0D8B9}"/>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A6B085-04F4-4BAC-A5A4-4F0228248B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0" y="-632025"/>
            <a:ext cx="12192000" cy="7905350"/>
          </a:xfrm>
          <a:prstGeom prst="rect">
            <a:avLst/>
          </a:prstGeom>
        </p:spPr>
      </p:pic>
      <p:sp>
        <p:nvSpPr>
          <p:cNvPr id="9" name="Rectangle 8">
            <a:extLst>
              <a:ext uri="{FF2B5EF4-FFF2-40B4-BE49-F238E27FC236}">
                <a16:creationId xmlns:a16="http://schemas.microsoft.com/office/drawing/2014/main" id="{89F59314-E0F0-467F-8AFA-69AAE4A218CB}"/>
              </a:ext>
            </a:extLst>
          </p:cNvPr>
          <p:cNvSpPr/>
          <p:nvPr userDrawn="1"/>
        </p:nvSpPr>
        <p:spPr>
          <a:xfrm>
            <a:off x="1428749" y="2413000"/>
            <a:ext cx="5651501" cy="2984500"/>
          </a:xfrm>
          <a:prstGeom prst="rect">
            <a:avLst/>
          </a:prstGeom>
          <a:solidFill>
            <a:srgbClr val="1428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mt-MT" sz="2000" err="1"/>
          </a:p>
        </p:txBody>
      </p:sp>
      <p:sp>
        <p:nvSpPr>
          <p:cNvPr id="11" name="Title 1">
            <a:extLst>
              <a:ext uri="{FF2B5EF4-FFF2-40B4-BE49-F238E27FC236}">
                <a16:creationId xmlns:a16="http://schemas.microsoft.com/office/drawing/2014/main" id="{81E3BCC3-E4CB-4339-AF44-87B7E257D73A}"/>
              </a:ext>
            </a:extLst>
          </p:cNvPr>
          <p:cNvSpPr>
            <a:spLocks noGrp="1"/>
          </p:cNvSpPr>
          <p:nvPr>
            <p:ph type="ctrTitle" hasCustomPrompt="1"/>
          </p:nvPr>
        </p:nvSpPr>
        <p:spPr>
          <a:xfrm>
            <a:off x="1555749" y="2540000"/>
            <a:ext cx="5397499" cy="1778000"/>
          </a:xfrm>
        </p:spPr>
        <p:txBody>
          <a:bodyPr anchor="b">
            <a:normAutofit/>
          </a:bodyPr>
          <a:lstStyle>
            <a:lvl1pPr algn="l">
              <a:defRPr sz="4700" baseline="0">
                <a:solidFill>
                  <a:schemeClr val="bg1"/>
                </a:solidFill>
              </a:defRPr>
            </a:lvl1pPr>
          </a:lstStyle>
          <a:p>
            <a:r>
              <a:rPr lang="en-US"/>
              <a:t>Transition slide</a:t>
            </a:r>
          </a:p>
        </p:txBody>
      </p:sp>
      <p:sp>
        <p:nvSpPr>
          <p:cNvPr id="12" name="Subtitle 2">
            <a:extLst>
              <a:ext uri="{FF2B5EF4-FFF2-40B4-BE49-F238E27FC236}">
                <a16:creationId xmlns:a16="http://schemas.microsoft.com/office/drawing/2014/main" id="{7EC297D7-436B-4762-80C3-FC677B7D7B99}"/>
              </a:ext>
            </a:extLst>
          </p:cNvPr>
          <p:cNvSpPr>
            <a:spLocks noGrp="1"/>
          </p:cNvSpPr>
          <p:nvPr>
            <p:ph type="subTitle" idx="1" hasCustomPrompt="1"/>
          </p:nvPr>
        </p:nvSpPr>
        <p:spPr>
          <a:xfrm>
            <a:off x="1555750" y="4445001"/>
            <a:ext cx="5397499" cy="825499"/>
          </a:xfrm>
        </p:spPr>
        <p:txBody>
          <a:bodyPr>
            <a:normAutofit/>
          </a:bodyPr>
          <a:lstStyle>
            <a:lvl1pPr marL="0" indent="0" algn="l">
              <a:buNone/>
              <a:defRPr sz="29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a:t>
            </a:r>
          </a:p>
        </p:txBody>
      </p:sp>
    </p:spTree>
    <p:extLst>
      <p:ext uri="{BB962C8B-B14F-4D97-AF65-F5344CB8AC3E}">
        <p14:creationId xmlns:p14="http://schemas.microsoft.com/office/powerpoint/2010/main" val="210873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A6B085-04F4-4BAC-A5A4-4F0228248B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281"/>
          <a:stretch/>
        </p:blipFill>
        <p:spPr>
          <a:xfrm flipH="1">
            <a:off x="-266701" y="-476709"/>
            <a:ext cx="12458700" cy="7355510"/>
          </a:xfrm>
          <a:prstGeom prst="rect">
            <a:avLst/>
          </a:prstGeom>
        </p:spPr>
      </p:pic>
      <p:sp>
        <p:nvSpPr>
          <p:cNvPr id="9" name="Rectangle 8">
            <a:extLst>
              <a:ext uri="{FF2B5EF4-FFF2-40B4-BE49-F238E27FC236}">
                <a16:creationId xmlns:a16="http://schemas.microsoft.com/office/drawing/2014/main" id="{89F59314-E0F0-467F-8AFA-69AAE4A218CB}"/>
              </a:ext>
            </a:extLst>
          </p:cNvPr>
          <p:cNvSpPr/>
          <p:nvPr userDrawn="1"/>
        </p:nvSpPr>
        <p:spPr>
          <a:xfrm>
            <a:off x="1428749" y="2413000"/>
            <a:ext cx="5651501" cy="2984500"/>
          </a:xfrm>
          <a:prstGeom prst="rect">
            <a:avLst/>
          </a:prstGeom>
          <a:solidFill>
            <a:srgbClr val="1428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mt-MT" sz="2000" err="1"/>
          </a:p>
        </p:txBody>
      </p:sp>
      <p:sp>
        <p:nvSpPr>
          <p:cNvPr id="11" name="Title 1">
            <a:extLst>
              <a:ext uri="{FF2B5EF4-FFF2-40B4-BE49-F238E27FC236}">
                <a16:creationId xmlns:a16="http://schemas.microsoft.com/office/drawing/2014/main" id="{81E3BCC3-E4CB-4339-AF44-87B7E257D73A}"/>
              </a:ext>
            </a:extLst>
          </p:cNvPr>
          <p:cNvSpPr>
            <a:spLocks noGrp="1"/>
          </p:cNvSpPr>
          <p:nvPr>
            <p:ph type="ctrTitle" hasCustomPrompt="1"/>
          </p:nvPr>
        </p:nvSpPr>
        <p:spPr>
          <a:xfrm>
            <a:off x="1555749" y="2540000"/>
            <a:ext cx="5397499" cy="1778000"/>
          </a:xfrm>
        </p:spPr>
        <p:txBody>
          <a:bodyPr anchor="b">
            <a:normAutofit/>
          </a:bodyPr>
          <a:lstStyle>
            <a:lvl1pPr algn="l">
              <a:defRPr sz="4700" baseline="0">
                <a:solidFill>
                  <a:schemeClr val="bg1"/>
                </a:solidFill>
              </a:defRPr>
            </a:lvl1pPr>
          </a:lstStyle>
          <a:p>
            <a:r>
              <a:rPr lang="en-US"/>
              <a:t>Transition slide 2</a:t>
            </a:r>
          </a:p>
        </p:txBody>
      </p:sp>
      <p:sp>
        <p:nvSpPr>
          <p:cNvPr id="12" name="Subtitle 2">
            <a:extLst>
              <a:ext uri="{FF2B5EF4-FFF2-40B4-BE49-F238E27FC236}">
                <a16:creationId xmlns:a16="http://schemas.microsoft.com/office/drawing/2014/main" id="{7EC297D7-436B-4762-80C3-FC677B7D7B99}"/>
              </a:ext>
            </a:extLst>
          </p:cNvPr>
          <p:cNvSpPr>
            <a:spLocks noGrp="1"/>
          </p:cNvSpPr>
          <p:nvPr>
            <p:ph type="subTitle" idx="1" hasCustomPrompt="1"/>
          </p:nvPr>
        </p:nvSpPr>
        <p:spPr>
          <a:xfrm>
            <a:off x="1555750" y="4445001"/>
            <a:ext cx="5397499" cy="825499"/>
          </a:xfrm>
        </p:spPr>
        <p:txBody>
          <a:bodyPr>
            <a:normAutofit/>
          </a:bodyPr>
          <a:lstStyle>
            <a:lvl1pPr marL="0" indent="0" algn="l">
              <a:buNone/>
              <a:defRPr sz="29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a:t>
            </a:r>
          </a:p>
        </p:txBody>
      </p:sp>
    </p:spTree>
    <p:extLst>
      <p:ext uri="{BB962C8B-B14F-4D97-AF65-F5344CB8AC3E}">
        <p14:creationId xmlns:p14="http://schemas.microsoft.com/office/powerpoint/2010/main" val="397815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A6B085-04F4-4BAC-A5A4-4F0228248B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803"/>
          <a:stretch/>
        </p:blipFill>
        <p:spPr>
          <a:xfrm flipH="1">
            <a:off x="-1" y="1"/>
            <a:ext cx="12814949" cy="6858000"/>
          </a:xfrm>
          <a:prstGeom prst="rect">
            <a:avLst/>
          </a:prstGeom>
        </p:spPr>
      </p:pic>
      <p:sp>
        <p:nvSpPr>
          <p:cNvPr id="9" name="Rectangle 8">
            <a:extLst>
              <a:ext uri="{FF2B5EF4-FFF2-40B4-BE49-F238E27FC236}">
                <a16:creationId xmlns:a16="http://schemas.microsoft.com/office/drawing/2014/main" id="{89F59314-E0F0-467F-8AFA-69AAE4A218CB}"/>
              </a:ext>
            </a:extLst>
          </p:cNvPr>
          <p:cNvSpPr/>
          <p:nvPr userDrawn="1"/>
        </p:nvSpPr>
        <p:spPr>
          <a:xfrm>
            <a:off x="1428749" y="2413000"/>
            <a:ext cx="5651501" cy="2984500"/>
          </a:xfrm>
          <a:prstGeom prst="rect">
            <a:avLst/>
          </a:prstGeom>
          <a:solidFill>
            <a:srgbClr val="1428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mt-MT" sz="2000" err="1"/>
          </a:p>
        </p:txBody>
      </p:sp>
      <p:sp>
        <p:nvSpPr>
          <p:cNvPr id="11" name="Title 1">
            <a:extLst>
              <a:ext uri="{FF2B5EF4-FFF2-40B4-BE49-F238E27FC236}">
                <a16:creationId xmlns:a16="http://schemas.microsoft.com/office/drawing/2014/main" id="{81E3BCC3-E4CB-4339-AF44-87B7E257D73A}"/>
              </a:ext>
            </a:extLst>
          </p:cNvPr>
          <p:cNvSpPr>
            <a:spLocks noGrp="1"/>
          </p:cNvSpPr>
          <p:nvPr>
            <p:ph type="ctrTitle" hasCustomPrompt="1"/>
          </p:nvPr>
        </p:nvSpPr>
        <p:spPr>
          <a:xfrm>
            <a:off x="1555749" y="2540000"/>
            <a:ext cx="5397499" cy="1778000"/>
          </a:xfrm>
        </p:spPr>
        <p:txBody>
          <a:bodyPr anchor="b">
            <a:normAutofit/>
          </a:bodyPr>
          <a:lstStyle>
            <a:lvl1pPr algn="l">
              <a:defRPr sz="4700" baseline="0">
                <a:solidFill>
                  <a:schemeClr val="bg1"/>
                </a:solidFill>
              </a:defRPr>
            </a:lvl1pPr>
          </a:lstStyle>
          <a:p>
            <a:r>
              <a:rPr lang="en-US"/>
              <a:t>Transition slide 3</a:t>
            </a:r>
          </a:p>
        </p:txBody>
      </p:sp>
      <p:sp>
        <p:nvSpPr>
          <p:cNvPr id="12" name="Subtitle 2">
            <a:extLst>
              <a:ext uri="{FF2B5EF4-FFF2-40B4-BE49-F238E27FC236}">
                <a16:creationId xmlns:a16="http://schemas.microsoft.com/office/drawing/2014/main" id="{7EC297D7-436B-4762-80C3-FC677B7D7B99}"/>
              </a:ext>
            </a:extLst>
          </p:cNvPr>
          <p:cNvSpPr>
            <a:spLocks noGrp="1"/>
          </p:cNvSpPr>
          <p:nvPr>
            <p:ph type="subTitle" idx="1" hasCustomPrompt="1"/>
          </p:nvPr>
        </p:nvSpPr>
        <p:spPr>
          <a:xfrm>
            <a:off x="1555750" y="4445001"/>
            <a:ext cx="5397499" cy="825499"/>
          </a:xfrm>
        </p:spPr>
        <p:txBody>
          <a:bodyPr>
            <a:normAutofit/>
          </a:bodyPr>
          <a:lstStyle>
            <a:lvl1pPr marL="0" indent="0" algn="l">
              <a:buNone/>
              <a:defRPr sz="29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a:t>
            </a:r>
          </a:p>
        </p:txBody>
      </p:sp>
    </p:spTree>
    <p:extLst>
      <p:ext uri="{BB962C8B-B14F-4D97-AF65-F5344CB8AC3E}">
        <p14:creationId xmlns:p14="http://schemas.microsoft.com/office/powerpoint/2010/main" val="408953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F827-2A66-4FF8-B275-C048723E3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587500"/>
            <a:ext cx="5397500" cy="463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587500"/>
            <a:ext cx="5397500" cy="4635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422C9B-2E88-4999-875C-18930BB12170}"/>
              </a:ext>
            </a:extLst>
          </p:cNvPr>
          <p:cNvSpPr>
            <a:spLocks noGrp="1"/>
          </p:cNvSpPr>
          <p:nvPr>
            <p:ph type="dt" sz="half" idx="10"/>
          </p:nvPr>
        </p:nvSpPr>
        <p:spPr/>
        <p:txBody>
          <a:bodyPr/>
          <a:lstStyle>
            <a:lvl1pPr>
              <a:defRPr>
                <a:solidFill>
                  <a:schemeClr val="tx1"/>
                </a:solidFill>
              </a:defRPr>
            </a:lvl1pPr>
          </a:lstStyle>
          <a:p>
            <a:endParaRPr lang="en-US"/>
          </a:p>
        </p:txBody>
      </p:sp>
      <p:sp>
        <p:nvSpPr>
          <p:cNvPr id="6" name="Footer Placeholder 5">
            <a:extLst>
              <a:ext uri="{FF2B5EF4-FFF2-40B4-BE49-F238E27FC236}">
                <a16:creationId xmlns:a16="http://schemas.microsoft.com/office/drawing/2014/main" id="{CA741EFE-476C-4584-BD73-ACE5BBA8B9A6}"/>
              </a:ext>
            </a:extLst>
          </p:cNvPr>
          <p:cNvSpPr>
            <a:spLocks noGrp="1"/>
          </p:cNvSpPr>
          <p:nvPr>
            <p:ph type="ftr" sz="quarter" idx="11"/>
          </p:nvPr>
        </p:nvSpPr>
        <p:spPr/>
        <p:txBody>
          <a:bodyPr/>
          <a:lstStyle>
            <a:lvl1pPr>
              <a:defRPr>
                <a:solidFill>
                  <a:schemeClr val="tx1"/>
                </a:solidFill>
              </a:defRPr>
            </a:lvl1pPr>
          </a:lstStyle>
          <a:p>
            <a:endParaRPr lang="en-US"/>
          </a:p>
        </p:txBody>
      </p:sp>
      <p:sp>
        <p:nvSpPr>
          <p:cNvPr id="7" name="Slide Number Placeholder 6">
            <a:extLst>
              <a:ext uri="{FF2B5EF4-FFF2-40B4-BE49-F238E27FC236}">
                <a16:creationId xmlns:a16="http://schemas.microsoft.com/office/drawing/2014/main" id="{EDB8949B-3E6A-44F7-BEAC-F2D523151581}"/>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8" name="Straight Connector 7">
            <a:extLst>
              <a:ext uri="{FF2B5EF4-FFF2-40B4-BE49-F238E27FC236}">
                <a16:creationId xmlns:a16="http://schemas.microsoft.com/office/drawing/2014/main" id="{71573655-1BE6-4703-80B1-42FD52EA3C8E}"/>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2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88FC-A527-4A1B-8C19-3A0AF5588AEA}"/>
              </a:ext>
            </a:extLst>
          </p:cNvPr>
          <p:cNvSpPr>
            <a:spLocks noGrp="1"/>
          </p:cNvSpPr>
          <p:nvPr>
            <p:ph type="title"/>
          </p:nvPr>
        </p:nvSpPr>
        <p:spPr>
          <a:xfrm>
            <a:off x="635000" y="635001"/>
            <a:ext cx="10916466" cy="825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594576"/>
            <a:ext cx="5397500" cy="42862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2171430"/>
            <a:ext cx="5397500" cy="40515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601652"/>
            <a:ext cx="5397500" cy="42862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2171429"/>
            <a:ext cx="5397500" cy="405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F1607-EE3E-49BA-A217-6C91411998BE}"/>
              </a:ext>
            </a:extLst>
          </p:cNvPr>
          <p:cNvSpPr>
            <a:spLocks noGrp="1"/>
          </p:cNvSpPr>
          <p:nvPr>
            <p:ph type="dt" sz="half" idx="10"/>
          </p:nvPr>
        </p:nvSpPr>
        <p:spPr/>
        <p:txBody>
          <a:bodyPr/>
          <a:lstStyle>
            <a:lvl1pPr>
              <a:defRPr>
                <a:solidFill>
                  <a:schemeClr val="tx1"/>
                </a:solidFill>
              </a:defRPr>
            </a:lvl1pPr>
          </a:lstStyle>
          <a:p>
            <a:endParaRPr lang="en-US"/>
          </a:p>
        </p:txBody>
      </p:sp>
      <p:sp>
        <p:nvSpPr>
          <p:cNvPr id="8" name="Footer Placeholder 7">
            <a:extLst>
              <a:ext uri="{FF2B5EF4-FFF2-40B4-BE49-F238E27FC236}">
                <a16:creationId xmlns:a16="http://schemas.microsoft.com/office/drawing/2014/main" id="{49382A01-FB88-4D54-9A15-6B72F22E1A9C}"/>
              </a:ext>
            </a:extLst>
          </p:cNvPr>
          <p:cNvSpPr>
            <a:spLocks noGrp="1"/>
          </p:cNvSpPr>
          <p:nvPr>
            <p:ph type="ftr" sz="quarter" idx="11"/>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49187684-0DE6-4F26-8554-33CFADACBC53}"/>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10" name="Straight Connector 9">
            <a:extLst>
              <a:ext uri="{FF2B5EF4-FFF2-40B4-BE49-F238E27FC236}">
                <a16:creationId xmlns:a16="http://schemas.microsoft.com/office/drawing/2014/main" id="{6C2997DC-B80A-48DB-B7F8-C4F633364849}"/>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2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5036-3D15-4D08-9281-87CBB86A5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8E0E79-5CDD-4194-B178-C8D9C7611C31}"/>
              </a:ext>
            </a:extLst>
          </p:cNvPr>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a:extLst>
              <a:ext uri="{FF2B5EF4-FFF2-40B4-BE49-F238E27FC236}">
                <a16:creationId xmlns:a16="http://schemas.microsoft.com/office/drawing/2014/main" id="{3FDABF8B-B692-4B6E-91C1-867C8487EEA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61577957-3333-4362-9BDE-CB077A70ABDC}"/>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700F2EEA-710E-4B14-81C1-FEE48834C5E4}"/>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7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635000"/>
            <a:ext cx="1000125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587500"/>
            <a:ext cx="10922000" cy="46355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a:extLst>
              <a:ext uri="{FF2B5EF4-FFF2-40B4-BE49-F238E27FC236}">
                <a16:creationId xmlns:a16="http://schemas.microsoft.com/office/drawing/2014/main" id="{C5FECAA1-1AE0-4E31-955C-7CF2571A23C3}"/>
              </a:ext>
            </a:extLst>
          </p:cNvPr>
          <p:cNvSpPr>
            <a:spLocks noGrp="1"/>
          </p:cNvSpPr>
          <p:nvPr>
            <p:ph type="dt" sz="half" idx="2"/>
          </p:nvPr>
        </p:nvSpPr>
        <p:spPr>
          <a:xfrm>
            <a:off x="635000" y="6474550"/>
            <a:ext cx="1537644" cy="180976"/>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A15BA77-92D8-4229-8FB8-A8267A1781D4}" type="datetime4">
              <a:rPr lang="en-US" smtClean="0"/>
              <a:pPr/>
              <a:t>September 22, 2022</a:t>
            </a:fld>
            <a:endParaRPr lang="en-US" dirty="0"/>
          </a:p>
        </p:txBody>
      </p:sp>
      <p:sp>
        <p:nvSpPr>
          <p:cNvPr id="5" name="Footer Placeholder 4">
            <a:extLst>
              <a:ext uri="{FF2B5EF4-FFF2-40B4-BE49-F238E27FC236}">
                <a16:creationId xmlns:a16="http://schemas.microsoft.com/office/drawing/2014/main" id="{BD0CB5F5-8BAC-44A1-99EF-C67D7A6EF814}"/>
              </a:ext>
            </a:extLst>
          </p:cNvPr>
          <p:cNvSpPr>
            <a:spLocks noGrp="1"/>
          </p:cNvSpPr>
          <p:nvPr>
            <p:ph type="ftr" sz="quarter" idx="3"/>
          </p:nvPr>
        </p:nvSpPr>
        <p:spPr>
          <a:xfrm>
            <a:off x="2879017" y="6474551"/>
            <a:ext cx="6433967" cy="180976"/>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dirty="0"/>
              <a:t>Oregon Department of Human Services – Child Welfare Division</a:t>
            </a:r>
          </a:p>
        </p:txBody>
      </p:sp>
      <p:sp>
        <p:nvSpPr>
          <p:cNvPr id="6" name="Slide Number Placeholder 5">
            <a:extLst>
              <a:ext uri="{FF2B5EF4-FFF2-40B4-BE49-F238E27FC236}">
                <a16:creationId xmlns:a16="http://schemas.microsoft.com/office/drawing/2014/main" id="{ECDCBB85-93B2-4FE1-8E4B-BDEFB3E3D697}"/>
              </a:ext>
            </a:extLst>
          </p:cNvPr>
          <p:cNvSpPr>
            <a:spLocks noGrp="1"/>
          </p:cNvSpPr>
          <p:nvPr>
            <p:ph type="sldNum" sz="quarter" idx="4"/>
          </p:nvPr>
        </p:nvSpPr>
        <p:spPr>
          <a:xfrm>
            <a:off x="10013822" y="6474551"/>
            <a:ext cx="1537644" cy="18097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7" r:id="rId5"/>
    <p:sldLayoutId id="2147483658" r:id="rId6"/>
    <p:sldLayoutId id="2147483652" r:id="rId7"/>
    <p:sldLayoutId id="2147483653" r:id="rId8"/>
    <p:sldLayoutId id="2147483654" r:id="rId9"/>
    <p:sldLayoutId id="214748365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900" b="1" kern="1200" cap="none" spc="0"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1" kern="1200">
          <a:solidFill>
            <a:schemeClr val="tx2"/>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2"/>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2"/>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2"/>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2"/>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20">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oregonstudentaid.gov/chafee-etg.aspx"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mailto:ILP.Central@odhsoha.Oregon.gov" TargetMode="External"/><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hyperlink" Target="http://www.fosterclub.com/ORHel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B6491-9CB7-426F-B31F-D68861F94DB1}"/>
              </a:ext>
            </a:extLst>
          </p:cNvPr>
          <p:cNvSpPr>
            <a:spLocks noGrp="1"/>
          </p:cNvSpPr>
          <p:nvPr>
            <p:ph type="ctrTitle"/>
          </p:nvPr>
        </p:nvSpPr>
        <p:spPr/>
        <p:txBody>
          <a:bodyPr>
            <a:normAutofit fontScale="90000"/>
          </a:bodyPr>
          <a:lstStyle/>
          <a:p>
            <a:r>
              <a:rPr lang="en-US" dirty="0"/>
              <a:t>Supporting Current and Former Foster Youth/Young Adults</a:t>
            </a:r>
          </a:p>
        </p:txBody>
      </p:sp>
      <p:sp>
        <p:nvSpPr>
          <p:cNvPr id="5" name="Subtitle 4">
            <a:extLst>
              <a:ext uri="{FF2B5EF4-FFF2-40B4-BE49-F238E27FC236}">
                <a16:creationId xmlns:a16="http://schemas.microsoft.com/office/drawing/2014/main" id="{16FD51EA-966B-4F04-90F1-5E1979BB40D7}"/>
              </a:ext>
            </a:extLst>
          </p:cNvPr>
          <p:cNvSpPr>
            <a:spLocks noGrp="1"/>
          </p:cNvSpPr>
          <p:nvPr>
            <p:ph type="subTitle" idx="1"/>
          </p:nvPr>
        </p:nvSpPr>
        <p:spPr>
          <a:xfrm>
            <a:off x="1391479" y="4445001"/>
            <a:ext cx="10800522" cy="2073786"/>
          </a:xfrm>
        </p:spPr>
        <p:txBody>
          <a:bodyPr>
            <a:normAutofit/>
          </a:bodyPr>
          <a:lstStyle/>
          <a:p>
            <a:r>
              <a:rPr lang="en-US" dirty="0"/>
              <a:t>ILP Services and Supports </a:t>
            </a:r>
          </a:p>
          <a:p>
            <a:endParaRPr lang="en-US" dirty="0"/>
          </a:p>
          <a:p>
            <a:r>
              <a:rPr lang="en-US" dirty="0"/>
              <a:t>Rosemary Iavenditti, Youth Transitions Program Coordinator</a:t>
            </a:r>
          </a:p>
        </p:txBody>
      </p:sp>
    </p:spTree>
    <p:extLst>
      <p:ext uri="{BB962C8B-B14F-4D97-AF65-F5344CB8AC3E}">
        <p14:creationId xmlns:p14="http://schemas.microsoft.com/office/powerpoint/2010/main" val="37879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BAEA-F279-4E37-8ECD-F94DC0F539CA}"/>
              </a:ext>
            </a:extLst>
          </p:cNvPr>
          <p:cNvSpPr>
            <a:spLocks noGrp="1"/>
          </p:cNvSpPr>
          <p:nvPr>
            <p:ph type="title"/>
          </p:nvPr>
        </p:nvSpPr>
        <p:spPr/>
        <p:txBody>
          <a:bodyPr/>
          <a:lstStyle/>
          <a:p>
            <a:r>
              <a:rPr lang="en-US" dirty="0"/>
              <a:t>Youth Transitions Service Array</a:t>
            </a:r>
          </a:p>
        </p:txBody>
      </p:sp>
      <p:sp>
        <p:nvSpPr>
          <p:cNvPr id="3" name="Content Placeholder 2">
            <a:extLst>
              <a:ext uri="{FF2B5EF4-FFF2-40B4-BE49-F238E27FC236}">
                <a16:creationId xmlns:a16="http://schemas.microsoft.com/office/drawing/2014/main" id="{33614B52-7BF9-4C9C-8EF6-DECE7104B599}"/>
              </a:ext>
            </a:extLst>
          </p:cNvPr>
          <p:cNvSpPr>
            <a:spLocks noGrp="1"/>
          </p:cNvSpPr>
          <p:nvPr>
            <p:ph idx="1"/>
          </p:nvPr>
        </p:nvSpPr>
        <p:spPr/>
        <p:txBody>
          <a:bodyPr/>
          <a:lstStyle/>
          <a:p>
            <a:pPr marL="60325" indent="0">
              <a:lnSpc>
                <a:spcPct val="80000"/>
              </a:lnSpc>
              <a:defRPr/>
            </a:pPr>
            <a:r>
              <a:rPr lang="en-US" dirty="0">
                <a:latin typeface="+mj-lt"/>
              </a:rPr>
              <a:t>  Education and Training Vouchers / Grants (ETV / ETG)</a:t>
            </a:r>
          </a:p>
          <a:p>
            <a:pPr marL="60325" indent="0">
              <a:lnSpc>
                <a:spcPct val="80000"/>
              </a:lnSpc>
              <a:defRPr/>
            </a:pPr>
            <a:endParaRPr lang="en-US" dirty="0">
              <a:latin typeface="+mj-lt"/>
            </a:endParaRPr>
          </a:p>
          <a:p>
            <a:pPr marL="60325" indent="0" eaLnBrk="1" hangingPunct="1">
              <a:lnSpc>
                <a:spcPct val="80000"/>
              </a:lnSpc>
              <a:defRPr/>
            </a:pPr>
            <a:r>
              <a:rPr lang="en-US" sz="1800" dirty="0">
                <a:latin typeface="+mj-lt"/>
              </a:rPr>
              <a:t>  Daily Living Skills Training (including assistance with transition planning)</a:t>
            </a:r>
          </a:p>
          <a:p>
            <a:pPr marL="60325" indent="0" eaLnBrk="1" hangingPunct="1">
              <a:lnSpc>
                <a:spcPct val="80000"/>
              </a:lnSpc>
              <a:defRPr/>
            </a:pPr>
            <a:endParaRPr lang="en-US" sz="1800" dirty="0">
              <a:latin typeface="+mj-lt"/>
            </a:endParaRPr>
          </a:p>
          <a:p>
            <a:pPr marL="60325" indent="0" eaLnBrk="1" hangingPunct="1">
              <a:lnSpc>
                <a:spcPct val="80000"/>
              </a:lnSpc>
              <a:defRPr/>
            </a:pPr>
            <a:r>
              <a:rPr lang="en-US" sz="1800" dirty="0">
                <a:latin typeface="+mj-lt"/>
              </a:rPr>
              <a:t>  Youth Transition Funds [ILP Discretionary Funds, Driver’s Education Course Fees, etc.]</a:t>
            </a:r>
          </a:p>
          <a:p>
            <a:pPr marL="60325" indent="0" eaLnBrk="1" hangingPunct="1">
              <a:lnSpc>
                <a:spcPct val="80000"/>
              </a:lnSpc>
              <a:buNone/>
              <a:defRPr/>
            </a:pPr>
            <a:endParaRPr lang="en-US" sz="1800" dirty="0">
              <a:latin typeface="+mj-lt"/>
            </a:endParaRPr>
          </a:p>
          <a:p>
            <a:pPr marL="60325" indent="0" eaLnBrk="1" hangingPunct="1">
              <a:lnSpc>
                <a:spcPct val="80000"/>
              </a:lnSpc>
              <a:defRPr/>
            </a:pPr>
            <a:r>
              <a:rPr lang="en-US" sz="1800" dirty="0">
                <a:latin typeface="+mj-lt"/>
              </a:rPr>
              <a:t>  Independent Living Housing Subsidy Program</a:t>
            </a:r>
          </a:p>
          <a:p>
            <a:pPr marL="60325" indent="0" eaLnBrk="1" hangingPunct="1">
              <a:lnSpc>
                <a:spcPct val="80000"/>
              </a:lnSpc>
              <a:defRPr/>
            </a:pPr>
            <a:endParaRPr lang="en-US" sz="1800" dirty="0">
              <a:latin typeface="+mj-lt"/>
            </a:endParaRPr>
          </a:p>
          <a:p>
            <a:pPr marL="60325" indent="0" eaLnBrk="1" hangingPunct="1">
              <a:lnSpc>
                <a:spcPct val="80000"/>
              </a:lnSpc>
              <a:defRPr/>
            </a:pPr>
            <a:r>
              <a:rPr lang="en-US" sz="1800" dirty="0">
                <a:latin typeface="+mj-lt"/>
              </a:rPr>
              <a:t>  Chafee Housing Funds</a:t>
            </a:r>
          </a:p>
          <a:p>
            <a:pPr marL="60325" indent="0" eaLnBrk="1" hangingPunct="1">
              <a:lnSpc>
                <a:spcPct val="80000"/>
              </a:lnSpc>
              <a:defRPr/>
            </a:pPr>
            <a:endParaRPr lang="en-US" sz="1800" dirty="0">
              <a:latin typeface="+mj-lt"/>
            </a:endParaRPr>
          </a:p>
          <a:p>
            <a:pPr marL="60325" indent="0" eaLnBrk="1" hangingPunct="1">
              <a:lnSpc>
                <a:spcPct val="80000"/>
              </a:lnSpc>
              <a:defRPr/>
            </a:pPr>
            <a:r>
              <a:rPr lang="en-US" dirty="0">
                <a:latin typeface="+mj-lt"/>
              </a:rPr>
              <a:t> Transitional Living Programs</a:t>
            </a:r>
          </a:p>
          <a:p>
            <a:pPr marL="60325" indent="0" eaLnBrk="1" hangingPunct="1">
              <a:lnSpc>
                <a:spcPct val="80000"/>
              </a:lnSpc>
              <a:defRPr/>
            </a:pPr>
            <a:endParaRPr lang="en-US" dirty="0">
              <a:latin typeface="+mj-lt"/>
            </a:endParaRPr>
          </a:p>
          <a:p>
            <a:pPr marL="60325" indent="0" eaLnBrk="1" hangingPunct="1">
              <a:lnSpc>
                <a:spcPct val="80000"/>
              </a:lnSpc>
              <a:defRPr/>
            </a:pPr>
            <a:r>
              <a:rPr lang="en-US" sz="1800" dirty="0">
                <a:latin typeface="+mj-lt"/>
              </a:rPr>
              <a:t> Annual Credit Reports </a:t>
            </a:r>
          </a:p>
          <a:p>
            <a:pPr marL="60325" indent="0" eaLnBrk="1" hangingPunct="1">
              <a:lnSpc>
                <a:spcPct val="80000"/>
              </a:lnSpc>
              <a:defRPr/>
            </a:pPr>
            <a:endParaRPr lang="en-US" sz="1800" dirty="0">
              <a:latin typeface="+mj-lt"/>
            </a:endParaRPr>
          </a:p>
          <a:p>
            <a:endParaRPr lang="en-US" dirty="0"/>
          </a:p>
        </p:txBody>
      </p:sp>
      <p:sp>
        <p:nvSpPr>
          <p:cNvPr id="4" name="Date Placeholder 3">
            <a:extLst>
              <a:ext uri="{FF2B5EF4-FFF2-40B4-BE49-F238E27FC236}">
                <a16:creationId xmlns:a16="http://schemas.microsoft.com/office/drawing/2014/main" id="{CFEF1511-ED85-431E-B934-EB26CEF855AD}"/>
              </a:ext>
            </a:extLst>
          </p:cNvPr>
          <p:cNvSpPr>
            <a:spLocks noGrp="1"/>
          </p:cNvSpPr>
          <p:nvPr>
            <p:ph type="dt" sz="half" idx="10"/>
          </p:nvPr>
        </p:nvSpPr>
        <p:spPr/>
        <p:txBody>
          <a:bodyPr/>
          <a:lstStyle/>
          <a:p>
            <a:r>
              <a:rPr lang="en-US" dirty="0"/>
              <a:t>3-11-2022</a:t>
            </a:r>
          </a:p>
        </p:txBody>
      </p:sp>
      <p:sp>
        <p:nvSpPr>
          <p:cNvPr id="6" name="Slide Number Placeholder 5">
            <a:extLst>
              <a:ext uri="{FF2B5EF4-FFF2-40B4-BE49-F238E27FC236}">
                <a16:creationId xmlns:a16="http://schemas.microsoft.com/office/drawing/2014/main" id="{9E647D8A-05A3-4A25-8896-F161B9B7CDEE}"/>
              </a:ext>
            </a:extLst>
          </p:cNvPr>
          <p:cNvSpPr>
            <a:spLocks noGrp="1"/>
          </p:cNvSpPr>
          <p:nvPr>
            <p:ph type="sldNum" sz="quarter" idx="12"/>
          </p:nvPr>
        </p:nvSpPr>
        <p:spPr/>
        <p:txBody>
          <a:bodyPr/>
          <a:lstStyle/>
          <a:p>
            <a:fld id="{58339581-759F-43B7-B47D-47F906F0E294}" type="slidenum">
              <a:rPr lang="en-US" smtClean="0"/>
              <a:pPr/>
              <a:t>2</a:t>
            </a:fld>
            <a:endParaRPr lang="en-US"/>
          </a:p>
        </p:txBody>
      </p:sp>
      <p:pic>
        <p:nvPicPr>
          <p:cNvPr id="7" name="Picture 40">
            <a:extLst>
              <a:ext uri="{FF2B5EF4-FFF2-40B4-BE49-F238E27FC236}">
                <a16:creationId xmlns:a16="http://schemas.microsoft.com/office/drawing/2014/main" id="{86403C03-A813-41AA-93A3-5B256A6CA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4088" y="4132877"/>
            <a:ext cx="1990471" cy="143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93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DDAEC8-D927-42E5-BA7F-19843C41FA67}"/>
              </a:ext>
            </a:extLst>
          </p:cNvPr>
          <p:cNvSpPr>
            <a:spLocks noGrp="1"/>
          </p:cNvSpPr>
          <p:nvPr>
            <p:ph type="title"/>
          </p:nvPr>
        </p:nvSpPr>
        <p:spPr>
          <a:xfrm>
            <a:off x="4654296" y="226314"/>
            <a:ext cx="6894576" cy="1783080"/>
          </a:xfrm>
        </p:spPr>
        <p:txBody>
          <a:bodyPr anchor="b">
            <a:normAutofit/>
          </a:bodyPr>
          <a:lstStyle/>
          <a:p>
            <a:r>
              <a:rPr lang="en-US" sz="4200" dirty="0"/>
              <a:t>Chafee Educational &amp; Training Vouchers (ETV) </a:t>
            </a:r>
          </a:p>
        </p:txBody>
      </p:sp>
      <p:pic>
        <p:nvPicPr>
          <p:cNvPr id="8" name="Picture 7" descr="Picture of a young person smiling and sitting in front of a laptop">
            <a:extLst>
              <a:ext uri="{FF2B5EF4-FFF2-40B4-BE49-F238E27FC236}">
                <a16:creationId xmlns:a16="http://schemas.microsoft.com/office/drawing/2014/main" id="{918ADDDB-99C0-4A89-9A3D-1EAF79C14BD6}"/>
              </a:ext>
            </a:extLst>
          </p:cNvPr>
          <p:cNvPicPr>
            <a:picLocks noChangeAspect="1"/>
          </p:cNvPicPr>
          <p:nvPr/>
        </p:nvPicPr>
        <p:blipFill rotWithShape="1">
          <a:blip r:embed="rId3">
            <a:extLst>
              <a:ext uri="{28A0092B-C50C-407E-A947-70E740481C1C}">
                <a14:useLocalDpi xmlns:a14="http://schemas.microsoft.com/office/drawing/2010/main" val="0"/>
              </a:ext>
            </a:extLst>
          </a:blip>
          <a:srcRect l="32404" r="2815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8491FB-2688-4D33-ABC8-C95A0C5B212D}"/>
              </a:ext>
            </a:extLst>
          </p:cNvPr>
          <p:cNvSpPr>
            <a:spLocks noGrp="1"/>
          </p:cNvSpPr>
          <p:nvPr>
            <p:ph idx="1"/>
          </p:nvPr>
        </p:nvSpPr>
        <p:spPr>
          <a:xfrm>
            <a:off x="4458732" y="2643251"/>
            <a:ext cx="7440930" cy="3483864"/>
          </a:xfrm>
        </p:spPr>
        <p:txBody>
          <a:bodyPr>
            <a:noAutofit/>
          </a:bodyPr>
          <a:lstStyle/>
          <a:p>
            <a:r>
              <a:rPr lang="en-US" b="0" dirty="0"/>
              <a:t>Eligibility:  </a:t>
            </a:r>
          </a:p>
          <a:p>
            <a:pPr lvl="1"/>
            <a:r>
              <a:rPr lang="en-US" b="0" dirty="0"/>
              <a:t>Exited foster care at age 14 or older, </a:t>
            </a:r>
          </a:p>
          <a:p>
            <a:pPr lvl="1"/>
            <a:r>
              <a:rPr lang="en-US" b="0" dirty="0"/>
              <a:t>submits FAFSA &amp; ETV Application</a:t>
            </a:r>
          </a:p>
          <a:p>
            <a:pPr lvl="1"/>
            <a:r>
              <a:rPr lang="en-US" dirty="0"/>
              <a:t>Not yet age 26</a:t>
            </a:r>
          </a:p>
          <a:p>
            <a:pPr lvl="1"/>
            <a:r>
              <a:rPr lang="en-US" dirty="0"/>
              <a:t>Making satisfactory academic progress</a:t>
            </a:r>
            <a:endParaRPr lang="en-US" b="0" dirty="0"/>
          </a:p>
          <a:p>
            <a:r>
              <a:rPr lang="en-US" b="0" dirty="0"/>
              <a:t>Currently, base award is $5,000 </a:t>
            </a:r>
          </a:p>
          <a:p>
            <a:pPr lvl="1"/>
            <a:r>
              <a:rPr lang="en-US" dirty="0"/>
              <a:t>Ability to apply for an additional </a:t>
            </a:r>
            <a:r>
              <a:rPr lang="en-US" b="0" dirty="0"/>
              <a:t> $</a:t>
            </a:r>
            <a:r>
              <a:rPr lang="en-US" dirty="0"/>
              <a:t>5</a:t>
            </a:r>
            <a:r>
              <a:rPr lang="en-US" b="0" dirty="0"/>
              <a:t>,000, based on need (through 9/30/2022)</a:t>
            </a:r>
          </a:p>
          <a:p>
            <a:r>
              <a:rPr lang="en-US" b="0" dirty="0"/>
              <a:t>Chafee ETV application now on a rolling deadline (Aug. 1, Nov. 1, Feb. 1, May 1)</a:t>
            </a:r>
          </a:p>
          <a:p>
            <a:r>
              <a:rPr lang="en-US" b="0" dirty="0"/>
              <a:t>Young people may apply at:  </a:t>
            </a:r>
            <a:r>
              <a:rPr lang="en-US" sz="1600" b="0" dirty="0">
                <a:hlinkClick r:id="rId4">
                  <a:extLst>
                    <a:ext uri="{A12FA001-AC4F-418D-AE19-62706E023703}">
                      <ahyp:hlinkClr xmlns:ahyp="http://schemas.microsoft.com/office/drawing/2018/hyperlinkcolor" val="tx"/>
                    </a:ext>
                  </a:extLst>
                </a:hlinkClick>
              </a:rPr>
              <a:t>https://oregonstudentaid.gov/chafee-etg.aspx</a:t>
            </a:r>
            <a:endParaRPr lang="en-US" sz="1600" b="0" dirty="0"/>
          </a:p>
        </p:txBody>
      </p:sp>
      <p:sp>
        <p:nvSpPr>
          <p:cNvPr id="4" name="Date Placeholder 3">
            <a:extLst>
              <a:ext uri="{FF2B5EF4-FFF2-40B4-BE49-F238E27FC236}">
                <a16:creationId xmlns:a16="http://schemas.microsoft.com/office/drawing/2014/main" id="{F201B289-E28F-4778-80FC-74013007D3FC}"/>
              </a:ext>
            </a:extLst>
          </p:cNvPr>
          <p:cNvSpPr>
            <a:spLocks noGrp="1"/>
          </p:cNvSpPr>
          <p:nvPr>
            <p:ph type="dt" sz="half" idx="10"/>
          </p:nvPr>
        </p:nvSpPr>
        <p:spPr>
          <a:xfrm>
            <a:off x="838200" y="6356350"/>
            <a:ext cx="2743200" cy="365125"/>
          </a:xfrm>
        </p:spPr>
        <p:txBody>
          <a:bodyPr>
            <a:normAutofit/>
          </a:bodyPr>
          <a:lstStyle/>
          <a:p>
            <a:pPr>
              <a:spcAft>
                <a:spcPts val="600"/>
              </a:spcAft>
            </a:pPr>
            <a:fld id="{F25A24C3-5104-4984-A005-A4D2167DE6DA}" type="datetime4">
              <a:rPr lang="en-US">
                <a:solidFill>
                  <a:srgbClr val="FFFFFF"/>
                </a:solidFill>
              </a:rPr>
              <a:pPr>
                <a:spcAft>
                  <a:spcPts val="600"/>
                </a:spcAft>
              </a:pPr>
              <a:t>September 22, 2022</a:t>
            </a:fld>
            <a:endParaRPr lang="en-US">
              <a:solidFill>
                <a:srgbClr val="FFFFFF"/>
              </a:solidFill>
            </a:endParaRPr>
          </a:p>
        </p:txBody>
      </p:sp>
      <p:sp>
        <p:nvSpPr>
          <p:cNvPr id="5" name="Footer Placeholder 4">
            <a:extLst>
              <a:ext uri="{FF2B5EF4-FFF2-40B4-BE49-F238E27FC236}">
                <a16:creationId xmlns:a16="http://schemas.microsoft.com/office/drawing/2014/main" id="{C17B06ED-7C25-4529-B2A9-9EBDDB42ACB3}"/>
              </a:ext>
            </a:extLst>
          </p:cNvPr>
          <p:cNvSpPr>
            <a:spLocks noGrp="1"/>
          </p:cNvSpPr>
          <p:nvPr>
            <p:ph type="ftr" sz="quarter" idx="11"/>
          </p:nvPr>
        </p:nvSpPr>
        <p:spPr>
          <a:xfrm>
            <a:off x="4654296" y="6356350"/>
            <a:ext cx="4114800" cy="365125"/>
          </a:xfrm>
        </p:spPr>
        <p:txBody>
          <a:bodyPr>
            <a:normAutofit/>
          </a:bodyPr>
          <a:lstStyle/>
          <a:p>
            <a:pPr algn="l">
              <a:lnSpc>
                <a:spcPct val="90000"/>
              </a:lnSpc>
              <a:spcAft>
                <a:spcPts val="600"/>
              </a:spcAft>
            </a:pPr>
            <a:r>
              <a:rPr lang="en-US" sz="1000"/>
              <a:t>Oregon Department of Human Services – Child Welfare Division</a:t>
            </a:r>
          </a:p>
        </p:txBody>
      </p:sp>
      <p:sp>
        <p:nvSpPr>
          <p:cNvPr id="6" name="Slide Number Placeholder 5">
            <a:extLst>
              <a:ext uri="{FF2B5EF4-FFF2-40B4-BE49-F238E27FC236}">
                <a16:creationId xmlns:a16="http://schemas.microsoft.com/office/drawing/2014/main" id="{AA95FB74-66DF-41B1-A65B-CC621370E540}"/>
              </a:ext>
            </a:extLst>
          </p:cNvPr>
          <p:cNvSpPr>
            <a:spLocks noGrp="1"/>
          </p:cNvSpPr>
          <p:nvPr>
            <p:ph type="sldNum" sz="quarter" idx="12"/>
          </p:nvPr>
        </p:nvSpPr>
        <p:spPr>
          <a:xfrm>
            <a:off x="8610600" y="6356350"/>
            <a:ext cx="2743200" cy="365125"/>
          </a:xfrm>
        </p:spPr>
        <p:txBody>
          <a:bodyPr>
            <a:normAutofit/>
          </a:bodyPr>
          <a:lstStyle/>
          <a:p>
            <a:pPr>
              <a:spcAft>
                <a:spcPts val="600"/>
              </a:spcAft>
            </a:pPr>
            <a:fld id="{58339581-759F-43B7-B47D-47F906F0E294}" type="slidenum">
              <a:rPr lang="en-US" smtClean="0"/>
              <a:pPr>
                <a:spcAft>
                  <a:spcPts val="600"/>
                </a:spcAft>
              </a:pPr>
              <a:t>3</a:t>
            </a:fld>
            <a:endParaRPr lang="en-US" dirty="0"/>
          </a:p>
        </p:txBody>
      </p:sp>
    </p:spTree>
    <p:extLst>
      <p:ext uri="{BB962C8B-B14F-4D97-AF65-F5344CB8AC3E}">
        <p14:creationId xmlns:p14="http://schemas.microsoft.com/office/powerpoint/2010/main" val="19592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C5D4-6BF6-4206-9465-F844FE3CDCA7}"/>
              </a:ext>
            </a:extLst>
          </p:cNvPr>
          <p:cNvSpPr>
            <a:spLocks noGrp="1"/>
          </p:cNvSpPr>
          <p:nvPr>
            <p:ph type="title"/>
          </p:nvPr>
        </p:nvSpPr>
        <p:spPr/>
        <p:txBody>
          <a:bodyPr/>
          <a:lstStyle/>
          <a:p>
            <a:r>
              <a:rPr lang="en-US" dirty="0"/>
              <a:t>ILP Life Skills Training Services – Tiered Model</a:t>
            </a:r>
          </a:p>
        </p:txBody>
      </p:sp>
      <p:sp>
        <p:nvSpPr>
          <p:cNvPr id="6" name="Slide Number Placeholder 5">
            <a:extLst>
              <a:ext uri="{FF2B5EF4-FFF2-40B4-BE49-F238E27FC236}">
                <a16:creationId xmlns:a16="http://schemas.microsoft.com/office/drawing/2014/main" id="{C5A63B6D-8826-47CD-96DC-78E9A00F1E73}"/>
              </a:ext>
            </a:extLst>
          </p:cNvPr>
          <p:cNvSpPr>
            <a:spLocks noGrp="1"/>
          </p:cNvSpPr>
          <p:nvPr>
            <p:ph type="sldNum" sz="quarter" idx="12"/>
          </p:nvPr>
        </p:nvSpPr>
        <p:spPr/>
        <p:txBody>
          <a:bodyPr/>
          <a:lstStyle/>
          <a:p>
            <a:fld id="{58339581-759F-43B7-B47D-47F906F0E294}" type="slidenum">
              <a:rPr lang="en-US" smtClean="0"/>
              <a:pPr/>
              <a:t>4</a:t>
            </a:fld>
            <a:endParaRPr lang="en-US"/>
          </a:p>
        </p:txBody>
      </p:sp>
      <p:graphicFrame>
        <p:nvGraphicFramePr>
          <p:cNvPr id="11" name="Diagram 10">
            <a:extLst>
              <a:ext uri="{FF2B5EF4-FFF2-40B4-BE49-F238E27FC236}">
                <a16:creationId xmlns:a16="http://schemas.microsoft.com/office/drawing/2014/main" id="{2CAEB383-F2A5-4F5E-A776-67F6CD1A0413}"/>
              </a:ext>
            </a:extLst>
          </p:cNvPr>
          <p:cNvGraphicFramePr/>
          <p:nvPr>
            <p:extLst>
              <p:ext uri="{D42A27DB-BD31-4B8C-83A1-F6EECF244321}">
                <p14:modId xmlns:p14="http://schemas.microsoft.com/office/powerpoint/2010/main" val="2221288772"/>
              </p:ext>
            </p:extLst>
          </p:nvPr>
        </p:nvGraphicFramePr>
        <p:xfrm>
          <a:off x="635001" y="1614638"/>
          <a:ext cx="8128000" cy="4705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A153C97-DA26-4B7D-AD30-FB4E3139F2B8}"/>
              </a:ext>
            </a:extLst>
          </p:cNvPr>
          <p:cNvSpPr txBox="1"/>
          <p:nvPr/>
        </p:nvSpPr>
        <p:spPr>
          <a:xfrm>
            <a:off x="2663335" y="4188823"/>
            <a:ext cx="5738949" cy="754053"/>
          </a:xfrm>
          <a:prstGeom prst="rect">
            <a:avLst/>
          </a:prstGeom>
          <a:noFill/>
        </p:spPr>
        <p:txBody>
          <a:bodyPr wrap="square" rtlCol="0">
            <a:spAutoFit/>
          </a:bodyPr>
          <a:lstStyle/>
          <a:p>
            <a:r>
              <a:rPr lang="en-US" sz="2300" dirty="0">
                <a:solidFill>
                  <a:schemeClr val="bg1"/>
                </a:solidFill>
              </a:rPr>
              <a:t>Tier 2A: IL Plus (16-20) </a:t>
            </a:r>
            <a:r>
              <a:rPr lang="en-US" sz="1600" dirty="0">
                <a:solidFill>
                  <a:schemeClr val="bg1"/>
                </a:solidFill>
              </a:rPr>
              <a:t>Dist.: 2, 3, 5, 15, 16</a:t>
            </a:r>
          </a:p>
          <a:p>
            <a:pPr algn="l"/>
            <a:endParaRPr lang="en-US" sz="2000" dirty="0" err="1"/>
          </a:p>
        </p:txBody>
      </p:sp>
    </p:spTree>
    <p:extLst>
      <p:ext uri="{BB962C8B-B14F-4D97-AF65-F5344CB8AC3E}">
        <p14:creationId xmlns:p14="http://schemas.microsoft.com/office/powerpoint/2010/main" val="15667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of a young person with her grandmother ">
            <a:extLst>
              <a:ext uri="{FF2B5EF4-FFF2-40B4-BE49-F238E27FC236}">
                <a16:creationId xmlns:a16="http://schemas.microsoft.com/office/drawing/2014/main" id="{D861C164-9A38-4982-88B0-1170BE9C3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168" y="1575581"/>
            <a:ext cx="6778430" cy="4518953"/>
          </a:xfrm>
          <a:prstGeom prst="rect">
            <a:avLst/>
          </a:prstGeom>
        </p:spPr>
      </p:pic>
      <p:sp>
        <p:nvSpPr>
          <p:cNvPr id="2" name="Title 1">
            <a:extLst>
              <a:ext uri="{FF2B5EF4-FFF2-40B4-BE49-F238E27FC236}">
                <a16:creationId xmlns:a16="http://schemas.microsoft.com/office/drawing/2014/main" id="{EED53CFC-8E78-4F5C-B7E6-4C10C6C1B944}"/>
              </a:ext>
            </a:extLst>
          </p:cNvPr>
          <p:cNvSpPr>
            <a:spLocks noGrp="1"/>
          </p:cNvSpPr>
          <p:nvPr>
            <p:ph type="title"/>
          </p:nvPr>
        </p:nvSpPr>
        <p:spPr/>
        <p:txBody>
          <a:bodyPr/>
          <a:lstStyle/>
          <a:p>
            <a:r>
              <a:rPr lang="en-US" dirty="0">
                <a:solidFill>
                  <a:srgbClr val="142850"/>
                </a:solidFill>
              </a:rPr>
              <a:t>Young Adult Transitional Supports </a:t>
            </a:r>
          </a:p>
        </p:txBody>
      </p:sp>
      <p:sp>
        <p:nvSpPr>
          <p:cNvPr id="3" name="Content Placeholder 2">
            <a:extLst>
              <a:ext uri="{FF2B5EF4-FFF2-40B4-BE49-F238E27FC236}">
                <a16:creationId xmlns:a16="http://schemas.microsoft.com/office/drawing/2014/main" id="{A5E1F12A-31F1-4301-B33B-685F5F1DEB9A}"/>
              </a:ext>
            </a:extLst>
          </p:cNvPr>
          <p:cNvSpPr>
            <a:spLocks noGrp="1"/>
          </p:cNvSpPr>
          <p:nvPr>
            <p:ph idx="1"/>
          </p:nvPr>
        </p:nvSpPr>
        <p:spPr>
          <a:xfrm>
            <a:off x="635000" y="1587500"/>
            <a:ext cx="6952574" cy="4635500"/>
          </a:xfrm>
        </p:spPr>
        <p:txBody>
          <a:bodyPr/>
          <a:lstStyle/>
          <a:p>
            <a:pPr marL="0" indent="0">
              <a:buNone/>
            </a:pPr>
            <a:endParaRPr lang="en-US" sz="2000" dirty="0">
              <a:solidFill>
                <a:schemeClr val="tx1"/>
              </a:solidFill>
            </a:endParaRPr>
          </a:p>
          <a:p>
            <a:pPr marL="0" indent="0">
              <a:buNone/>
            </a:pPr>
            <a:r>
              <a:rPr lang="en-US" sz="2000" dirty="0">
                <a:solidFill>
                  <a:schemeClr val="tx1"/>
                </a:solidFill>
              </a:rPr>
              <a:t>Ability to support young adults currently in foster care or who have exited foster care, at age 18 or older, to maintain or access housing supports.</a:t>
            </a:r>
          </a:p>
          <a:p>
            <a:pPr marL="0" indent="0">
              <a:buNone/>
            </a:pPr>
            <a:endParaRPr lang="en-US" sz="2000" dirty="0">
              <a:solidFill>
                <a:schemeClr val="tx1"/>
              </a:solidFill>
            </a:endParaRPr>
          </a:p>
          <a:p>
            <a:r>
              <a:rPr lang="en-US" sz="2000" dirty="0">
                <a:solidFill>
                  <a:schemeClr val="tx1"/>
                </a:solidFill>
              </a:rPr>
              <a:t>Flexible housing options:</a:t>
            </a:r>
          </a:p>
          <a:p>
            <a:pPr lvl="1"/>
            <a:r>
              <a:rPr lang="en-US" dirty="0">
                <a:solidFill>
                  <a:schemeClr val="tx1"/>
                </a:solidFill>
              </a:rPr>
              <a:t>Transitional Living Programs </a:t>
            </a:r>
            <a:r>
              <a:rPr lang="en-US" sz="1600" dirty="0">
                <a:solidFill>
                  <a:schemeClr val="tx1"/>
                </a:solidFill>
              </a:rPr>
              <a:t>(limited availability)</a:t>
            </a:r>
          </a:p>
          <a:p>
            <a:pPr lvl="1"/>
            <a:r>
              <a:rPr lang="en-US" dirty="0">
                <a:solidFill>
                  <a:schemeClr val="tx1"/>
                </a:solidFill>
              </a:rPr>
              <a:t>Own apartment</a:t>
            </a:r>
          </a:p>
          <a:p>
            <a:pPr lvl="1"/>
            <a:r>
              <a:rPr lang="en-US" dirty="0">
                <a:solidFill>
                  <a:schemeClr val="tx1"/>
                </a:solidFill>
              </a:rPr>
              <a:t>Shared housing</a:t>
            </a:r>
          </a:p>
          <a:p>
            <a:pPr lvl="1"/>
            <a:r>
              <a:rPr lang="en-US" dirty="0">
                <a:solidFill>
                  <a:schemeClr val="tx1"/>
                </a:solidFill>
              </a:rPr>
              <a:t>Room rental</a:t>
            </a:r>
          </a:p>
          <a:p>
            <a:pPr lvl="1"/>
            <a:r>
              <a:rPr lang="en-US" dirty="0">
                <a:solidFill>
                  <a:schemeClr val="tx1"/>
                </a:solidFill>
              </a:rPr>
              <a:t>Residing with parent, relatives or friends</a:t>
            </a:r>
          </a:p>
          <a:p>
            <a:pPr lvl="1"/>
            <a:r>
              <a:rPr lang="en-US" dirty="0">
                <a:solidFill>
                  <a:schemeClr val="tx1"/>
                </a:solidFill>
              </a:rPr>
              <a:t>College dorms</a:t>
            </a:r>
          </a:p>
        </p:txBody>
      </p:sp>
      <p:sp>
        <p:nvSpPr>
          <p:cNvPr id="4" name="Date Placeholder 3">
            <a:extLst>
              <a:ext uri="{FF2B5EF4-FFF2-40B4-BE49-F238E27FC236}">
                <a16:creationId xmlns:a16="http://schemas.microsoft.com/office/drawing/2014/main" id="{93C9CC11-6C9E-4198-8D73-7CFADFEE5625}"/>
              </a:ext>
            </a:extLst>
          </p:cNvPr>
          <p:cNvSpPr>
            <a:spLocks noGrp="1"/>
          </p:cNvSpPr>
          <p:nvPr>
            <p:ph type="dt" sz="half" idx="10"/>
          </p:nvPr>
        </p:nvSpPr>
        <p:spPr/>
        <p:txBody>
          <a:bodyPr/>
          <a:lstStyle/>
          <a:p>
            <a:fld id="{3FA2EDC1-5CA6-46F4-8643-FE97DC2ECBE8}" type="datetime4">
              <a:rPr lang="en-US" smtClean="0"/>
              <a:t>September 22, 2022</a:t>
            </a:fld>
            <a:endParaRPr lang="en-US" dirty="0"/>
          </a:p>
        </p:txBody>
      </p:sp>
      <p:sp>
        <p:nvSpPr>
          <p:cNvPr id="5" name="Footer Placeholder 4">
            <a:extLst>
              <a:ext uri="{FF2B5EF4-FFF2-40B4-BE49-F238E27FC236}">
                <a16:creationId xmlns:a16="http://schemas.microsoft.com/office/drawing/2014/main" id="{32A141F6-4708-4B63-8805-8F59A0B9942F}"/>
              </a:ext>
            </a:extLst>
          </p:cNvPr>
          <p:cNvSpPr>
            <a:spLocks noGrp="1"/>
          </p:cNvSpPr>
          <p:nvPr>
            <p:ph type="ftr" sz="quarter" idx="11"/>
          </p:nvPr>
        </p:nvSpPr>
        <p:spPr/>
        <p:txBody>
          <a:bodyPr/>
          <a:lstStyle/>
          <a:p>
            <a:r>
              <a:rPr lang="en-US" dirty="0"/>
              <a:t>Oregon Department of Human Services – Child Welfare Division</a:t>
            </a:r>
          </a:p>
        </p:txBody>
      </p:sp>
      <p:sp>
        <p:nvSpPr>
          <p:cNvPr id="6" name="Slide Number Placeholder 5">
            <a:extLst>
              <a:ext uri="{FF2B5EF4-FFF2-40B4-BE49-F238E27FC236}">
                <a16:creationId xmlns:a16="http://schemas.microsoft.com/office/drawing/2014/main" id="{EFBEFF52-6EE9-431E-B5CE-88D09D384BE4}"/>
              </a:ext>
            </a:extLst>
          </p:cNvPr>
          <p:cNvSpPr>
            <a:spLocks noGrp="1"/>
          </p:cNvSpPr>
          <p:nvPr>
            <p:ph type="sldNum" sz="quarter" idx="12"/>
          </p:nvPr>
        </p:nvSpPr>
        <p:spPr/>
        <p:txBody>
          <a:bodyPr/>
          <a:lstStyle/>
          <a:p>
            <a:fld id="{58339581-759F-43B7-B47D-47F906F0E294}" type="slidenum">
              <a:rPr lang="en-US" smtClean="0"/>
              <a:pPr/>
              <a:t>5</a:t>
            </a:fld>
            <a:endParaRPr lang="en-US"/>
          </a:p>
        </p:txBody>
      </p:sp>
    </p:spTree>
    <p:extLst>
      <p:ext uri="{BB962C8B-B14F-4D97-AF65-F5344CB8AC3E}">
        <p14:creationId xmlns:p14="http://schemas.microsoft.com/office/powerpoint/2010/main" val="339089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6E77-9E47-4E42-A104-2188E54D2846}"/>
              </a:ext>
            </a:extLst>
          </p:cNvPr>
          <p:cNvSpPr>
            <a:spLocks noGrp="1"/>
          </p:cNvSpPr>
          <p:nvPr>
            <p:ph type="title"/>
          </p:nvPr>
        </p:nvSpPr>
        <p:spPr/>
        <p:txBody>
          <a:bodyPr/>
          <a:lstStyle/>
          <a:p>
            <a:r>
              <a:rPr lang="en-US">
                <a:solidFill>
                  <a:srgbClr val="00305E"/>
                </a:solidFill>
              </a:rPr>
              <a:t>ILP Funding </a:t>
            </a:r>
            <a:endParaRPr lang="en-US" dirty="0">
              <a:solidFill>
                <a:srgbClr val="00305E"/>
              </a:solidFill>
            </a:endParaRPr>
          </a:p>
        </p:txBody>
      </p:sp>
      <p:sp>
        <p:nvSpPr>
          <p:cNvPr id="3" name="Content Placeholder 2">
            <a:extLst>
              <a:ext uri="{FF2B5EF4-FFF2-40B4-BE49-F238E27FC236}">
                <a16:creationId xmlns:a16="http://schemas.microsoft.com/office/drawing/2014/main" id="{DAD8D430-DAEE-4FAA-8D22-0AE09126B7E7}"/>
              </a:ext>
            </a:extLst>
          </p:cNvPr>
          <p:cNvSpPr>
            <a:spLocks noGrp="1"/>
          </p:cNvSpPr>
          <p:nvPr>
            <p:ph idx="1"/>
          </p:nvPr>
        </p:nvSpPr>
        <p:spPr>
          <a:xfrm>
            <a:off x="437745" y="1587500"/>
            <a:ext cx="5400347" cy="4635500"/>
          </a:xfrm>
        </p:spPr>
        <p:txBody>
          <a:bodyPr>
            <a:normAutofit fontScale="92500" lnSpcReduction="10000"/>
          </a:bodyPr>
          <a:lstStyle/>
          <a:p>
            <a:r>
              <a:rPr lang="en-US" dirty="0">
                <a:solidFill>
                  <a:schemeClr val="tx1"/>
                </a:solidFill>
              </a:rPr>
              <a:t>Independent Living Housing Subsidy (ILHSP):</a:t>
            </a:r>
          </a:p>
          <a:p>
            <a:pPr lvl="1"/>
            <a:r>
              <a:rPr lang="en-US" dirty="0">
                <a:solidFill>
                  <a:schemeClr val="tx1"/>
                </a:solidFill>
              </a:rPr>
              <a:t>Youth in foster care age 18 or older</a:t>
            </a:r>
          </a:p>
          <a:p>
            <a:pPr lvl="1"/>
            <a:r>
              <a:rPr lang="en-US" dirty="0">
                <a:solidFill>
                  <a:schemeClr val="tx1"/>
                </a:solidFill>
              </a:rPr>
              <a:t>Exceptions for 16-17</a:t>
            </a:r>
          </a:p>
          <a:p>
            <a:pPr lvl="1"/>
            <a:r>
              <a:rPr lang="en-US" dirty="0">
                <a:solidFill>
                  <a:schemeClr val="tx1"/>
                </a:solidFill>
              </a:rPr>
              <a:t>In ODHS CW Substitute Care and Custody</a:t>
            </a:r>
          </a:p>
          <a:p>
            <a:pPr lvl="1"/>
            <a:r>
              <a:rPr lang="en-US" dirty="0">
                <a:solidFill>
                  <a:schemeClr val="tx1"/>
                </a:solidFill>
              </a:rPr>
              <a:t>Court permission</a:t>
            </a:r>
          </a:p>
          <a:p>
            <a:r>
              <a:rPr lang="en-US" dirty="0">
                <a:solidFill>
                  <a:schemeClr val="tx1"/>
                </a:solidFill>
              </a:rPr>
              <a:t>Chafee Housing</a:t>
            </a:r>
          </a:p>
          <a:p>
            <a:pPr lvl="1"/>
            <a:r>
              <a:rPr lang="en-US" dirty="0">
                <a:solidFill>
                  <a:schemeClr val="tx1"/>
                </a:solidFill>
              </a:rPr>
              <a:t>Young Adult who was in foster care at age 14 or older and is currently age 18 through 23, may access one-time or on-going funds</a:t>
            </a:r>
          </a:p>
          <a:p>
            <a:r>
              <a:rPr lang="en-US" dirty="0">
                <a:solidFill>
                  <a:schemeClr val="tx1"/>
                </a:solidFill>
              </a:rPr>
              <a:t>ILP Discretionary Funding:</a:t>
            </a:r>
          </a:p>
          <a:p>
            <a:pPr lvl="1"/>
            <a:r>
              <a:rPr lang="en-US" dirty="0">
                <a:solidFill>
                  <a:schemeClr val="tx1"/>
                </a:solidFill>
              </a:rPr>
              <a:t>Youth in foster care age 14 or older </a:t>
            </a:r>
          </a:p>
          <a:p>
            <a:pPr lvl="1"/>
            <a:r>
              <a:rPr lang="en-US" dirty="0">
                <a:solidFill>
                  <a:schemeClr val="tx1"/>
                </a:solidFill>
              </a:rPr>
              <a:t>Young people formerly in foster care at age 14 or older, and who are not yet age 24</a:t>
            </a:r>
          </a:p>
          <a:p>
            <a:pPr lvl="1"/>
            <a:r>
              <a:rPr lang="en-US" dirty="0">
                <a:solidFill>
                  <a:schemeClr val="tx1"/>
                </a:solidFill>
              </a:rPr>
              <a:t>Young people without a current/open CW case may only access one-time funding</a:t>
            </a:r>
          </a:p>
          <a:p>
            <a:pPr lvl="1"/>
            <a:r>
              <a:rPr lang="en-US" dirty="0">
                <a:solidFill>
                  <a:schemeClr val="tx1"/>
                </a:solidFill>
              </a:rPr>
              <a:t>Caps exist</a:t>
            </a:r>
          </a:p>
        </p:txBody>
      </p:sp>
      <p:sp>
        <p:nvSpPr>
          <p:cNvPr id="4" name="Date Placeholder 3">
            <a:extLst>
              <a:ext uri="{FF2B5EF4-FFF2-40B4-BE49-F238E27FC236}">
                <a16:creationId xmlns:a16="http://schemas.microsoft.com/office/drawing/2014/main" id="{FE47FD2B-FAB9-4C8E-A57C-F9B719BD9EC3}"/>
              </a:ext>
            </a:extLst>
          </p:cNvPr>
          <p:cNvSpPr>
            <a:spLocks noGrp="1"/>
          </p:cNvSpPr>
          <p:nvPr>
            <p:ph type="dt" sz="half" idx="10"/>
          </p:nvPr>
        </p:nvSpPr>
        <p:spPr/>
        <p:txBody>
          <a:bodyPr/>
          <a:lstStyle/>
          <a:p>
            <a:fld id="{5CDC7B10-4C88-4F9F-8AF7-29F029241D2C}" type="datetime4">
              <a:rPr lang="en-US" smtClean="0"/>
              <a:t>September 22, 2022</a:t>
            </a:fld>
            <a:endParaRPr lang="en-US" dirty="0"/>
          </a:p>
        </p:txBody>
      </p:sp>
      <p:sp>
        <p:nvSpPr>
          <p:cNvPr id="5" name="Footer Placeholder 4">
            <a:extLst>
              <a:ext uri="{FF2B5EF4-FFF2-40B4-BE49-F238E27FC236}">
                <a16:creationId xmlns:a16="http://schemas.microsoft.com/office/drawing/2014/main" id="{20CD1A5A-12CB-4E21-9239-0D241C1B62B9}"/>
              </a:ext>
            </a:extLst>
          </p:cNvPr>
          <p:cNvSpPr>
            <a:spLocks noGrp="1"/>
          </p:cNvSpPr>
          <p:nvPr>
            <p:ph type="ftr" sz="quarter" idx="11"/>
          </p:nvPr>
        </p:nvSpPr>
        <p:spPr/>
        <p:txBody>
          <a:bodyPr/>
          <a:lstStyle/>
          <a:p>
            <a:r>
              <a:rPr lang="en-US"/>
              <a:t>Oregon Department of Human Services – Child Welfare Division</a:t>
            </a:r>
            <a:endParaRPr lang="en-US" dirty="0"/>
          </a:p>
        </p:txBody>
      </p:sp>
      <p:sp>
        <p:nvSpPr>
          <p:cNvPr id="6" name="Slide Number Placeholder 5">
            <a:extLst>
              <a:ext uri="{FF2B5EF4-FFF2-40B4-BE49-F238E27FC236}">
                <a16:creationId xmlns:a16="http://schemas.microsoft.com/office/drawing/2014/main" id="{BF4D02BF-BD30-426C-B201-4EF2A6C1B1F7}"/>
              </a:ext>
            </a:extLst>
          </p:cNvPr>
          <p:cNvSpPr>
            <a:spLocks noGrp="1"/>
          </p:cNvSpPr>
          <p:nvPr>
            <p:ph type="sldNum" sz="quarter" idx="12"/>
          </p:nvPr>
        </p:nvSpPr>
        <p:spPr/>
        <p:txBody>
          <a:bodyPr/>
          <a:lstStyle/>
          <a:p>
            <a:fld id="{58339581-759F-43B7-B47D-47F906F0E294}" type="slidenum">
              <a:rPr lang="en-US" smtClean="0"/>
              <a:pPr/>
              <a:t>6</a:t>
            </a:fld>
            <a:endParaRPr lang="en-US"/>
          </a:p>
        </p:txBody>
      </p:sp>
      <p:pic>
        <p:nvPicPr>
          <p:cNvPr id="8" name="Picture 7" descr="Sea of hands in the middle">
            <a:extLst>
              <a:ext uri="{FF2B5EF4-FFF2-40B4-BE49-F238E27FC236}">
                <a16:creationId xmlns:a16="http://schemas.microsoft.com/office/drawing/2014/main" id="{E734A2F2-2F48-402A-AB81-E1A58344F6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4701" y="2020341"/>
            <a:ext cx="5598943" cy="3731717"/>
          </a:xfrm>
          <a:prstGeom prst="rect">
            <a:avLst/>
          </a:prstGeom>
        </p:spPr>
      </p:pic>
    </p:spTree>
    <p:extLst>
      <p:ext uri="{BB962C8B-B14F-4D97-AF65-F5344CB8AC3E}">
        <p14:creationId xmlns:p14="http://schemas.microsoft.com/office/powerpoint/2010/main" val="237892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5C1D-714E-4679-A576-66E5FCFD36DD}"/>
              </a:ext>
            </a:extLst>
          </p:cNvPr>
          <p:cNvSpPr>
            <a:spLocks noGrp="1"/>
          </p:cNvSpPr>
          <p:nvPr>
            <p:ph type="title"/>
          </p:nvPr>
        </p:nvSpPr>
        <p:spPr/>
        <p:txBody>
          <a:bodyPr/>
          <a:lstStyle/>
          <a:p>
            <a:r>
              <a:rPr lang="en-US" sz="2000" dirty="0"/>
              <a:t>Where to Access Funding:  </a:t>
            </a:r>
            <a:br>
              <a:rPr lang="en-US" sz="2000" dirty="0"/>
            </a:br>
            <a:endParaRPr lang="en-US" sz="2000" dirty="0"/>
          </a:p>
        </p:txBody>
      </p:sp>
      <p:sp>
        <p:nvSpPr>
          <p:cNvPr id="3" name="Content Placeholder 2">
            <a:extLst>
              <a:ext uri="{FF2B5EF4-FFF2-40B4-BE49-F238E27FC236}">
                <a16:creationId xmlns:a16="http://schemas.microsoft.com/office/drawing/2014/main" id="{70B71482-DA48-4BC4-ADDB-2A82110D8806}"/>
              </a:ext>
            </a:extLst>
          </p:cNvPr>
          <p:cNvSpPr>
            <a:spLocks noGrp="1"/>
          </p:cNvSpPr>
          <p:nvPr>
            <p:ph idx="1"/>
          </p:nvPr>
        </p:nvSpPr>
        <p:spPr/>
        <p:txBody>
          <a:bodyPr/>
          <a:lstStyle/>
          <a:p>
            <a:pPr marL="0" indent="0">
              <a:buNone/>
            </a:pPr>
            <a:r>
              <a:rPr lang="en-US" dirty="0"/>
              <a:t>There are </a:t>
            </a:r>
            <a:r>
              <a:rPr lang="en-US" u="sng" dirty="0"/>
              <a:t>two different processes </a:t>
            </a:r>
            <a:r>
              <a:rPr lang="en-US" dirty="0"/>
              <a:t> for accessing funding.  </a:t>
            </a:r>
          </a:p>
          <a:p>
            <a:pPr marL="0" indent="0">
              <a:buNone/>
            </a:pPr>
            <a:endParaRPr lang="en-US" sz="1400" dirty="0"/>
          </a:p>
          <a:p>
            <a:pPr lvl="0"/>
            <a:r>
              <a:rPr lang="en-US" u="sng" dirty="0"/>
              <a:t>Open CW Case</a:t>
            </a:r>
            <a:r>
              <a:rPr lang="en-US" dirty="0"/>
              <a:t>:  If you are currently working with ILP or have a Child Welfare caseworker, you would work with your worker to submit a Youth Transitions Funding Request (form CF78) to </a:t>
            </a:r>
            <a:r>
              <a:rPr lang="en-US" dirty="0">
                <a:hlinkClick r:id="rId3"/>
              </a:rPr>
              <a:t>ILP.Central@odhsoha.Oregon.gov</a:t>
            </a:r>
            <a:r>
              <a:rPr lang="en-US" dirty="0"/>
              <a:t> </a:t>
            </a:r>
          </a:p>
          <a:p>
            <a:pPr lvl="0"/>
            <a:endParaRPr lang="en-US" sz="1400" dirty="0"/>
          </a:p>
          <a:p>
            <a:pPr lvl="0"/>
            <a:r>
              <a:rPr lang="en-US" u="sng" dirty="0"/>
              <a:t>No Open CW Case</a:t>
            </a:r>
            <a:r>
              <a:rPr lang="en-US" dirty="0"/>
              <a:t>:  Not currently in foster care or not enrolled for ILP services, contact </a:t>
            </a:r>
            <a:r>
              <a:rPr lang="en-US" dirty="0">
                <a:hlinkClick r:id="rId4"/>
              </a:rPr>
              <a:t>www.FosterClub.com/ORHelp</a:t>
            </a:r>
            <a:r>
              <a:rPr lang="en-US" dirty="0"/>
              <a:t> for an application.  </a:t>
            </a:r>
          </a:p>
          <a:p>
            <a:pPr lvl="1"/>
            <a:r>
              <a:rPr lang="en-US" b="1" dirty="0"/>
              <a:t>Funding is limited and caps exist</a:t>
            </a:r>
            <a:r>
              <a:rPr lang="en-US" dirty="0"/>
              <a:t>.  </a:t>
            </a:r>
          </a:p>
          <a:p>
            <a:endParaRPr lang="en-US" dirty="0"/>
          </a:p>
        </p:txBody>
      </p:sp>
      <p:sp>
        <p:nvSpPr>
          <p:cNvPr id="6" name="Slide Number Placeholder 5">
            <a:extLst>
              <a:ext uri="{FF2B5EF4-FFF2-40B4-BE49-F238E27FC236}">
                <a16:creationId xmlns:a16="http://schemas.microsoft.com/office/drawing/2014/main" id="{E96BD27D-3908-44D2-BEC5-101B5C3FEE99}"/>
              </a:ext>
            </a:extLst>
          </p:cNvPr>
          <p:cNvSpPr>
            <a:spLocks noGrp="1"/>
          </p:cNvSpPr>
          <p:nvPr>
            <p:ph type="sldNum" sz="quarter" idx="12"/>
          </p:nvPr>
        </p:nvSpPr>
        <p:spPr/>
        <p:txBody>
          <a:bodyPr/>
          <a:lstStyle/>
          <a:p>
            <a:fld id="{58339581-759F-43B7-B47D-47F906F0E294}" type="slidenum">
              <a:rPr lang="en-US" smtClean="0"/>
              <a:pPr/>
              <a:t>7</a:t>
            </a:fld>
            <a:endParaRPr lang="en-US"/>
          </a:p>
        </p:txBody>
      </p:sp>
      <p:pic>
        <p:nvPicPr>
          <p:cNvPr id="10" name="Picture 9" descr="Graduates at a university graduation ceremony">
            <a:extLst>
              <a:ext uri="{FF2B5EF4-FFF2-40B4-BE49-F238E27FC236}">
                <a16:creationId xmlns:a16="http://schemas.microsoft.com/office/drawing/2014/main" id="{3EE47D4D-9844-443D-A589-6FA31F828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1357" y="4535113"/>
            <a:ext cx="2851384" cy="1903243"/>
          </a:xfrm>
          <a:prstGeom prst="rect">
            <a:avLst/>
          </a:prstGeom>
        </p:spPr>
      </p:pic>
      <p:pic>
        <p:nvPicPr>
          <p:cNvPr id="14" name="Picture 13" descr="Person wearing football helmet">
            <a:extLst>
              <a:ext uri="{FF2B5EF4-FFF2-40B4-BE49-F238E27FC236}">
                <a16:creationId xmlns:a16="http://schemas.microsoft.com/office/drawing/2014/main" id="{74A8DE0B-0355-418B-BF1B-40842057D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35" y="4577751"/>
            <a:ext cx="2756619" cy="1837746"/>
          </a:xfrm>
          <a:prstGeom prst="rect">
            <a:avLst/>
          </a:prstGeom>
        </p:spPr>
      </p:pic>
      <p:pic>
        <p:nvPicPr>
          <p:cNvPr id="18" name="Picture 17" descr="Photographing in nature">
            <a:extLst>
              <a:ext uri="{FF2B5EF4-FFF2-40B4-BE49-F238E27FC236}">
                <a16:creationId xmlns:a16="http://schemas.microsoft.com/office/drawing/2014/main" id="{5215F8FA-FF0E-47D7-83D2-DCBAFBA90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6050" y="4486481"/>
            <a:ext cx="2956193" cy="1970314"/>
          </a:xfrm>
          <a:prstGeom prst="rect">
            <a:avLst/>
          </a:prstGeom>
        </p:spPr>
      </p:pic>
      <p:pic>
        <p:nvPicPr>
          <p:cNvPr id="5" name="Picture 4" descr="Person working in garage">
            <a:extLst>
              <a:ext uri="{FF2B5EF4-FFF2-40B4-BE49-F238E27FC236}">
                <a16:creationId xmlns:a16="http://schemas.microsoft.com/office/drawing/2014/main" id="{42E18C23-6071-4D75-8034-6CC94C8CFB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3502" y="4486481"/>
            <a:ext cx="2955473" cy="1970315"/>
          </a:xfrm>
          <a:prstGeom prst="rect">
            <a:avLst/>
          </a:prstGeom>
        </p:spPr>
      </p:pic>
    </p:spTree>
    <p:extLst>
      <p:ext uri="{BB962C8B-B14F-4D97-AF65-F5344CB8AC3E}">
        <p14:creationId xmlns:p14="http://schemas.microsoft.com/office/powerpoint/2010/main" val="146059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2D4F-6D47-4787-950F-6AF04663BA4C}"/>
              </a:ext>
            </a:extLst>
          </p:cNvPr>
          <p:cNvSpPr>
            <a:spLocks noGrp="1"/>
          </p:cNvSpPr>
          <p:nvPr>
            <p:ph type="title"/>
          </p:nvPr>
        </p:nvSpPr>
        <p:spPr/>
        <p:txBody>
          <a:bodyPr/>
          <a:lstStyle/>
          <a:p>
            <a:r>
              <a:rPr lang="en-US" dirty="0"/>
              <a:t>Accessing Youth Transitions Program Supports</a:t>
            </a:r>
          </a:p>
        </p:txBody>
      </p:sp>
      <p:sp>
        <p:nvSpPr>
          <p:cNvPr id="6" name="Content Placeholder 5">
            <a:extLst>
              <a:ext uri="{FF2B5EF4-FFF2-40B4-BE49-F238E27FC236}">
                <a16:creationId xmlns:a16="http://schemas.microsoft.com/office/drawing/2014/main" id="{EF30A9FE-2E7A-4055-B9D4-9F6A2A9C4B76}"/>
              </a:ext>
            </a:extLst>
          </p:cNvPr>
          <p:cNvSpPr>
            <a:spLocks noGrp="1"/>
          </p:cNvSpPr>
          <p:nvPr>
            <p:ph idx="1"/>
          </p:nvPr>
        </p:nvSpPr>
        <p:spPr/>
        <p:txBody>
          <a:bodyPr>
            <a:normAutofit lnSpcReduction="10000"/>
          </a:bodyPr>
          <a:lstStyle/>
          <a:p>
            <a:pPr marL="0" indent="0">
              <a:buNone/>
            </a:pPr>
            <a:r>
              <a:rPr lang="en-US" dirty="0"/>
              <a:t>  </a:t>
            </a:r>
            <a:r>
              <a:rPr lang="en-US" sz="2000" dirty="0"/>
              <a:t>There are two different ways a young adult can access YAT Supports.  </a:t>
            </a:r>
          </a:p>
          <a:p>
            <a:pPr marL="0" indent="0">
              <a:buNone/>
            </a:pPr>
            <a:r>
              <a:rPr lang="en-US" sz="2000" dirty="0"/>
              <a:t>   1.   Young adult to be served by local ODHS Child Welfare office</a:t>
            </a:r>
            <a:r>
              <a:rPr lang="en-US" sz="2000" dirty="0">
                <a:solidFill>
                  <a:schemeClr val="tx1"/>
                </a:solidFill>
              </a:rPr>
              <a:t>   </a:t>
            </a:r>
          </a:p>
          <a:p>
            <a:pPr marL="971550" lvl="2" indent="-285750">
              <a:buFont typeface="Arial" panose="020B0604020202020204" pitchFamily="34" charset="0"/>
              <a:buChar char="•"/>
            </a:pPr>
            <a:r>
              <a:rPr lang="en-US" dirty="0">
                <a:solidFill>
                  <a:schemeClr val="accent5">
                    <a:lumMod val="75000"/>
                  </a:schemeClr>
                </a:solidFill>
              </a:rPr>
              <a:t>Access via ORCAH / Family Support Services-ILP Case</a:t>
            </a:r>
          </a:p>
          <a:p>
            <a:pPr marL="971550" lvl="2" indent="-285750">
              <a:buFont typeface="Arial" panose="020B0604020202020204" pitchFamily="34" charset="0"/>
              <a:buChar char="•"/>
            </a:pPr>
            <a:r>
              <a:rPr lang="en-US" dirty="0">
                <a:solidFill>
                  <a:schemeClr val="accent5">
                    <a:lumMod val="75000"/>
                  </a:schemeClr>
                </a:solidFill>
              </a:rPr>
              <a:t>Assigned a Child Welfare caseworker</a:t>
            </a:r>
          </a:p>
          <a:p>
            <a:pPr marL="971550" lvl="2" indent="-285750">
              <a:buFont typeface="Arial" panose="020B0604020202020204" pitchFamily="34" charset="0"/>
              <a:buChar char="•"/>
            </a:pPr>
            <a:r>
              <a:rPr lang="en-US" dirty="0">
                <a:solidFill>
                  <a:schemeClr val="accent5">
                    <a:lumMod val="75000"/>
                  </a:schemeClr>
                </a:solidFill>
              </a:rPr>
              <a:t>Referred for needed services (ILP, MH, A&amp;D, etc.)</a:t>
            </a:r>
          </a:p>
          <a:p>
            <a:pPr marL="0" indent="0">
              <a:buNone/>
            </a:pPr>
            <a:r>
              <a:rPr lang="en-US" sz="2000" dirty="0"/>
              <a:t>   </a:t>
            </a:r>
          </a:p>
          <a:p>
            <a:pPr marL="0" indent="0">
              <a:buNone/>
            </a:pPr>
            <a:r>
              <a:rPr lang="en-US" sz="2000" dirty="0"/>
              <a:t>   2.  Young adult to be served by local IL Program </a:t>
            </a:r>
          </a:p>
          <a:p>
            <a:pPr marL="1200150" lvl="3" indent="-285750">
              <a:buFont typeface="Arial" panose="020B0604020202020204" pitchFamily="34" charset="0"/>
              <a:buChar char="•"/>
            </a:pPr>
            <a:r>
              <a:rPr lang="en-US" dirty="0">
                <a:solidFill>
                  <a:schemeClr val="accent5">
                    <a:lumMod val="75000"/>
                  </a:schemeClr>
                </a:solidFill>
              </a:rPr>
              <a:t>Access via Aftercare Services – self referral to local IL Program (eff. 7/1/2021)</a:t>
            </a:r>
            <a:endParaRPr lang="en-US" sz="2000" dirty="0">
              <a:solidFill>
                <a:schemeClr val="accent5">
                  <a:lumMod val="75000"/>
                </a:schemeClr>
              </a:solidFill>
            </a:endParaRPr>
          </a:p>
          <a:p>
            <a:pPr marL="1200150" lvl="3" indent="-285750">
              <a:buFont typeface="Arial" panose="020B0604020202020204" pitchFamily="34" charset="0"/>
              <a:buChar char="•"/>
            </a:pPr>
            <a:r>
              <a:rPr lang="en-US" dirty="0">
                <a:solidFill>
                  <a:schemeClr val="accent5">
                    <a:lumMod val="75000"/>
                  </a:schemeClr>
                </a:solidFill>
              </a:rPr>
              <a:t>Services available:</a:t>
            </a:r>
          </a:p>
          <a:p>
            <a:pPr marL="1428750" lvl="4" indent="-285750">
              <a:buFont typeface="Arial" panose="020B0604020202020204" pitchFamily="34" charset="0"/>
              <a:buChar char="•"/>
            </a:pPr>
            <a:r>
              <a:rPr lang="en-US" dirty="0">
                <a:solidFill>
                  <a:schemeClr val="accent5">
                    <a:lumMod val="75000"/>
                  </a:schemeClr>
                </a:solidFill>
              </a:rPr>
              <a:t>Life skills assessment &amp; Transition Plan</a:t>
            </a:r>
          </a:p>
          <a:p>
            <a:pPr marL="1428750" lvl="4" indent="-285750">
              <a:buFont typeface="Arial" panose="020B0604020202020204" pitchFamily="34" charset="0"/>
              <a:buChar char="•"/>
            </a:pPr>
            <a:r>
              <a:rPr lang="en-US" dirty="0">
                <a:solidFill>
                  <a:schemeClr val="accent5">
                    <a:lumMod val="75000"/>
                  </a:schemeClr>
                </a:solidFill>
              </a:rPr>
              <a:t>Skill Building (help increase social capital),</a:t>
            </a:r>
          </a:p>
          <a:p>
            <a:pPr marL="1428750" lvl="4" indent="-285750">
              <a:buFont typeface="Arial" panose="020B0604020202020204" pitchFamily="34" charset="0"/>
              <a:buChar char="•"/>
            </a:pPr>
            <a:r>
              <a:rPr lang="en-US" dirty="0">
                <a:solidFill>
                  <a:schemeClr val="accent5">
                    <a:lumMod val="75000"/>
                  </a:schemeClr>
                </a:solidFill>
              </a:rPr>
              <a:t>Discretionary Funds, </a:t>
            </a:r>
          </a:p>
          <a:p>
            <a:pPr marL="1428750" lvl="4" indent="-285750">
              <a:buFont typeface="Arial" panose="020B0604020202020204" pitchFamily="34" charset="0"/>
              <a:buChar char="•"/>
            </a:pPr>
            <a:r>
              <a:rPr lang="en-US" dirty="0">
                <a:solidFill>
                  <a:schemeClr val="accent5">
                    <a:lumMod val="75000"/>
                  </a:schemeClr>
                </a:solidFill>
              </a:rPr>
              <a:t>Housing (Chafee housing, housing vouchers &amp; other housing supports)</a:t>
            </a:r>
          </a:p>
          <a:p>
            <a:pPr marL="1428750" lvl="4" indent="-285750">
              <a:buFont typeface="Arial" panose="020B0604020202020204" pitchFamily="34" charset="0"/>
              <a:buChar char="•"/>
            </a:pPr>
            <a:r>
              <a:rPr lang="en-US" dirty="0">
                <a:solidFill>
                  <a:schemeClr val="accent5">
                    <a:lumMod val="75000"/>
                  </a:schemeClr>
                </a:solidFill>
              </a:rPr>
              <a:t>Assistance with transitional supports and resources (TANF, SNAP, etc.)</a:t>
            </a:r>
          </a:p>
        </p:txBody>
      </p:sp>
      <p:sp>
        <p:nvSpPr>
          <p:cNvPr id="3" name="Date Placeholder 2">
            <a:extLst>
              <a:ext uri="{FF2B5EF4-FFF2-40B4-BE49-F238E27FC236}">
                <a16:creationId xmlns:a16="http://schemas.microsoft.com/office/drawing/2014/main" id="{B94CC91D-E8CC-440C-9195-D15E668CDDC8}"/>
              </a:ext>
            </a:extLst>
          </p:cNvPr>
          <p:cNvSpPr>
            <a:spLocks noGrp="1"/>
          </p:cNvSpPr>
          <p:nvPr>
            <p:ph type="dt" sz="half" idx="10"/>
          </p:nvPr>
        </p:nvSpPr>
        <p:spPr>
          <a:xfrm>
            <a:off x="560137" y="6565038"/>
            <a:ext cx="1537644" cy="180976"/>
          </a:xfrm>
        </p:spPr>
        <p:txBody>
          <a:bodyPr/>
          <a:lstStyle/>
          <a:p>
            <a:fld id="{3FA2EDC1-5CA6-46F4-8643-FE97DC2ECBE8}" type="datetime4">
              <a:rPr lang="en-US"/>
              <a:pPr/>
              <a:t>September 22, 2022</a:t>
            </a:fld>
            <a:endParaRPr lang="en-US" dirty="0"/>
          </a:p>
          <a:p>
            <a:endParaRPr lang="en-US" dirty="0"/>
          </a:p>
        </p:txBody>
      </p:sp>
      <p:sp>
        <p:nvSpPr>
          <p:cNvPr id="4" name="Footer Placeholder 3">
            <a:extLst>
              <a:ext uri="{FF2B5EF4-FFF2-40B4-BE49-F238E27FC236}">
                <a16:creationId xmlns:a16="http://schemas.microsoft.com/office/drawing/2014/main" id="{193E41A9-E40F-413B-A2C3-E35F470E6657}"/>
              </a:ext>
            </a:extLst>
          </p:cNvPr>
          <p:cNvSpPr>
            <a:spLocks noGrp="1"/>
          </p:cNvSpPr>
          <p:nvPr>
            <p:ph type="ftr" sz="quarter" idx="11"/>
          </p:nvPr>
        </p:nvSpPr>
        <p:spPr>
          <a:xfrm>
            <a:off x="2722607" y="6474550"/>
            <a:ext cx="6433967" cy="180976"/>
          </a:xfrm>
        </p:spPr>
        <p:txBody>
          <a:bodyPr/>
          <a:lstStyle/>
          <a:p>
            <a:r>
              <a:rPr lang="en-US" dirty="0"/>
              <a:t>Oregon Department of Human Services – Child Welfare Division</a:t>
            </a:r>
          </a:p>
        </p:txBody>
      </p:sp>
      <p:sp>
        <p:nvSpPr>
          <p:cNvPr id="5" name="Slide Number Placeholder 4">
            <a:extLst>
              <a:ext uri="{FF2B5EF4-FFF2-40B4-BE49-F238E27FC236}">
                <a16:creationId xmlns:a16="http://schemas.microsoft.com/office/drawing/2014/main" id="{891EEEE0-7DB9-42B9-A3C6-7315486E2D6B}"/>
              </a:ext>
            </a:extLst>
          </p:cNvPr>
          <p:cNvSpPr>
            <a:spLocks noGrp="1"/>
          </p:cNvSpPr>
          <p:nvPr>
            <p:ph type="sldNum" sz="quarter" idx="12"/>
          </p:nvPr>
        </p:nvSpPr>
        <p:spPr/>
        <p:txBody>
          <a:bodyPr/>
          <a:lstStyle/>
          <a:p>
            <a:fld id="{58339581-759F-43B7-B47D-47F906F0E294}" type="slidenum">
              <a:rPr lang="en-US" smtClean="0"/>
              <a:pPr/>
              <a:t>8</a:t>
            </a:fld>
            <a:endParaRPr lang="en-US"/>
          </a:p>
        </p:txBody>
      </p:sp>
    </p:spTree>
    <p:extLst>
      <p:ext uri="{BB962C8B-B14F-4D97-AF65-F5344CB8AC3E}">
        <p14:creationId xmlns:p14="http://schemas.microsoft.com/office/powerpoint/2010/main" val="284774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4DDB-3A49-4F49-A88E-B5F379606668}"/>
              </a:ext>
            </a:extLst>
          </p:cNvPr>
          <p:cNvSpPr>
            <a:spLocks noGrp="1"/>
          </p:cNvSpPr>
          <p:nvPr>
            <p:ph type="ctrTitle"/>
          </p:nvPr>
        </p:nvSpPr>
        <p:spPr>
          <a:xfrm>
            <a:off x="-141515" y="-304800"/>
            <a:ext cx="12122870" cy="2001962"/>
          </a:xfrm>
        </p:spPr>
        <p:txBody>
          <a:bodyPr>
            <a:normAutofit/>
          </a:bodyPr>
          <a:lstStyle/>
          <a:p>
            <a:r>
              <a:rPr lang="en-US" dirty="0"/>
              <a:t>Looking forward:</a:t>
            </a:r>
            <a:br>
              <a:rPr lang="en-US" dirty="0"/>
            </a:br>
            <a:r>
              <a:rPr lang="en-US" sz="4000" dirty="0"/>
              <a:t>Pathways for Young Adult Transitions</a:t>
            </a:r>
            <a:br>
              <a:rPr lang="en-US" sz="4000" dirty="0"/>
            </a:br>
            <a:endParaRPr lang="en-US" sz="4000" dirty="0"/>
          </a:p>
        </p:txBody>
      </p:sp>
      <p:sp>
        <p:nvSpPr>
          <p:cNvPr id="3" name="Subtitle 2">
            <a:extLst>
              <a:ext uri="{FF2B5EF4-FFF2-40B4-BE49-F238E27FC236}">
                <a16:creationId xmlns:a16="http://schemas.microsoft.com/office/drawing/2014/main" id="{1CFC4866-3B0F-420A-AA52-2179CFEB2ABE}"/>
              </a:ext>
            </a:extLst>
          </p:cNvPr>
          <p:cNvSpPr>
            <a:spLocks noGrp="1"/>
          </p:cNvSpPr>
          <p:nvPr>
            <p:ph type="subTitle" idx="1"/>
          </p:nvPr>
        </p:nvSpPr>
        <p:spPr>
          <a:xfrm>
            <a:off x="1635649" y="2630289"/>
            <a:ext cx="5397499" cy="2718889"/>
          </a:xfrm>
        </p:spPr>
        <p:txBody>
          <a:bodyPr>
            <a:normAutofit/>
          </a:bodyPr>
          <a:lstStyle/>
          <a:p>
            <a:r>
              <a:rPr lang="en-US" dirty="0"/>
              <a:t>Values include: </a:t>
            </a:r>
          </a:p>
          <a:p>
            <a:r>
              <a:rPr lang="en-US" dirty="0"/>
              <a:t>Trauma Informed, </a:t>
            </a:r>
          </a:p>
          <a:p>
            <a:r>
              <a:rPr lang="en-US" dirty="0"/>
              <a:t>Youth Driven, </a:t>
            </a:r>
          </a:p>
          <a:p>
            <a:r>
              <a:rPr lang="en-US" dirty="0"/>
              <a:t>Strengths Based, and</a:t>
            </a:r>
          </a:p>
          <a:p>
            <a:r>
              <a:rPr lang="en-US" dirty="0"/>
              <a:t>Flexibility in Decision Making</a:t>
            </a:r>
          </a:p>
        </p:txBody>
      </p:sp>
    </p:spTree>
    <p:extLst>
      <p:ext uri="{BB962C8B-B14F-4D97-AF65-F5344CB8AC3E}">
        <p14:creationId xmlns:p14="http://schemas.microsoft.com/office/powerpoint/2010/main" val="395012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inance">
  <a:themeElements>
    <a:clrScheme name="Custom 2">
      <a:dk1>
        <a:sysClr val="windowText" lastClr="000000"/>
      </a:dk1>
      <a:lt1>
        <a:sysClr val="window" lastClr="FFFFFF"/>
      </a:lt1>
      <a:dk2>
        <a:srgbClr val="44546A"/>
      </a:dk2>
      <a:lt2>
        <a:srgbClr val="E7E6E6"/>
      </a:lt2>
      <a:accent1>
        <a:srgbClr val="00305E"/>
      </a:accent1>
      <a:accent2>
        <a:srgbClr val="0CA94F"/>
      </a:accent2>
      <a:accent3>
        <a:srgbClr val="93358D"/>
      </a:accent3>
      <a:accent4>
        <a:srgbClr val="FF671D"/>
      </a:accent4>
      <a:accent5>
        <a:srgbClr val="007CBA"/>
      </a:accent5>
      <a:accent6>
        <a:srgbClr val="D7282F"/>
      </a:accent6>
      <a:hlink>
        <a:srgbClr val="2D2A26"/>
      </a:hlink>
      <a:folHlink>
        <a:srgbClr val="D9D8D6"/>
      </a:folHlink>
    </a:clrScheme>
    <a:fontScheme name="OD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0AF64629DDC64584E4796B386CA06E" ma:contentTypeVersion="11" ma:contentTypeDescription="Create a new document." ma:contentTypeScope="" ma:versionID="851bfc2a288fb28bdcfef05f87720cf1">
  <xsd:schema xmlns:xsd="http://www.w3.org/2001/XMLSchema" xmlns:xs="http://www.w3.org/2001/XMLSchema" xmlns:p="http://schemas.microsoft.com/office/2006/metadata/properties" xmlns:ns3="a227f4e8-77f4-4d3a-b9fa-a94b95c18dca" xmlns:ns4="199ca11f-b724-41ce-a7e5-e46f34aa8d00" targetNamespace="http://schemas.microsoft.com/office/2006/metadata/properties" ma:root="true" ma:fieldsID="8c3b9c3a387bc98263d58d2869c4c128" ns3:_="" ns4:_="">
    <xsd:import namespace="a227f4e8-77f4-4d3a-b9fa-a94b95c18dca"/>
    <xsd:import namespace="199ca11f-b724-41ce-a7e5-e46f34aa8d0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7f4e8-77f4-4d3a-b9fa-a94b95c18d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9ca11f-b724-41ce-a7e5-e46f34aa8d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8ABFC-5B83-43F9-827F-B0C0277A25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27f4e8-77f4-4d3a-b9fa-a94b95c18dca"/>
    <ds:schemaRef ds:uri="199ca11f-b724-41ce-a7e5-e46f34aa8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051199-DD8D-4D4E-A021-61063AC1C76C}">
  <ds:schemaRefs>
    <ds:schemaRef ds:uri="http://schemas.microsoft.com/sharepoint/v3/contenttype/forms"/>
  </ds:schemaRefs>
</ds:datastoreItem>
</file>

<file path=customXml/itemProps3.xml><?xml version="1.0" encoding="utf-8"?>
<ds:datastoreItem xmlns:ds="http://schemas.openxmlformats.org/officeDocument/2006/customXml" ds:itemID="{CD906CD6-F6B3-405E-9CB4-F22FC9F86C31}">
  <ds:schemaRefs>
    <ds:schemaRef ds:uri="http://schemas.microsoft.com/office/2006/documentManagement/types"/>
    <ds:schemaRef ds:uri="http://schemas.microsoft.com/office/infopath/2007/PartnerControls"/>
    <ds:schemaRef ds:uri="199ca11f-b724-41ce-a7e5-e46f34aa8d00"/>
    <ds:schemaRef ds:uri="http://purl.org/dc/terms/"/>
    <ds:schemaRef ds:uri="http://purl.org/dc/dcmitype/"/>
    <ds:schemaRef ds:uri="http://schemas.microsoft.com/office/2006/metadata/properties"/>
    <ds:schemaRef ds:uri="http://www.w3.org/XML/1998/namespace"/>
    <ds:schemaRef ds:uri="http://schemas.openxmlformats.org/package/2006/metadata/core-properties"/>
    <ds:schemaRef ds:uri="a227f4e8-77f4-4d3a-b9fa-a94b95c18dca"/>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RiSE</Template>
  <TotalTime>8700</TotalTime>
  <Words>2730</Words>
  <Application>Microsoft Office PowerPoint</Application>
  <PresentationFormat>Widescreen</PresentationFormat>
  <Paragraphs>189</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Arabic Typesetting</vt:lpstr>
      <vt:lpstr>Arial</vt:lpstr>
      <vt:lpstr>Calibri</vt:lpstr>
      <vt:lpstr>Tahoma</vt:lpstr>
      <vt:lpstr>Finance</vt:lpstr>
      <vt:lpstr>Supporting Current and Former Foster Youth/Young Adults</vt:lpstr>
      <vt:lpstr>Youth Transitions Service Array</vt:lpstr>
      <vt:lpstr>Chafee Educational &amp; Training Vouchers (ETV) </vt:lpstr>
      <vt:lpstr>ILP Life Skills Training Services – Tiered Model</vt:lpstr>
      <vt:lpstr>Young Adult Transitional Supports </vt:lpstr>
      <vt:lpstr>ILP Funding </vt:lpstr>
      <vt:lpstr>Where to Access Funding:   </vt:lpstr>
      <vt:lpstr>Accessing Youth Transitions Program Supports</vt:lpstr>
      <vt:lpstr>Looking forward: Pathways for Young Adult Transitions </vt:lpstr>
    </vt:vector>
  </TitlesOfParts>
  <Manager>www.brightcarbon.com</Manager>
  <Company>BrightCarbon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BrightCarbon</dc:title>
  <dc:subject>Visual Conversations. Visible Results.</dc:subject>
  <dc:creator>BrightCarbon</dc:creator>
  <cp:keywords>Compelling, Clear, Persuasive</cp:keywords>
  <dc:description>www.brightcarbon.com</dc:description>
  <cp:lastModifiedBy>IAVENDITTI Rosemary</cp:lastModifiedBy>
  <cp:revision>96</cp:revision>
  <cp:lastPrinted>2022-08-16T14:46:34Z</cp:lastPrinted>
  <dcterms:created xsi:type="dcterms:W3CDTF">2018-09-12T09:51:24Z</dcterms:created>
  <dcterms:modified xsi:type="dcterms:W3CDTF">2022-09-23T14:13:33Z</dcterms:modified>
  <cp:category>www.brightcarbon.com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0x010100D00AF64629DDC64584E4796B386CA06E</vt:lpwstr>
  </property>
</Properties>
</file>